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9"/>
  </p:notesMasterIdLst>
  <p:sldIdLst>
    <p:sldId id="256" r:id="rId2"/>
    <p:sldId id="261" r:id="rId3"/>
    <p:sldId id="264" r:id="rId4"/>
    <p:sldId id="258" r:id="rId5"/>
    <p:sldId id="266" r:id="rId6"/>
    <p:sldId id="259"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snapVertSplitter="1">
    <p:restoredLeft sz="15620"/>
    <p:restoredTop sz="94660"/>
  </p:normalViewPr>
  <p:slideViewPr>
    <p:cSldViewPr snapToGrid="0" snapToObjects="1">
      <p:cViewPr varScale="1">
        <p:scale>
          <a:sx n="55" d="100"/>
          <a:sy n="55" d="100"/>
        </p:scale>
        <p:origin x="-10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86671-5DA7-704A-A4F2-E70622137EC1}" type="datetimeFigureOut">
              <a:rPr lang="en-US" smtClean="0"/>
              <a:pPr/>
              <a:t>12-06-22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53875-C9E2-814E-91FC-71CEE873502C}" type="slidenum">
              <a:rPr lang="en-US" smtClean="0"/>
              <a:pPr/>
              <a:t>‹#›</a:t>
            </a:fld>
            <a:endParaRPr lang="en-US" dirty="0"/>
          </a:p>
        </p:txBody>
      </p:sp>
    </p:spTree>
    <p:extLst>
      <p:ext uri="{BB962C8B-B14F-4D97-AF65-F5344CB8AC3E}">
        <p14:creationId xmlns:p14="http://schemas.microsoft.com/office/powerpoint/2010/main" val="4222203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Introduction</a:t>
            </a:r>
            <a:r>
              <a:rPr lang="en-US" baseline="0" dirty="0" smtClean="0"/>
              <a:t> of me</a:t>
            </a:r>
          </a:p>
          <a:p>
            <a:pPr>
              <a:buFontTx/>
              <a:buChar char="-"/>
            </a:pPr>
            <a:r>
              <a:rPr lang="en-US" baseline="0" dirty="0" smtClean="0"/>
              <a:t>Introduction of Marcato. When founded, our current clients</a:t>
            </a:r>
          </a:p>
          <a:p>
            <a:pPr>
              <a:buFontTx/>
              <a:buChar char="-"/>
            </a:pPr>
            <a:r>
              <a:rPr lang="en-US" baseline="0" dirty="0" smtClean="0"/>
              <a:t>Celtic </a:t>
            </a:r>
            <a:r>
              <a:rPr lang="en-US" baseline="0" dirty="0" err="1" smtClean="0"/>
              <a:t>Colours</a:t>
            </a:r>
            <a:r>
              <a:rPr lang="en-US" baseline="0" dirty="0" smtClean="0"/>
              <a:t>, Canada Games, </a:t>
            </a:r>
            <a:r>
              <a:rPr lang="en-US" baseline="0" dirty="0" err="1" smtClean="0"/>
              <a:t>Luminato</a:t>
            </a:r>
            <a:r>
              <a:rPr lang="en-US" baseline="0" dirty="0" smtClean="0"/>
              <a:t>, The Stan Rogers Folk Festival, Winnipeg Folk Festivals, Halifax Pop Explosion, Peats Ridge and Sydney Blues Festival </a:t>
            </a:r>
            <a:r>
              <a:rPr lang="en-US" baseline="0" smtClean="0"/>
              <a:t>in Australia</a:t>
            </a:r>
          </a:p>
          <a:p>
            <a:pPr>
              <a:buFontTx/>
              <a:buChar char="-"/>
            </a:pPr>
            <a:endParaRPr lang="en-US" baseline="0" dirty="0" smtClean="0"/>
          </a:p>
          <a:p>
            <a:pPr>
              <a:buFontTx/>
              <a:buChar char="-"/>
            </a:pPr>
            <a:endParaRPr lang="en-US" baseline="0" dirty="0" smtClean="0"/>
          </a:p>
          <a:p>
            <a:pPr>
              <a:buFontTx/>
              <a:buChar char="-"/>
            </a:pPr>
            <a:r>
              <a:rPr lang="en-US" dirty="0" smtClean="0"/>
              <a:t> </a:t>
            </a:r>
          </a:p>
        </p:txBody>
      </p:sp>
      <p:sp>
        <p:nvSpPr>
          <p:cNvPr id="4" name="Slide Number Placeholder 3"/>
          <p:cNvSpPr>
            <a:spLocks noGrp="1"/>
          </p:cNvSpPr>
          <p:nvPr>
            <p:ph type="sldNum" sz="quarter" idx="10"/>
          </p:nvPr>
        </p:nvSpPr>
        <p:spPr/>
        <p:txBody>
          <a:bodyPr/>
          <a:lstStyle/>
          <a:p>
            <a:fld id="{D5753875-C9E2-814E-91FC-71CEE873502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Festivals</a:t>
            </a:r>
            <a:r>
              <a:rPr lang="en-US" baseline="0" dirty="0" smtClean="0"/>
              <a:t> are built on Passion</a:t>
            </a:r>
          </a:p>
          <a:p>
            <a:r>
              <a:rPr lang="en-US" baseline="0" dirty="0" smtClean="0"/>
              <a:t>Passion for music, passion for the community, </a:t>
            </a:r>
          </a:p>
          <a:p>
            <a:r>
              <a:rPr lang="en-US" baseline="0" dirty="0" smtClean="0"/>
              <a:t>The problem is the volume of logistics can get in the way. Spend more time growing your festival, working with artists and your community and less time copy and pasting and entering data</a:t>
            </a:r>
            <a:endParaRPr lang="en-US" dirty="0"/>
          </a:p>
        </p:txBody>
      </p:sp>
      <p:sp>
        <p:nvSpPr>
          <p:cNvPr id="4" name="Slide Number Placeholder 3"/>
          <p:cNvSpPr>
            <a:spLocks noGrp="1"/>
          </p:cNvSpPr>
          <p:nvPr>
            <p:ph type="sldNum" sz="quarter" idx="10"/>
          </p:nvPr>
        </p:nvSpPr>
        <p:spPr/>
        <p:txBody>
          <a:bodyPr/>
          <a:lstStyle/>
          <a:p>
            <a:fld id="{D5753875-C9E2-814E-91FC-71CEE873502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computers came, they were supposed</a:t>
            </a:r>
            <a:r>
              <a:rPr lang="en-US" baseline="0" dirty="0" smtClean="0"/>
              <a:t> to help</a:t>
            </a:r>
            <a:endParaRPr lang="en-US" dirty="0"/>
          </a:p>
        </p:txBody>
      </p:sp>
      <p:sp>
        <p:nvSpPr>
          <p:cNvPr id="4" name="Slide Number Placeholder 3"/>
          <p:cNvSpPr>
            <a:spLocks noGrp="1"/>
          </p:cNvSpPr>
          <p:nvPr>
            <p:ph type="sldNum" sz="quarter" idx="10"/>
          </p:nvPr>
        </p:nvSpPr>
        <p:spPr/>
        <p:txBody>
          <a:bodyPr/>
          <a:lstStyle/>
          <a:p>
            <a:fld id="{D5753875-C9E2-814E-91FC-71CEE87350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here is to produce big results with limited resources</a:t>
            </a:r>
          </a:p>
          <a:p>
            <a:pPr>
              <a:buFontTx/>
              <a:buChar char="-"/>
            </a:pPr>
            <a:r>
              <a:rPr lang="en-US" baseline="0" dirty="0" smtClean="0"/>
              <a:t>All of your festival data in one place</a:t>
            </a:r>
          </a:p>
          <a:p>
            <a:pPr>
              <a:buFontTx/>
              <a:buChar char="-"/>
            </a:pPr>
            <a:r>
              <a:rPr lang="en-US" baseline="0" dirty="0" smtClean="0"/>
              <a:t>- Working more efficiently</a:t>
            </a:r>
          </a:p>
          <a:p>
            <a:pPr>
              <a:buFontTx/>
              <a:buChar char="-"/>
            </a:pPr>
            <a:r>
              <a:rPr lang="en-US" baseline="0" dirty="0" smtClean="0"/>
              <a:t>- Streamlined communication with your staff, team, volunteers and artists</a:t>
            </a:r>
          </a:p>
          <a:p>
            <a:pPr>
              <a:buFontTx/>
              <a:buChar char="-"/>
            </a:pPr>
            <a:r>
              <a:rPr lang="en-US" baseline="0" dirty="0" smtClean="0"/>
              <a:t>- Reduced IT costs. It does not make sense for everyone to build custom systems from scratch</a:t>
            </a:r>
            <a:endParaRPr lang="en-US" dirty="0" smtClean="0"/>
          </a:p>
          <a:p>
            <a:endParaRPr lang="en-US" dirty="0"/>
          </a:p>
        </p:txBody>
      </p:sp>
      <p:sp>
        <p:nvSpPr>
          <p:cNvPr id="4" name="Slide Number Placeholder 3"/>
          <p:cNvSpPr>
            <a:spLocks noGrp="1"/>
          </p:cNvSpPr>
          <p:nvPr>
            <p:ph type="sldNum" sz="quarter" idx="10"/>
          </p:nvPr>
        </p:nvSpPr>
        <p:spPr/>
        <p:txBody>
          <a:bodyPr/>
          <a:lstStyle/>
          <a:p>
            <a:fld id="{D5753875-C9E2-814E-91FC-71CEE873502C}"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D90BA-A4A1-41C2-9DD3-1F9AED156E0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0AAF2E-1A1F-734B-9805-041F948479D2}" type="datetimeFigureOut">
              <a:rPr lang="en-US" smtClean="0"/>
              <a:pPr/>
              <a:t>12-06-22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CF3A2-CB14-1C4D-8F3A-5205D1F3E91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AAF2E-1A1F-734B-9805-041F948479D2}" type="datetimeFigureOut">
              <a:rPr lang="en-US" smtClean="0"/>
              <a:pPr/>
              <a:t>12-06-22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CF3A2-CB14-1C4D-8F3A-5205D1F3E9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file://localhost/Users/darrengallop/Documents/Marcato/Marcato_v2_h264.mov" TargetMode="External"/><Relationship Id="rId2" Type="http://schemas.openxmlformats.org/officeDocument/2006/relationships/video" Target="file://localhost/Users/darrengallop/Documents/Marcato/Marcato_v2_h264.m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rren@marcatodigital.com" TargetMode="Externa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pic>
        <p:nvPicPr>
          <p:cNvPr id="4" name="Picture 3" descr="Screen shot 2012-01-09 at 10.06.11 PM.png"/>
          <p:cNvPicPr>
            <a:picLocks noChangeAspect="1"/>
          </p:cNvPicPr>
          <p:nvPr/>
        </p:nvPicPr>
        <p:blipFill>
          <a:blip r:embed="rId3"/>
          <a:stretch>
            <a:fillRect/>
          </a:stretch>
        </p:blipFill>
        <p:spPr>
          <a:xfrm>
            <a:off x="0" y="0"/>
            <a:ext cx="9144000" cy="5349875"/>
          </a:xfrm>
          <a:prstGeom prst="rect">
            <a:avLst/>
          </a:prstGeom>
        </p:spPr>
      </p:pic>
      <p:pic>
        <p:nvPicPr>
          <p:cNvPr id="5" name="Picture 4" descr="Screen shot 2012-01-09 at 10.07.43 PM.png"/>
          <p:cNvPicPr>
            <a:picLocks noChangeAspect="1"/>
          </p:cNvPicPr>
          <p:nvPr/>
        </p:nvPicPr>
        <p:blipFill>
          <a:blip r:embed="rId4"/>
          <a:stretch>
            <a:fillRect/>
          </a:stretch>
        </p:blipFill>
        <p:spPr>
          <a:xfrm>
            <a:off x="-1" y="4775200"/>
            <a:ext cx="9144001" cy="208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Festivals Built On Passion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1981_noneg_Simon and Garfunkel Concert audience on Great Lawn_lg.jpg"/>
          <p:cNvPicPr>
            <a:picLocks noGrp="1" noChangeAspect="1"/>
          </p:cNvPicPr>
          <p:nvPr/>
        </p:nvPicPr>
        <p:blipFill>
          <a:blip r:embed="rId3"/>
          <a:srcRect/>
          <a:stretch>
            <a:fillRect/>
          </a:stretch>
        </p:blipFill>
        <p:spPr bwMode="auto">
          <a:xfrm>
            <a:off x="342532" y="1417638"/>
            <a:ext cx="8553817" cy="52879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puter_clipart1.gif"/>
          <p:cNvPicPr>
            <a:picLocks noGrp="1" noChangeAspect="1"/>
          </p:cNvPicPr>
          <p:nvPr>
            <p:ph idx="1"/>
          </p:nvPr>
        </p:nvPicPr>
        <p:blipFill>
          <a:blip r:embed="rId3"/>
          <a:srcRect l="-44812" r="-44812"/>
          <a:stretch>
            <a:fillRect/>
          </a:stretch>
        </p:blipFill>
        <p:spPr>
          <a:xfrm>
            <a:off x="186023" y="2045278"/>
            <a:ext cx="8229600" cy="4525963"/>
          </a:xfrm>
        </p:spPr>
      </p:pic>
      <p:sp>
        <p:nvSpPr>
          <p:cNvPr id="5" name="Cloud Callout 4"/>
          <p:cNvSpPr/>
          <p:nvPr/>
        </p:nvSpPr>
        <p:spPr>
          <a:xfrm>
            <a:off x="4279792" y="206256"/>
            <a:ext cx="2453235" cy="2138546"/>
          </a:xfrm>
          <a:prstGeom prst="cloudCallou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YOU’RE ONLY USING 10% OF MY BRAIN!!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algn="ctr">
              <a:buNone/>
            </a:pPr>
            <a:r>
              <a:rPr lang="en-US" sz="4000" dirty="0" smtClean="0"/>
              <a:t>Build your own solution</a:t>
            </a:r>
          </a:p>
          <a:p>
            <a:r>
              <a:rPr lang="en-US" sz="4000" dirty="0" smtClean="0"/>
              <a:t>Product planning and scope document</a:t>
            </a:r>
          </a:p>
          <a:p>
            <a:r>
              <a:rPr lang="en-US" sz="4000" dirty="0" smtClean="0"/>
              <a:t>Initial development costs</a:t>
            </a:r>
          </a:p>
          <a:p>
            <a:r>
              <a:rPr lang="en-US" sz="4000" dirty="0" smtClean="0"/>
              <a:t>Alpha, beta process</a:t>
            </a:r>
          </a:p>
          <a:p>
            <a:r>
              <a:rPr lang="en-US" sz="4000" dirty="0" smtClean="0"/>
              <a:t>Tweaks</a:t>
            </a:r>
          </a:p>
          <a:p>
            <a:r>
              <a:rPr lang="en-US" sz="4000" dirty="0" smtClean="0"/>
              <a:t>Hosting, support</a:t>
            </a:r>
          </a:p>
          <a:p>
            <a:r>
              <a:rPr lang="en-US" sz="4000" dirty="0" smtClean="0"/>
              <a:t>Training </a:t>
            </a:r>
          </a:p>
          <a:p>
            <a:r>
              <a:rPr lang="en-US" sz="4000" dirty="0" smtClean="0"/>
              <a:t>TOTAL = x times </a:t>
            </a:r>
            <a:r>
              <a:rPr lang="en-US" sz="4000" dirty="0" smtClean="0"/>
              <a:t>3 then </a:t>
            </a:r>
            <a:r>
              <a:rPr lang="en-US" sz="4000" dirty="0" smtClean="0"/>
              <a:t>more money each time the space and your needs </a:t>
            </a:r>
            <a:r>
              <a:rPr lang="en-US" sz="4000" dirty="0" smtClean="0"/>
              <a:t>changes…</a:t>
            </a:r>
            <a:r>
              <a:rPr lang="en-US" sz="4000" dirty="0" smtClean="0"/>
              <a:t>.</a:t>
            </a:r>
          </a:p>
          <a:p>
            <a:endParaRPr lang="en-US" sz="4000" dirty="0"/>
          </a:p>
        </p:txBody>
      </p:sp>
      <p:sp>
        <p:nvSpPr>
          <p:cNvPr id="6" name="Title 5"/>
          <p:cNvSpPr>
            <a:spLocks noGrp="1"/>
          </p:cNvSpPr>
          <p:nvPr>
            <p:ph type="title"/>
          </p:nvPr>
        </p:nvSpPr>
        <p:spPr/>
        <p:txBody>
          <a:bodyPr>
            <a:normAutofit fontScale="90000"/>
          </a:bodyPr>
          <a:lstStyle/>
          <a:p>
            <a:r>
              <a:rPr lang="en-US" dirty="0" smtClean="0"/>
              <a:t>The Solution</a:t>
            </a:r>
            <a:br>
              <a:rPr lang="en-US" dirty="0" smtClean="0"/>
            </a:br>
            <a:r>
              <a:rPr lang="en-US" dirty="0" smtClean="0"/>
              <a:t>Option 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Solution</a:t>
            </a:r>
            <a:br>
              <a:rPr lang="en-US" dirty="0" smtClean="0"/>
            </a:br>
            <a:r>
              <a:rPr lang="en-US" dirty="0" smtClean="0"/>
              <a:t>Option 2</a:t>
            </a:r>
            <a:endParaRPr lang="en-US" dirty="0"/>
          </a:p>
        </p:txBody>
      </p:sp>
      <p:pic>
        <p:nvPicPr>
          <p:cNvPr id="7" name="Marcato_v2_h264.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548922" y="1600200"/>
            <a:ext cx="8046156" cy="4525963"/>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6-24 at 3.52.41 AM.png"/>
          <p:cNvPicPr>
            <a:picLocks noChangeAspect="1"/>
          </p:cNvPicPr>
          <p:nvPr/>
        </p:nvPicPr>
        <p:blipFill>
          <a:blip r:embed="rId3"/>
          <a:stretch>
            <a:fillRect/>
          </a:stretch>
        </p:blipFill>
        <p:spPr>
          <a:xfrm>
            <a:off x="-1" y="367759"/>
            <a:ext cx="9144001" cy="562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More info</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err="1" smtClean="0"/>
              <a:t>marcatofestival.com/eurosonic</a:t>
            </a:r>
            <a:endParaRPr lang="en-US" dirty="0" smtClean="0"/>
          </a:p>
          <a:p>
            <a:r>
              <a:rPr lang="en-US" dirty="0" smtClean="0">
                <a:hlinkClick r:id="rId2"/>
              </a:rPr>
              <a:t>darren@marcatodigital.com</a:t>
            </a:r>
            <a:endParaRPr lang="en-US" dirty="0" smtClean="0"/>
          </a:p>
          <a:p>
            <a:r>
              <a:rPr lang="en-US" dirty="0" err="1" smtClean="0"/>
              <a:t>twitter.com/darrengallop</a:t>
            </a:r>
            <a:endParaRPr lang="en-US" dirty="0" smtClean="0"/>
          </a:p>
          <a:p>
            <a:r>
              <a:rPr lang="en-US" dirty="0" smtClean="0"/>
              <a:t>I AM HERE UNTIL SUNDAY MORNING IF YOU WANT TO CHAT!</a:t>
            </a:r>
          </a:p>
          <a:p>
            <a:pPr marL="0" indent="0">
              <a:buNone/>
            </a:pPr>
            <a:endParaRPr lang="en-US" dirty="0" smtClean="0"/>
          </a:p>
          <a:p>
            <a:pPr>
              <a:buNone/>
            </a:pPr>
            <a:endParaRPr lang="en-US" dirty="0"/>
          </a:p>
        </p:txBody>
      </p:sp>
      <p:pic>
        <p:nvPicPr>
          <p:cNvPr id="5" name="Picture 4" descr="marcato festival.jpg"/>
          <p:cNvPicPr>
            <a:picLocks noChangeAspect="1"/>
          </p:cNvPicPr>
          <p:nvPr/>
        </p:nvPicPr>
        <p:blipFill>
          <a:blip r:embed="rId3"/>
          <a:stretch>
            <a:fillRect/>
          </a:stretch>
        </p:blipFill>
        <p:spPr>
          <a:xfrm>
            <a:off x="886055" y="5101381"/>
            <a:ext cx="7198356" cy="126685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3754</TotalTime>
  <Words>240</Words>
  <Application>Microsoft Macintosh PowerPoint</Application>
  <PresentationFormat>On-screen Show (4:3)</PresentationFormat>
  <Paragraphs>36</Paragraphs>
  <Slides>7</Slides>
  <Notes>4</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Festivals Built On Passion</vt:lpstr>
      <vt:lpstr>PowerPoint Presentation</vt:lpstr>
      <vt:lpstr>The Solution Option 1</vt:lpstr>
      <vt:lpstr>The Solution Option 2</vt:lpstr>
      <vt:lpstr>PowerPoint Presentation</vt:lpstr>
      <vt:lpstr>Get More info</vt:lpstr>
    </vt:vector>
  </TitlesOfParts>
  <Company>Company House Records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Darren Gallop</dc:creator>
  <cp:lastModifiedBy>D G</cp:lastModifiedBy>
  <cp:revision>8</cp:revision>
  <dcterms:created xsi:type="dcterms:W3CDTF">2012-01-10T01:44:20Z</dcterms:created>
  <dcterms:modified xsi:type="dcterms:W3CDTF">2012-06-23T10:37:30Z</dcterms:modified>
</cp:coreProperties>
</file>