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18"/>
  </p:notesMasterIdLst>
  <p:handoutMasterIdLst>
    <p:handoutMasterId r:id="rId19"/>
  </p:handoutMasterIdLst>
  <p:sldIdLst>
    <p:sldId id="260" r:id="rId2"/>
    <p:sldId id="264" r:id="rId3"/>
    <p:sldId id="270" r:id="rId4"/>
    <p:sldId id="265" r:id="rId5"/>
    <p:sldId id="273" r:id="rId6"/>
    <p:sldId id="284" r:id="rId7"/>
    <p:sldId id="266" r:id="rId8"/>
    <p:sldId id="267" r:id="rId9"/>
    <p:sldId id="274" r:id="rId10"/>
    <p:sldId id="280" r:id="rId11"/>
    <p:sldId id="268" r:id="rId12"/>
    <p:sldId id="269" r:id="rId13"/>
    <p:sldId id="285" r:id="rId14"/>
    <p:sldId id="282" r:id="rId15"/>
    <p:sldId id="272" r:id="rId16"/>
    <p:sldId id="262" r:id="rId17"/>
  </p:sldIdLst>
  <p:sldSz cx="9144000" cy="6858000" type="screen4x3"/>
  <p:notesSz cx="6888163" cy="10020300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8F8F8"/>
    <a:srgbClr val="990033"/>
    <a:srgbClr val="660033"/>
    <a:srgbClr val="FF6600"/>
    <a:srgbClr val="6600CC"/>
    <a:srgbClr val="0099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89180" autoAdjust="0"/>
  </p:normalViewPr>
  <p:slideViewPr>
    <p:cSldViewPr snapToGrid="0">
      <p:cViewPr>
        <p:scale>
          <a:sx n="81" d="100"/>
          <a:sy n="81" d="100"/>
        </p:scale>
        <p:origin x="-169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-2166" y="-90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85363" cy="50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26" tIns="46863" rIns="93726" bIns="4686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1159" y="1"/>
            <a:ext cx="2985362" cy="50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26" tIns="46863" rIns="93726" bIns="4686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17183"/>
            <a:ext cx="2985363" cy="50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26" tIns="46863" rIns="93726" bIns="4686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1159" y="9517183"/>
            <a:ext cx="2985362" cy="50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26" tIns="46863" rIns="93726" bIns="4686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277916-A0CC-4AD1-A1B3-07BDB62607B0}" type="slidenum">
              <a:rPr lang="ca-ES" altLang="en-US"/>
              <a:pPr>
                <a:defRPr/>
              </a:pPr>
              <a:t>‹Nº›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1030259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85363" cy="50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26" tIns="46863" rIns="93726" bIns="4686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159" y="1"/>
            <a:ext cx="2985362" cy="50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26" tIns="46863" rIns="93726" bIns="4686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2475"/>
            <a:ext cx="5006975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9309" y="4759400"/>
            <a:ext cx="5509546" cy="45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26" tIns="46863" rIns="93726" bIns="468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en-US" noProof="0" smtClean="0"/>
              <a:t>Feu clic aquí per editar els estils de text del patró</a:t>
            </a:r>
          </a:p>
          <a:p>
            <a:pPr lvl="1"/>
            <a:r>
              <a:rPr lang="ca-ES" altLang="en-US" noProof="0" smtClean="0"/>
              <a:t>Segon nivell</a:t>
            </a:r>
          </a:p>
          <a:p>
            <a:pPr lvl="2"/>
            <a:r>
              <a:rPr lang="ca-ES" altLang="en-US" noProof="0" smtClean="0"/>
              <a:t>Tercer nivell</a:t>
            </a:r>
          </a:p>
          <a:p>
            <a:pPr lvl="3"/>
            <a:r>
              <a:rPr lang="ca-ES" altLang="en-US" noProof="0" smtClean="0"/>
              <a:t>Quart nivell</a:t>
            </a:r>
          </a:p>
          <a:p>
            <a:pPr lvl="4"/>
            <a:r>
              <a:rPr lang="ca-ES" altLang="en-US" noProof="0" smtClean="0"/>
              <a:t>Cinquè nivell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17183"/>
            <a:ext cx="2985363" cy="50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26" tIns="46863" rIns="93726" bIns="4686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159" y="9517183"/>
            <a:ext cx="2985362" cy="50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26" tIns="46863" rIns="93726" bIns="4686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7E2BD3-06EE-4906-925A-81CB76E60B7B}" type="slidenum">
              <a:rPr lang="ca-ES" altLang="en-US"/>
              <a:pPr>
                <a:defRPr/>
              </a:pPr>
              <a:t>‹Nº›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1190750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E2BD3-06EE-4906-925A-81CB76E60B7B}" type="slidenum">
              <a:rPr lang="ca-ES" altLang="en-US" smtClean="0"/>
              <a:pPr>
                <a:defRPr/>
              </a:pPr>
              <a:t>1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4079016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E2BD3-06EE-4906-925A-81CB76E60B7B}" type="slidenum">
              <a:rPr lang="ca-ES" altLang="en-US" smtClean="0"/>
              <a:pPr>
                <a:defRPr/>
              </a:pPr>
              <a:t>10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369014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E2BD3-06EE-4906-925A-81CB76E60B7B}" type="slidenum">
              <a:rPr lang="ca-ES" altLang="en-US" smtClean="0"/>
              <a:pPr>
                <a:defRPr/>
              </a:pPr>
              <a:t>11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728194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s-ES" dirty="0" smtClean="0"/>
              <a:t> </a:t>
            </a:r>
            <a:endParaRPr lang="es-ES" altLang="es-ES" sz="1800" dirty="0"/>
          </a:p>
          <a:p>
            <a:endParaRPr lang="es-ES" altLang="es-ES" sz="1000" dirty="0">
              <a:cs typeface="Arial" panose="020B0604020202020204" pitchFamily="34" charset="0"/>
            </a:endParaRPr>
          </a:p>
          <a:p>
            <a:endParaRPr lang="es-ES" sz="1000" dirty="0"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E2BD3-06EE-4906-925A-81CB76E60B7B}" type="slidenum">
              <a:rPr lang="ca-ES" altLang="en-US" smtClean="0"/>
              <a:pPr>
                <a:defRPr/>
              </a:pPr>
              <a:t>12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3001003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E2BD3-06EE-4906-925A-81CB76E60B7B}" type="slidenum">
              <a:rPr lang="ca-ES" altLang="en-US" smtClean="0"/>
              <a:pPr>
                <a:defRPr/>
              </a:pPr>
              <a:t>13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3650251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n-US" dirty="0" smtClean="0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61524" indent="-2928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71575" indent="-2343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40205" indent="-2343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08835" indent="-2343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77465" indent="-2343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46095" indent="-2343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14725" indent="-2343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83355" indent="-2343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19BD7F-4670-49C3-A73D-3A4A791262EA}" type="slidenum">
              <a:rPr lang="ca-E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ca-E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E2BD3-06EE-4906-925A-81CB76E60B7B}" type="slidenum">
              <a:rPr lang="ca-ES" altLang="en-US" smtClean="0"/>
              <a:pPr>
                <a:defRPr/>
              </a:pPr>
              <a:t>15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523493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E2BD3-06EE-4906-925A-81CB76E60B7B}" type="slidenum">
              <a:rPr lang="ca-ES" altLang="en-US" smtClean="0"/>
              <a:pPr>
                <a:defRPr/>
              </a:pPr>
              <a:t>16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3954794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E2BD3-06EE-4906-925A-81CB76E60B7B}" type="slidenum">
              <a:rPr lang="ca-ES" altLang="en-US" smtClean="0"/>
              <a:pPr>
                <a:defRPr/>
              </a:pPr>
              <a:t>2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3290710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E2BD3-06EE-4906-925A-81CB76E60B7B}" type="slidenum">
              <a:rPr lang="ca-ES" altLang="en-US" smtClean="0"/>
              <a:pPr>
                <a:defRPr/>
              </a:pPr>
              <a:t>3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1171984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000" dirty="0"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E2BD3-06EE-4906-925A-81CB76E60B7B}" type="slidenum">
              <a:rPr lang="ca-ES" altLang="en-US" smtClean="0"/>
              <a:pPr>
                <a:defRPr/>
              </a:pPr>
              <a:t>4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406927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E2BD3-06EE-4906-925A-81CB76E60B7B}" type="slidenum">
              <a:rPr lang="ca-ES" altLang="en-US" smtClean="0"/>
              <a:pPr>
                <a:defRPr/>
              </a:pPr>
              <a:t>5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2741948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z="1000" dirty="0"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E2BD3-06EE-4906-925A-81CB76E60B7B}" type="slidenum">
              <a:rPr lang="ca-ES" altLang="en-US" smtClean="0"/>
              <a:pPr>
                <a:defRPr/>
              </a:pPr>
              <a:t>6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878645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E2BD3-06EE-4906-925A-81CB76E60B7B}" type="slidenum">
              <a:rPr lang="ca-ES" altLang="en-US" smtClean="0"/>
              <a:pPr>
                <a:defRPr/>
              </a:pPr>
              <a:t>7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946118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E2BD3-06EE-4906-925A-81CB76E60B7B}" type="slidenum">
              <a:rPr lang="ca-ES" altLang="en-US" smtClean="0"/>
              <a:pPr>
                <a:defRPr/>
              </a:pPr>
              <a:t>8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225717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E2BD3-06EE-4906-925A-81CB76E60B7B}" type="slidenum">
              <a:rPr lang="ca-ES" altLang="en-US" smtClean="0"/>
              <a:pPr>
                <a:defRPr/>
              </a:pPr>
              <a:t>9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396469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 rot="5400000">
            <a:off x="5418138" y="3332163"/>
            <a:ext cx="6859587" cy="198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ca-ES" altLang="en-US" sz="700" b="1" smtClean="0">
                <a:latin typeface="Helvetica*" pitchFamily="2" charset="0"/>
              </a:rPr>
              <a:t>SERVEI DE DESENVOLUPAMENT EMPRESARIAL</a:t>
            </a:r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auto">
          <a:xfrm>
            <a:off x="790575" y="2697163"/>
            <a:ext cx="7543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" name="Line 19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7" name="Text Box 20"/>
          <p:cNvSpPr txBox="1">
            <a:spLocks noChangeArrowheads="1"/>
          </p:cNvSpPr>
          <p:nvPr userDrawn="1"/>
        </p:nvSpPr>
        <p:spPr bwMode="auto">
          <a:xfrm>
            <a:off x="6588125" y="5876925"/>
            <a:ext cx="2087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1580F5BA-C7E6-4860-9F78-98DE361BFB78}" type="datetime6">
              <a:rPr lang="ca-ES" altLang="en-US" sz="1200" smtClean="0">
                <a:solidFill>
                  <a:schemeClr val="bg2"/>
                </a:solidFill>
                <a:latin typeface="Helvetica*" pitchFamily="2" charset="0"/>
              </a:rPr>
              <a:pPr algn="r" eaLnBrk="1" hangingPunct="1">
                <a:spcBef>
                  <a:spcPct val="50000"/>
                </a:spcBef>
                <a:defRPr/>
              </a:pPr>
              <a:t>març / 14</a:t>
            </a:fld>
            <a:endParaRPr lang="ca-ES" altLang="en-US" sz="1200" smtClean="0">
              <a:solidFill>
                <a:schemeClr val="bg2"/>
              </a:solidFill>
              <a:latin typeface="Helvetica*" pitchFamily="2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 userDrawn="1"/>
        </p:nvSpPr>
        <p:spPr bwMode="auto">
          <a:xfrm rot="5400000">
            <a:off x="5615782" y="3329781"/>
            <a:ext cx="6858000" cy="198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ca-ES" altLang="en-US" sz="700" b="1" smtClean="0">
                <a:solidFill>
                  <a:schemeClr val="bg1"/>
                </a:solidFill>
              </a:rPr>
              <a:t>ICEC</a:t>
            </a:r>
          </a:p>
        </p:txBody>
      </p:sp>
      <p:pic>
        <p:nvPicPr>
          <p:cNvPr id="9" name="Picture 3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6148388"/>
            <a:ext cx="17049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8" descr="image0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67450"/>
            <a:ext cx="2074863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1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90575" y="2700338"/>
            <a:ext cx="7542213" cy="595312"/>
          </a:xfrm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ca-ES" altLang="en-US" noProof="0" smtClean="0"/>
              <a:t>Feu clic aquí per editar l'estil de subtítols del patró.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0575" y="2276475"/>
            <a:ext cx="7542213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ca-ES" altLang="en-US" noProof="0" smtClean="0"/>
              <a:t>Feu clic aquí per editar l'estil de títol del patró</a:t>
            </a:r>
          </a:p>
        </p:txBody>
      </p:sp>
    </p:spTree>
    <p:extLst>
      <p:ext uri="{BB962C8B-B14F-4D97-AF65-F5344CB8AC3E}">
        <p14:creationId xmlns:p14="http://schemas.microsoft.com/office/powerpoint/2010/main" val="227919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44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33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47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47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75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87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9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09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440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333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8575"/>
            <a:ext cx="6000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en-US" smtClean="0"/>
              <a:t>Feu clic aquí per editar l'estil de títol del patró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en-US" smtClean="0"/>
              <a:t>Feu clic aquí per editar els estils de text del patró</a:t>
            </a:r>
          </a:p>
          <a:p>
            <a:pPr lvl="1"/>
            <a:r>
              <a:rPr lang="ca-ES" altLang="en-US" smtClean="0"/>
              <a:t>Segon nivell</a:t>
            </a:r>
          </a:p>
          <a:p>
            <a:pPr lvl="2"/>
            <a:r>
              <a:rPr lang="ca-ES" altLang="en-US" smtClean="0"/>
              <a:t>Tercer nivell</a:t>
            </a:r>
          </a:p>
          <a:p>
            <a:pPr lvl="3"/>
            <a:r>
              <a:rPr lang="ca-ES" altLang="en-US" smtClean="0"/>
              <a:t>Quart nivell</a:t>
            </a:r>
          </a:p>
          <a:p>
            <a:pPr lvl="4"/>
            <a:r>
              <a:rPr lang="ca-ES" altLang="en-US" smtClean="0"/>
              <a:t>Cinquè nivell</a:t>
            </a:r>
          </a:p>
        </p:txBody>
      </p:sp>
      <p:sp>
        <p:nvSpPr>
          <p:cNvPr id="1029" name="Line 4"/>
          <p:cNvSpPr>
            <a:spLocks noChangeShapeType="1"/>
          </p:cNvSpPr>
          <p:nvPr userDrawn="1"/>
        </p:nvSpPr>
        <p:spPr bwMode="auto">
          <a:xfrm>
            <a:off x="468313" y="1412875"/>
            <a:ext cx="8207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30" name="Line 5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31" name="Text Box 6"/>
          <p:cNvSpPr txBox="1">
            <a:spLocks noChangeArrowheads="1"/>
          </p:cNvSpPr>
          <p:nvPr userDrawn="1"/>
        </p:nvSpPr>
        <p:spPr bwMode="auto">
          <a:xfrm>
            <a:off x="7164388" y="6453188"/>
            <a:ext cx="1584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83DA759F-5A57-4A9D-ABA6-7E133E38BEAE}" type="slidenum">
              <a:rPr lang="ca-ES" altLang="en-US" sz="1000" smtClean="0">
                <a:solidFill>
                  <a:schemeClr val="bg2"/>
                </a:solidFill>
                <a:latin typeface="Helvetica*" pitchFamily="2" charset="0"/>
              </a:rPr>
              <a:pPr algn="r" eaLnBrk="1" hangingPunct="1">
                <a:spcBef>
                  <a:spcPct val="50000"/>
                </a:spcBef>
                <a:defRPr/>
              </a:pPr>
              <a:t>‹Nº›</a:t>
            </a:fld>
            <a:endParaRPr lang="ca-ES" altLang="en-US" sz="1000" smtClean="0">
              <a:solidFill>
                <a:schemeClr val="bg2"/>
              </a:solidFill>
              <a:latin typeface="Helvetica*" pitchFamily="2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 rot="5400000">
            <a:off x="7803356" y="2699544"/>
            <a:ext cx="2124075" cy="1984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ca-ES" altLang="en-US" sz="700" b="1" smtClean="0">
                <a:solidFill>
                  <a:schemeClr val="bg1"/>
                </a:solidFill>
              </a:rPr>
              <a:t>SERVEI DESENVOLUPAMENT EMPRESARIAL</a:t>
            </a:r>
          </a:p>
        </p:txBody>
      </p:sp>
      <p:sp>
        <p:nvSpPr>
          <p:cNvPr id="1033" name="Text Box 10"/>
          <p:cNvSpPr txBox="1">
            <a:spLocks noChangeArrowheads="1"/>
          </p:cNvSpPr>
          <p:nvPr userDrawn="1"/>
        </p:nvSpPr>
        <p:spPr bwMode="auto">
          <a:xfrm rot="5400000">
            <a:off x="7993063" y="2698750"/>
            <a:ext cx="2125662" cy="1984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ca-ES" altLang="en-US" sz="700" b="1" smtClean="0">
                <a:solidFill>
                  <a:schemeClr val="bg1"/>
                </a:solidFill>
                <a:latin typeface="Helvetica*" pitchFamily="2" charset="0"/>
              </a:rPr>
              <a:t>ICEC</a:t>
            </a:r>
          </a:p>
        </p:txBody>
      </p:sp>
      <p:pic>
        <p:nvPicPr>
          <p:cNvPr id="1034" name="Picture 1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6118225"/>
            <a:ext cx="16859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8" descr="image00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6316663"/>
            <a:ext cx="168751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4763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2319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39888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de.cultura.gencat.cat/cultura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ocuments\Olga\Creative%20Europe%20-%20Europe%20culture%20and%20creative%20sectors.mp4" TargetMode="External"/><Relationship Id="rId1" Type="http://schemas.microsoft.com/office/2007/relationships/media" Target="file:///C:\Users\user\Documents\Olga\Creative%20Europe%20-%20Europe%20culture%20and%20creative%20sectors.mp4" TargetMode="Externa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omartinsancho@gmx.d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://sde.cultura.gencat.cat/cultur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www.euprizeliterature.e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90575" y="2700338"/>
            <a:ext cx="7542213" cy="3139321"/>
          </a:xfrm>
          <a:solidFill>
            <a:schemeClr val="bg1">
              <a:alpha val="49019"/>
            </a:schemeClr>
          </a:solidFill>
        </p:spPr>
        <p:txBody>
          <a:bodyPr/>
          <a:lstStyle/>
          <a:p>
            <a:pPr algn="ctr" eaLnBrk="1" hangingPunct="1"/>
            <a:r>
              <a:rPr lang="es-ES" altLang="es-ES" sz="44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PROYECTOS DE </a:t>
            </a:r>
          </a:p>
          <a:p>
            <a:pPr algn="ctr" eaLnBrk="1" hangingPunct="1"/>
            <a:r>
              <a:rPr lang="es-ES" altLang="es-ES" sz="44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TRADUCCIÓN LITERARIA (2014-2020)</a:t>
            </a:r>
            <a:endParaRPr lang="en-US" altLang="en-US" dirty="0" smtClean="0"/>
          </a:p>
        </p:txBody>
      </p:sp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90575" y="2087344"/>
            <a:ext cx="7542213" cy="646331"/>
          </a:xfrm>
          <a:solidFill>
            <a:schemeClr val="bg1">
              <a:alpha val="12941"/>
            </a:schemeClr>
          </a:solidFill>
        </p:spPr>
        <p:txBody>
          <a:bodyPr/>
          <a:lstStyle/>
          <a:p>
            <a:pPr eaLnBrk="1" hangingPunct="1"/>
            <a:r>
              <a:rPr lang="es-ES" altLang="en-US" dirty="0" smtClean="0">
                <a:solidFill>
                  <a:schemeClr val="tx2"/>
                </a:solidFill>
              </a:rPr>
              <a:t>SESSIÓ INFORMATIVA</a:t>
            </a:r>
            <a:endParaRPr lang="en-US" altLang="en-US" dirty="0" smtClean="0">
              <a:solidFill>
                <a:schemeClr val="tx2"/>
              </a:solidFill>
            </a:endParaRPr>
          </a:p>
        </p:txBody>
      </p:sp>
      <p:pic>
        <p:nvPicPr>
          <p:cNvPr id="3076" name="Picture 5" descr="http://ts1.mm.bing.net/th?id=H.4651008467012584&amp;pid=15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386" y="6099419"/>
            <a:ext cx="1752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406615" y="5791642"/>
            <a:ext cx="22028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 err="1"/>
              <a:t>Amb</a:t>
            </a:r>
            <a:r>
              <a:rPr lang="es-ES" sz="1400" b="1" dirty="0"/>
              <a:t> la </a:t>
            </a:r>
            <a:r>
              <a:rPr lang="es-ES" sz="1400" b="1" dirty="0" err="1"/>
              <a:t>col·laboració</a:t>
            </a:r>
            <a:r>
              <a:rPr lang="es-ES" sz="1400" b="1" dirty="0"/>
              <a:t> de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955323" y="211015"/>
            <a:ext cx="2379783" cy="954107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ca-ES" altLang="en-US" sz="1400" b="1" i="1" dirty="0" smtClean="0"/>
              <a:t>Barcelona, 07.03.2014</a:t>
            </a:r>
          </a:p>
          <a:p>
            <a:pPr algn="r"/>
            <a:r>
              <a:rPr lang="ca-ES" altLang="en-US" sz="1400" b="1" i="1" dirty="0" smtClean="0"/>
              <a:t>Olga </a:t>
            </a:r>
            <a:r>
              <a:rPr lang="ca-ES" altLang="en-US" sz="1400" b="1" i="1" dirty="0"/>
              <a:t>Martín </a:t>
            </a:r>
            <a:r>
              <a:rPr lang="ca-ES" altLang="en-US" sz="1400" b="1" i="1" dirty="0" smtClean="0"/>
              <a:t>Sancho</a:t>
            </a:r>
          </a:p>
          <a:p>
            <a:pPr algn="r"/>
            <a:r>
              <a:rPr lang="ca-ES" altLang="en-US" sz="1400" b="1" i="1" dirty="0" err="1" smtClean="0"/>
              <a:t>Abogada</a:t>
            </a:r>
            <a:r>
              <a:rPr lang="ca-ES" altLang="en-US" sz="1400" b="1" i="1" dirty="0" smtClean="0"/>
              <a:t>/Consultora en</a:t>
            </a:r>
          </a:p>
          <a:p>
            <a:pPr algn="r"/>
            <a:r>
              <a:rPr lang="ca-ES" altLang="en-US" sz="1400" b="1" i="1" dirty="0" err="1" smtClean="0"/>
              <a:t>Derecho</a:t>
            </a:r>
            <a:r>
              <a:rPr lang="ca-ES" altLang="en-US" sz="1400" b="1" i="1" dirty="0" smtClean="0"/>
              <a:t> </a:t>
            </a:r>
            <a:r>
              <a:rPr lang="ca-ES" altLang="en-US" sz="1400" b="1" i="1" dirty="0" err="1" smtClean="0"/>
              <a:t>Comunitario</a:t>
            </a:r>
            <a:r>
              <a:rPr lang="ca-ES" altLang="en-US" sz="1400" b="1" i="1" dirty="0" smtClean="0"/>
              <a:t> </a:t>
            </a:r>
            <a:endParaRPr lang="es-ES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dondear rectángulo de esquina sencilla"/>
          <p:cNvSpPr/>
          <p:nvPr/>
        </p:nvSpPr>
        <p:spPr>
          <a:xfrm>
            <a:off x="714375" y="2039938"/>
            <a:ext cx="6988175" cy="3914775"/>
          </a:xfrm>
          <a:prstGeom prst="round1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229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2316163"/>
            <a:ext cx="6746875" cy="3638550"/>
          </a:xfrm>
          <a:noFill/>
        </p:spPr>
      </p:pic>
      <p:sp>
        <p:nvSpPr>
          <p:cNvPr id="12293" name="4 Rectángulo"/>
          <p:cNvSpPr>
            <a:spLocks noChangeArrowheads="1"/>
          </p:cNvSpPr>
          <p:nvPr/>
        </p:nvSpPr>
        <p:spPr bwMode="auto">
          <a:xfrm>
            <a:off x="163513" y="1589088"/>
            <a:ext cx="2884487" cy="461962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lnSpc>
                <a:spcPct val="150000"/>
              </a:lnSpc>
              <a:defRPr sz="2200" b="1">
                <a:solidFill>
                  <a:schemeClr val="tx1"/>
                </a:solidFill>
                <a:latin typeface="Helvetica*" pitchFamily="2" charset="0"/>
              </a:defRPr>
            </a:lvl1pPr>
            <a:lvl2pPr eaLnBrk="0" hangingPunct="0">
              <a:lnSpc>
                <a:spcPct val="150000"/>
              </a:lnSpc>
              <a:defRPr sz="2000">
                <a:solidFill>
                  <a:schemeClr val="tx1"/>
                </a:solidFill>
                <a:latin typeface="Helvetica*" pitchFamily="2" charset="0"/>
              </a:defRPr>
            </a:lvl2pPr>
            <a:lvl3pPr marL="1143000" indent="-228600" eaLnBrk="0" hangingPunct="0">
              <a:lnSpc>
                <a:spcPct val="150000"/>
              </a:lnSpc>
              <a:buFont typeface="Wingdings" pitchFamily="2" charset="2"/>
              <a:buChar char="§"/>
              <a:defRPr>
                <a:solidFill>
                  <a:schemeClr val="tx1"/>
                </a:solidFill>
                <a:latin typeface="Helvetica*" pitchFamily="2" charset="0"/>
              </a:defRPr>
            </a:lvl3pPr>
            <a:lvl4pPr marL="1600200" indent="-228600" eaLnBrk="0" hangingPunct="0">
              <a:lnSpc>
                <a:spcPct val="150000"/>
              </a:lnSpc>
              <a:defRPr>
                <a:solidFill>
                  <a:schemeClr val="bg2"/>
                </a:solidFill>
                <a:latin typeface="Helvetica*" pitchFamily="2" charset="0"/>
              </a:defRPr>
            </a:lvl4pPr>
            <a:lvl5pPr marL="2057400" indent="-228600" eaLnBrk="0" hangingPunct="0">
              <a:lnSpc>
                <a:spcPct val="150000"/>
              </a:lnSpc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9pPr>
          </a:lstStyle>
          <a:p>
            <a:pPr lvl="1" eaLnBrk="1" hangingPunct="1">
              <a:lnSpc>
                <a:spcPct val="100000"/>
              </a:lnSpc>
            </a:pPr>
            <a:r>
              <a:rPr lang="ca-ES" altLang="es-ES" sz="2400" b="1">
                <a:latin typeface="Verdana" pitchFamily="34" charset="0"/>
                <a:ea typeface="Verdana" pitchFamily="34" charset="0"/>
                <a:cs typeface="Verdana" pitchFamily="34" charset="0"/>
              </a:rPr>
              <a:t>2.4 Plazos</a:t>
            </a:r>
          </a:p>
        </p:txBody>
      </p:sp>
      <p:sp>
        <p:nvSpPr>
          <p:cNvPr id="7" name="Rounded Rectangle 5"/>
          <p:cNvSpPr/>
          <p:nvPr/>
        </p:nvSpPr>
        <p:spPr>
          <a:xfrm>
            <a:off x="522288" y="128588"/>
            <a:ext cx="8094662" cy="1055687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a-ES" altLang="es-ES" sz="2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ASPECTOS TÉCNICOS DEL  PROYECTO DE </a:t>
            </a:r>
          </a:p>
          <a:p>
            <a:pPr>
              <a:defRPr/>
            </a:pPr>
            <a:r>
              <a:rPr lang="ca-ES" altLang="es-ES" sz="2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TRADUCCIÓN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5350" y="1462427"/>
            <a:ext cx="4818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eaLnBrk="1" hangingPunct="1">
              <a:defRPr/>
            </a:pPr>
            <a:r>
              <a:rPr lang="ca-ES" altLang="es-E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2.4 </a:t>
            </a:r>
            <a:r>
              <a:rPr lang="ca-ES" altLang="es-E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</a:t>
            </a:r>
            <a:r>
              <a:rPr lang="ca-ES" altLang="es-E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tación</a:t>
            </a:r>
            <a:r>
              <a:rPr lang="ca-ES" altLang="es-E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ca-ES" altLang="es-E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solicitud</a:t>
            </a:r>
            <a:endParaRPr lang="ca-ES" altLang="es-E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8383" y="175480"/>
            <a:ext cx="8094662" cy="1055687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a-ES" altLang="es-E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ASP</a:t>
            </a:r>
            <a:r>
              <a:rPr lang="ca-ES" altLang="es-ES" sz="2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ECTOS TÉCNICOS DEL  PROYECTO DE </a:t>
            </a:r>
          </a:p>
          <a:p>
            <a:pPr>
              <a:defRPr/>
            </a:pPr>
            <a:r>
              <a:rPr lang="ca-ES" altLang="es-ES" sz="2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ca-ES" altLang="es-E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</a:t>
            </a:r>
            <a:r>
              <a:rPr lang="ca-ES" altLang="es-ES" sz="2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ADUCCIÓN</a:t>
            </a:r>
            <a:endParaRPr lang="en-GB" sz="20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728384" y="2145323"/>
            <a:ext cx="4593894" cy="1148862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9100" indent="-342900">
              <a:buFont typeface="Wingdings" panose="05000000000000000000" pitchFamily="2" charset="2"/>
              <a:buChar char="q"/>
              <a:defRPr/>
            </a:pPr>
            <a:r>
              <a:rPr lang="es-ES" altLang="es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Registro en el Portal de Participantes de la Comisión Europea del área de Cultura.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728384" y="3446585"/>
            <a:ext cx="4593894" cy="1148862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9100" indent="-342900">
              <a:buFont typeface="Wingdings" panose="05000000000000000000" pitchFamily="2" charset="2"/>
              <a:buChar char="q"/>
              <a:defRPr/>
            </a:pPr>
            <a:r>
              <a:rPr lang="es-ES" altLang="es-E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Envío de solicitud online.</a:t>
            </a:r>
            <a:endParaRPr lang="es-ES" altLang="es-E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728384" y="4865077"/>
            <a:ext cx="4593894" cy="1148862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9100" indent="-342900">
              <a:buFont typeface="Wingdings" panose="05000000000000000000" pitchFamily="2" charset="2"/>
              <a:buChar char="q"/>
              <a:defRPr/>
            </a:pPr>
            <a:r>
              <a:rPr lang="es-ES" altLang="es-E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Envío </a:t>
            </a:r>
            <a:r>
              <a:rPr lang="es-ES" altLang="es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paralelo del paquete de documentos necesarios</a:t>
            </a:r>
            <a:r>
              <a:rPr lang="es-ES" altLang="es-E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ES" altLang="es-E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5881"/>
            </a:schemeClr>
          </a:solidFill>
        </p:spPr>
        <p:txBody>
          <a:bodyPr/>
          <a:lstStyle/>
          <a:p>
            <a:pPr eaLnBrk="1" hangingPunct="1"/>
            <a:r>
              <a:rPr lang="ca-ES" alt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ASPECTOS TÉCNICOS DEL PROYECTO DE </a:t>
            </a:r>
            <a:br>
              <a:rPr lang="ca-ES" alt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a-ES" altLang="es-E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a-ES" alt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TRADUCCIÓN.</a:t>
            </a:r>
            <a:endParaRPr lang="en-GB" altLang="es-E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914400" y="1535723"/>
            <a:ext cx="2567354" cy="691662"/>
          </a:xfrm>
          <a:prstGeom prst="round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altLang="es-E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2.4 </a:t>
            </a:r>
            <a:r>
              <a:rPr lang="ca-ES" altLang="es-ES" sz="20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Evaluación</a:t>
            </a:r>
            <a:endParaRPr lang="ca-ES" altLang="es-ES" sz="2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949570" y="2555632"/>
            <a:ext cx="6986954" cy="949569"/>
          </a:xfrm>
          <a:prstGeom prst="roundRect">
            <a:avLst/>
          </a:prstGeom>
          <a:solidFill>
            <a:srgbClr val="FFFF00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s-E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I. </a:t>
            </a:r>
            <a:r>
              <a:rPr lang="en-US" altLang="es-ES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Evaluación</a:t>
            </a:r>
            <a:r>
              <a:rPr lang="en-US" altLang="es-E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altLang="es-ES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las</a:t>
            </a:r>
            <a:r>
              <a:rPr lang="en-US" altLang="es-E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es-ES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condiciones</a:t>
            </a:r>
            <a:r>
              <a:rPr lang="en-US" altLang="es-E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es-ES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generales</a:t>
            </a:r>
            <a:r>
              <a:rPr lang="en-US" altLang="es-E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altLang="es-ES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criterios</a:t>
            </a:r>
            <a:r>
              <a:rPr lang="en-US" altLang="es-E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es-ES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específicos</a:t>
            </a:r>
            <a:r>
              <a:rPr lang="en-US" altLang="es-E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altLang="es-ES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formalidades</a:t>
            </a:r>
            <a:endParaRPr lang="en-US" altLang="es-ES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008185" y="3763109"/>
            <a:ext cx="6646984" cy="773723"/>
          </a:xfrm>
          <a:prstGeom prst="roundRect">
            <a:avLst/>
          </a:prstGeom>
          <a:solidFill>
            <a:srgbClr val="92D05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s-E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II. </a:t>
            </a:r>
            <a:r>
              <a:rPr lang="en-US" altLang="es-ES" sz="20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Evaluación</a:t>
            </a:r>
            <a:r>
              <a:rPr lang="en-US" altLang="es-ES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altLang="es-E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los </a:t>
            </a:r>
            <a:r>
              <a:rPr lang="en-US" altLang="es-ES" sz="20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n-US" altLang="es-ES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riterios</a:t>
            </a:r>
            <a:r>
              <a:rPr lang="en-US" altLang="es-E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altLang="es-ES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concesión</a:t>
            </a:r>
            <a:endParaRPr lang="en-US" altLang="es-ES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008185" y="4876800"/>
            <a:ext cx="4009292" cy="480646"/>
          </a:xfrm>
          <a:prstGeom prst="roundRect">
            <a:avLst/>
          </a:prstGeom>
          <a:solidFill>
            <a:srgbClr val="0070C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III. </a:t>
            </a:r>
            <a:r>
              <a:rPr lang="en-US" altLang="es-E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Decisión</a:t>
            </a:r>
            <a:r>
              <a:rPr lang="en-US" alt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altLang="es-E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adjudicación</a:t>
            </a:r>
            <a:endParaRPr lang="en-US" altLang="es-E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97876" y="497375"/>
            <a:ext cx="8229600" cy="440470"/>
          </a:xfrm>
        </p:spPr>
        <p:txBody>
          <a:bodyPr/>
          <a:lstStyle/>
          <a:p>
            <a:pPr eaLnBrk="1" hangingPunct="1"/>
            <a:r>
              <a:rPr lang="ca-ES" alt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2. </a:t>
            </a:r>
            <a:r>
              <a:rPr lang="ca-ES" alt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PROYECTO EN CIFRAS...</a:t>
            </a:r>
            <a:endParaRPr lang="es-ES" altLang="es-ES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5477" y="1653321"/>
            <a:ext cx="8229600" cy="4425950"/>
          </a:xfrm>
        </p:spPr>
        <p:txBody>
          <a:bodyPr/>
          <a:lstStyle/>
          <a:p>
            <a:pPr eaLnBrk="1" hangingPunct="1"/>
            <a:endParaRPr lang="ca-ES" altLang="en-US" b="0" dirty="0" smtClean="0">
              <a:solidFill>
                <a:srgbClr val="000000"/>
              </a:solidFill>
              <a:sym typeface="Helvetica Light" charset="0"/>
              <a:hlinkClick r:id="rId3"/>
            </a:endParaRPr>
          </a:p>
          <a:p>
            <a:pPr eaLnBrk="1" hangingPunct="1"/>
            <a:endParaRPr lang="ca-ES" altLang="en-US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550985" y="1477108"/>
            <a:ext cx="1606061" cy="656492"/>
          </a:xfrm>
          <a:prstGeom prst="roundRect">
            <a:avLst/>
          </a:prstGeom>
          <a:solidFill>
            <a:schemeClr val="accent5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6" name="3 Rectángulo redondeado"/>
          <p:cNvSpPr/>
          <p:nvPr/>
        </p:nvSpPr>
        <p:spPr>
          <a:xfrm>
            <a:off x="550985" y="2309447"/>
            <a:ext cx="7842737" cy="1148862"/>
          </a:xfrm>
          <a:prstGeom prst="roundRect">
            <a:avLst/>
          </a:prstGeom>
          <a:solidFill>
            <a:schemeClr val="accent5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solicitudes de proyectos </a:t>
            </a:r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recibidas / </a:t>
            </a: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de España</a:t>
            </a:r>
          </a:p>
        </p:txBody>
      </p:sp>
      <p:sp>
        <p:nvSpPr>
          <p:cNvPr id="7" name="3 Rectángulo redondeado"/>
          <p:cNvSpPr/>
          <p:nvPr/>
        </p:nvSpPr>
        <p:spPr>
          <a:xfrm>
            <a:off x="550985" y="3681339"/>
            <a:ext cx="7842737" cy="1148862"/>
          </a:xfrm>
          <a:prstGeom prst="roundRect">
            <a:avLst/>
          </a:prstGeom>
          <a:solidFill>
            <a:schemeClr val="accent5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 proyectos seleccionados / 8 </a:t>
            </a: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España</a:t>
            </a:r>
          </a:p>
        </p:txBody>
      </p:sp>
      <p:sp>
        <p:nvSpPr>
          <p:cNvPr id="8" name="3 Rectángulo redondeado"/>
          <p:cNvSpPr/>
          <p:nvPr/>
        </p:nvSpPr>
        <p:spPr>
          <a:xfrm>
            <a:off x="550984" y="5017771"/>
            <a:ext cx="7842737" cy="1148862"/>
          </a:xfrm>
          <a:prstGeom prst="roundRect">
            <a:avLst/>
          </a:prstGeom>
          <a:solidFill>
            <a:schemeClr val="accent5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493 libros seleccionados / 25 </a:t>
            </a: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España</a:t>
            </a:r>
          </a:p>
        </p:txBody>
      </p:sp>
    </p:spTree>
    <p:extLst>
      <p:ext uri="{BB962C8B-B14F-4D97-AF65-F5344CB8AC3E}">
        <p14:creationId xmlns:p14="http://schemas.microsoft.com/office/powerpoint/2010/main" val="411930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1176"/>
            </a:schemeClr>
          </a:solidFill>
        </p:spPr>
        <p:txBody>
          <a:bodyPr/>
          <a:lstStyle/>
          <a:p>
            <a:pPr eaLnBrk="1" hangingPunct="1"/>
            <a:r>
              <a:rPr lang="ca-ES" alt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ASPECTOS TÉCNICOS DEL PROYECTO DE </a:t>
            </a:r>
            <a:br>
              <a:rPr lang="ca-ES" alt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a-ES" alt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TRADUCCIÓN.</a:t>
            </a:r>
            <a:endParaRPr lang="en-GB" altLang="es-E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0338"/>
            <a:ext cx="5064125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430338"/>
            <a:ext cx="358775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705657" y="3611047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ca-ES" alt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 charset="0"/>
              </a:rPr>
              <a:t> Usar </a:t>
            </a:r>
            <a:r>
              <a:rPr lang="ca-ES" altLang="es-ES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 charset="0"/>
              </a:rPr>
              <a:t>checklist</a:t>
            </a:r>
            <a:endParaRPr lang="ca-ES" altLang="es-ES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Helvetica Light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069732" y="4607224"/>
            <a:ext cx="4091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ca-ES" alt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 charset="0"/>
              </a:rPr>
              <a:t> EUPL</a:t>
            </a:r>
            <a:endParaRPr lang="ca-ES" altLang="es-ES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Helvetica Light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64275" y="3093331"/>
            <a:ext cx="2042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ca-ES" alt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 charset="0"/>
              </a:rPr>
              <a:t> </a:t>
            </a:r>
            <a:r>
              <a:rPr lang="ca-ES" altLang="es-ES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 charset="0"/>
              </a:rPr>
              <a:t>Anticipación</a:t>
            </a:r>
            <a:endParaRPr lang="ca-ES" altLang="es-ES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Helvetica Light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449167" y="5002960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ca-ES" alt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 charset="0"/>
              </a:rPr>
              <a:t> </a:t>
            </a:r>
            <a:r>
              <a:rPr lang="ca-ES" altLang="es-ES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 charset="0"/>
              </a:rPr>
              <a:t>Otros</a:t>
            </a:r>
            <a:r>
              <a:rPr lang="ca-ES" alt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 charset="0"/>
              </a:rPr>
              <a:t>...</a:t>
            </a:r>
            <a:endParaRPr lang="ca-ES" altLang="es-ES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Helvetica Light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923508" y="4082553"/>
            <a:ext cx="3605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ca-ES" alt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 charset="0"/>
              </a:rPr>
              <a:t> </a:t>
            </a:r>
            <a:r>
              <a:rPr lang="ca-ES" altLang="es-ES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 charset="0"/>
              </a:rPr>
              <a:t>Plazos</a:t>
            </a:r>
            <a:r>
              <a:rPr lang="ca-ES" alt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 charset="0"/>
              </a:rPr>
              <a:t>, </a:t>
            </a:r>
            <a:r>
              <a:rPr lang="ca-ES" altLang="es-ES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 charset="0"/>
              </a:rPr>
              <a:t>formularios</a:t>
            </a:r>
            <a:r>
              <a:rPr lang="ca-ES" alt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 charset="0"/>
              </a:rPr>
              <a:t> </a:t>
            </a:r>
            <a:r>
              <a:rPr lang="ca-ES" altLang="es-ES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 charset="0"/>
              </a:rPr>
              <a:t>tipo</a:t>
            </a:r>
            <a:r>
              <a:rPr lang="ca-ES" alt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 charset="0"/>
              </a:rPr>
              <a:t> </a:t>
            </a:r>
            <a:endParaRPr lang="ca-ES" altLang="es-ES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Helvetica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a-ES" altLang="en-US" i="1" dirty="0"/>
              <a:t>Sessió Informativa</a:t>
            </a:r>
            <a:br>
              <a:rPr lang="ca-ES" altLang="en-US" i="1" dirty="0"/>
            </a:br>
            <a:r>
              <a:rPr lang="es-ES" altLang="es-E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PROYECTOS </a:t>
            </a:r>
            <a:r>
              <a:rPr lang="es-ES" altLang="es-E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DE </a:t>
            </a:r>
            <a:r>
              <a:rPr lang="es-ES" altLang="es-E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TRADUCCIÓN </a:t>
            </a:r>
            <a:r>
              <a:rPr lang="es-ES" altLang="es-E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LITERARIA</a:t>
            </a:r>
            <a:r>
              <a:rPr lang="es-ES" altLang="es-ES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s-ES" altLang="es-ES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</a:br>
            <a:endParaRPr lang="en-GB" altLang="es-ES" dirty="0" smtClean="0"/>
          </a:p>
        </p:txBody>
      </p:sp>
      <p:pic>
        <p:nvPicPr>
          <p:cNvPr id="4" name="Creative Europe - Europe culture and creative sectors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198688"/>
            <a:ext cx="6096000" cy="3429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40470"/>
          </a:xfrm>
        </p:spPr>
        <p:txBody>
          <a:bodyPr/>
          <a:lstStyle/>
          <a:p>
            <a:pPr algn="ctr" eaLnBrk="1" hangingPunct="1"/>
            <a:r>
              <a:rPr lang="ca-ES" altLang="en-US" i="1" dirty="0"/>
              <a:t>Sessió Informativa </a:t>
            </a:r>
            <a:r>
              <a:rPr lang="ca-ES" altLang="en-US" i="1" dirty="0" smtClean="0"/>
              <a:t/>
            </a:r>
            <a:br>
              <a:rPr lang="ca-ES" altLang="en-US" i="1" dirty="0" smtClean="0"/>
            </a:br>
            <a:r>
              <a:rPr lang="es-ES" altLang="es-E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PROYECTOS </a:t>
            </a:r>
            <a:r>
              <a:rPr lang="es-ES" altLang="es-E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DE </a:t>
            </a:r>
            <a:r>
              <a:rPr lang="es-ES" altLang="es-E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TRADUCCIÓN </a:t>
            </a:r>
            <a:r>
              <a:rPr lang="es-ES" altLang="es-E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LITERARIA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ca-ES" altLang="en-US" sz="4400" b="0" dirty="0" smtClean="0">
                <a:solidFill>
                  <a:srgbClr val="000000"/>
                </a:solidFill>
                <a:sym typeface="Helvetica Light" charset="0"/>
              </a:rPr>
              <a:t>MOLTES </a:t>
            </a:r>
            <a:r>
              <a:rPr lang="ca-ES" altLang="en-US" sz="4400" b="0" dirty="0" smtClean="0">
                <a:solidFill>
                  <a:srgbClr val="000000"/>
                </a:solidFill>
                <a:sym typeface="Helvetica Light" charset="0"/>
              </a:rPr>
              <a:t>GRÀCIES!</a:t>
            </a:r>
          </a:p>
          <a:p>
            <a:pPr algn="ctr" eaLnBrk="1" hangingPunct="1"/>
            <a:r>
              <a:rPr lang="ca-ES" altLang="en-US" sz="2400" dirty="0"/>
              <a:t>Olga Martín Sancho</a:t>
            </a:r>
            <a:br>
              <a:rPr lang="ca-ES" altLang="en-US" sz="2400" dirty="0"/>
            </a:br>
            <a:r>
              <a:rPr lang="ca-ES" altLang="en-US" sz="2400" dirty="0" err="1"/>
              <a:t>Abogada</a:t>
            </a:r>
            <a:r>
              <a:rPr lang="ca-ES" altLang="en-US" sz="2400" dirty="0"/>
              <a:t>/Consultora </a:t>
            </a:r>
            <a:r>
              <a:rPr lang="ca-ES" altLang="en-US" sz="2400" dirty="0" err="1" smtClean="0"/>
              <a:t>Derecho</a:t>
            </a:r>
            <a:r>
              <a:rPr lang="ca-ES" altLang="en-US" sz="2400" dirty="0" smtClean="0"/>
              <a:t> </a:t>
            </a:r>
            <a:r>
              <a:rPr lang="ca-ES" altLang="en-US" sz="2400" dirty="0" err="1" smtClean="0"/>
              <a:t>Comunitario</a:t>
            </a:r>
            <a:r>
              <a:rPr lang="ca-ES" altLang="en-US" sz="2400" dirty="0"/>
              <a:t/>
            </a:r>
            <a:br>
              <a:rPr lang="ca-ES" altLang="en-US" sz="2400" dirty="0"/>
            </a:br>
            <a:r>
              <a:rPr lang="ca-ES" altLang="en-US" sz="2400" dirty="0" err="1" smtClean="0">
                <a:hlinkClick r:id="rId3"/>
              </a:rPr>
              <a:t>E</a:t>
            </a:r>
            <a:r>
              <a:rPr lang="ca-ES" altLang="en-US" sz="2400" dirty="0" err="1" smtClean="0"/>
              <a:t>mail</a:t>
            </a:r>
            <a:r>
              <a:rPr lang="ca-ES" altLang="en-US" sz="2400" dirty="0" smtClean="0"/>
              <a:t>: </a:t>
            </a:r>
            <a:r>
              <a:rPr lang="ca-ES" altLang="en-US" sz="2400" dirty="0" smtClean="0">
                <a:hlinkClick r:id="rId3"/>
              </a:rPr>
              <a:t>omartinsancho@gmx.de</a:t>
            </a:r>
            <a:endParaRPr lang="ca-ES" altLang="en-US" sz="2400" dirty="0" smtClean="0"/>
          </a:p>
          <a:p>
            <a:pPr algn="ctr" eaLnBrk="1" hangingPunct="1"/>
            <a:endParaRPr lang="ca-ES" altLang="en-US" sz="2400" b="0" dirty="0" smtClean="0">
              <a:solidFill>
                <a:srgbClr val="000000"/>
              </a:solidFill>
              <a:sym typeface="Helvetica Light" charset="0"/>
            </a:endParaRPr>
          </a:p>
          <a:p>
            <a:pPr eaLnBrk="1" hangingPunct="1"/>
            <a:endParaRPr lang="ca-ES" altLang="en-US" b="0" dirty="0" smtClean="0">
              <a:solidFill>
                <a:srgbClr val="000000"/>
              </a:solidFill>
              <a:sym typeface="Helvetica Light" charset="0"/>
              <a:hlinkClick r:id="rId4"/>
            </a:endParaRPr>
          </a:p>
          <a:p>
            <a:pPr eaLnBrk="1" hangingPunct="1"/>
            <a:endParaRPr lang="ca-ES" altLang="en-US" b="0" dirty="0" smtClean="0">
              <a:solidFill>
                <a:srgbClr val="000000"/>
              </a:solidFill>
              <a:sym typeface="Helvetica Light" charset="0"/>
              <a:hlinkClick r:id="rId4"/>
            </a:endParaRPr>
          </a:p>
          <a:p>
            <a:pPr eaLnBrk="1" hangingPunct="1"/>
            <a:r>
              <a:rPr lang="ca-ES" altLang="en-US" b="0" dirty="0" smtClean="0">
                <a:solidFill>
                  <a:srgbClr val="000000"/>
                </a:solidFill>
                <a:sym typeface="Helvetica Light" charset="0"/>
              </a:rPr>
              <a:t>	</a:t>
            </a:r>
          </a:p>
          <a:p>
            <a:pPr eaLnBrk="1" hangingPunct="1"/>
            <a:endParaRPr lang="ca-ES" altLang="en-US" dirty="0" smtClean="0"/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308" y="6030791"/>
            <a:ext cx="1752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246927" y="5643033"/>
            <a:ext cx="2055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err="1"/>
              <a:t>Amb</a:t>
            </a:r>
            <a:r>
              <a:rPr lang="es-ES" sz="1400" dirty="0"/>
              <a:t> la </a:t>
            </a:r>
            <a:r>
              <a:rPr lang="es-ES" sz="1400" dirty="0" err="1"/>
              <a:t>col·laboració</a:t>
            </a:r>
            <a:r>
              <a:rPr lang="es-ES" sz="1400" dirty="0"/>
              <a:t> 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46088" y="1628775"/>
            <a:ext cx="7772400" cy="868363"/>
          </a:xfrm>
          <a:prstGeom prst="round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a-ES" altLang="es-ES" sz="2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ESTRUCTURA Y PRINCIPIOS GENERALES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66775" y="2649538"/>
            <a:ext cx="6108456" cy="2484437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a-ES" altLang="es-ES" sz="2000" b="1" kern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1.1 P</a:t>
            </a:r>
            <a:r>
              <a:rPr lang="ca-ES" altLang="es-ES" sz="2000" b="1" kern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rograma Europeo de </a:t>
            </a:r>
            <a:r>
              <a:rPr lang="ca-ES" altLang="es-ES" sz="2000" b="1" kern="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apoyo</a:t>
            </a:r>
            <a:r>
              <a:rPr lang="ca-ES" altLang="es-ES" sz="2000" b="1" kern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 los </a:t>
            </a:r>
            <a:r>
              <a:rPr lang="ca-ES" altLang="es-ES" sz="2000" b="1" kern="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sectores</a:t>
            </a:r>
            <a:r>
              <a:rPr lang="ca-ES" altLang="es-ES" sz="2000" b="1" kern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cultural y </a:t>
            </a:r>
            <a:r>
              <a:rPr lang="ca-ES" altLang="es-ES" sz="2000" b="1" kern="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creativo</a:t>
            </a:r>
            <a:endParaRPr lang="ca-ES" altLang="es-ES" sz="2000" b="1" kern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ca-ES" altLang="es-ES" sz="2000" b="1" kern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ca-ES" altLang="es-ES" sz="2000" b="1" kern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1.2. Proyecto de traducción literaria.  </a:t>
            </a:r>
          </a:p>
          <a:p>
            <a:pPr>
              <a:defRPr/>
            </a:pPr>
            <a:r>
              <a:rPr lang="ca-ES" altLang="es-ES" sz="2000" b="1" kern="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ca-ES" altLang="es-ES" sz="2000" b="1" kern="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bjetivos</a:t>
            </a:r>
            <a:r>
              <a:rPr lang="ca-ES" altLang="es-ES" sz="2000" b="1" kern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a-ES" altLang="es-ES" b="1" kern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</a:t>
            </a:r>
            <a:r>
              <a:rPr lang="ca-ES" altLang="es-ES" sz="2000" b="1" kern="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prioridades</a:t>
            </a:r>
            <a:r>
              <a:rPr lang="ca-ES" altLang="es-ES" sz="2000" b="1" kern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a-ES" altLang="es-ES" sz="2000" b="1" kern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/condiciones generales de </a:t>
            </a:r>
            <a:r>
              <a:rPr lang="ca-ES" altLang="es-ES" sz="2000" b="1" kern="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participación</a:t>
            </a:r>
            <a:r>
              <a:rPr lang="ca-ES" altLang="es-ES" sz="2000" b="1" kern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defRPr/>
            </a:pPr>
            <a:endParaRPr lang="ca-ES" altLang="es-ES" sz="2000" b="1" kern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en-GB" altLang="es-ES" kern="0" dirty="0">
              <a:solidFill>
                <a:schemeClr val="bg1"/>
              </a:solidFill>
            </a:endParaRPr>
          </a:p>
        </p:txBody>
      </p:sp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2074863" y="0"/>
            <a:ext cx="4748212" cy="796925"/>
          </a:xfrm>
          <a:solidFill>
            <a:schemeClr val="bg1">
              <a:alpha val="43921"/>
            </a:schemeClr>
          </a:solidFill>
        </p:spPr>
        <p:txBody>
          <a:bodyPr/>
          <a:lstStyle/>
          <a:p>
            <a:pPr algn="ctr" eaLnBrk="1" hangingPunct="1"/>
            <a:r>
              <a:rPr lang="en-GB" alt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81013" y="274638"/>
            <a:ext cx="6997700" cy="1143000"/>
          </a:xfrm>
        </p:spPr>
        <p:txBody>
          <a:bodyPr/>
          <a:lstStyle/>
          <a:p>
            <a:pPr algn="ctr" eaLnBrk="1" hangingPunct="1"/>
            <a:r>
              <a:rPr lang="en-GB" alt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AGENDA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2250" y="2368550"/>
            <a:ext cx="5627688" cy="3225800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ca-ES" altLang="es-ES" sz="2000" b="1" kern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2.1 Criterios específicos de </a:t>
            </a:r>
          </a:p>
          <a:p>
            <a:pPr lvl="1">
              <a:defRPr/>
            </a:pPr>
            <a:r>
              <a:rPr lang="ca-ES" altLang="es-ES" sz="2000" b="1" kern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admisibilidad </a:t>
            </a:r>
          </a:p>
          <a:p>
            <a:pPr lvl="1">
              <a:defRPr/>
            </a:pPr>
            <a:r>
              <a:rPr lang="ca-ES" altLang="es-ES" sz="2000" b="1" kern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2.2 Criterios de concesión </a:t>
            </a:r>
          </a:p>
          <a:p>
            <a:pPr lvl="1">
              <a:defRPr/>
            </a:pPr>
            <a:r>
              <a:rPr lang="ca-ES" altLang="es-ES" sz="2000" b="1" kern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2.3 Presupuesto </a:t>
            </a:r>
          </a:p>
          <a:p>
            <a:pPr lvl="1">
              <a:defRPr/>
            </a:pPr>
            <a:r>
              <a:rPr lang="ca-ES" altLang="es-ES" sz="2000" b="1" kern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2.4 Plazos, presentación de </a:t>
            </a:r>
          </a:p>
          <a:p>
            <a:pPr lvl="1">
              <a:defRPr/>
            </a:pPr>
            <a:r>
              <a:rPr lang="ca-ES" altLang="es-ES" sz="2000" b="1" kern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solicitud y evaluación</a:t>
            </a:r>
          </a:p>
          <a:p>
            <a:pPr lvl="1">
              <a:defRPr/>
            </a:pPr>
            <a:r>
              <a:rPr lang="ca-ES" altLang="es-ES" sz="2000" b="1" kern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2.5 </a:t>
            </a:r>
            <a:r>
              <a:rPr lang="ca-ES" altLang="es-ES" sz="2000" b="1" kern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ca-ES" altLang="es-ES" sz="2000" b="1" kern="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proyecto</a:t>
            </a:r>
            <a:r>
              <a:rPr lang="ca-ES" altLang="es-ES" sz="2000" b="1" kern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ca-ES" altLang="es-ES" sz="2000" b="1" kern="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cifras</a:t>
            </a:r>
            <a:r>
              <a:rPr lang="ca-ES" altLang="es-ES" sz="2000" b="1" kern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</a:p>
          <a:p>
            <a:pPr lvl="1">
              <a:defRPr/>
            </a:pPr>
            <a:r>
              <a:rPr lang="ca-ES" altLang="es-ES" sz="2000" b="1" kern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a-ES" altLang="es-ES" sz="2000" b="1" kern="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consejos</a:t>
            </a:r>
            <a:r>
              <a:rPr lang="ca-ES" altLang="es-ES" sz="2000" b="1" kern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a-ES" altLang="es-ES" sz="2000" b="1" kern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prácticos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46075" y="1500188"/>
            <a:ext cx="5503863" cy="1055687"/>
          </a:xfrm>
          <a:prstGeom prst="round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a-ES" altLang="es-ES" sz="2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ASPECTOS TÉCNICOS DEL  </a:t>
            </a:r>
          </a:p>
          <a:p>
            <a:pPr>
              <a:defRPr/>
            </a:pPr>
            <a:r>
              <a:rPr lang="ca-ES" altLang="es-ES" sz="2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PROYECTO DE TRADUCCIÓN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03263" y="339725"/>
            <a:ext cx="7772400" cy="868363"/>
          </a:xfrm>
          <a:prstGeom prst="round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a-ES" altLang="es-ES" sz="2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ESTRUCTURA Y PRINCIPIOS GENERALES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6154" y="1629508"/>
            <a:ext cx="6541477" cy="2766646"/>
          </a:xfrm>
          <a:prstGeom prst="roundRect">
            <a:avLst/>
          </a:prstGeom>
          <a:solidFill>
            <a:schemeClr val="bg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1.1.</a:t>
            </a:r>
            <a:r>
              <a:rPr lang="ca-ES" sz="2400" b="1" kern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ca-ES" altLang="es-ES" sz="2400" b="1" kern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rograma </a:t>
            </a:r>
            <a:r>
              <a:rPr lang="ca-ES" altLang="es-ES" sz="2400" b="1" kern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Europeo de </a:t>
            </a:r>
            <a:r>
              <a:rPr lang="ca-ES" altLang="es-ES" sz="2400" b="1" kern="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apoyo</a:t>
            </a:r>
            <a:r>
              <a:rPr lang="ca-ES" altLang="es-ES" sz="2400" b="1" kern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 los </a:t>
            </a:r>
            <a:r>
              <a:rPr lang="ca-ES" altLang="es-ES" sz="2400" b="1" kern="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sectores</a:t>
            </a:r>
            <a:r>
              <a:rPr lang="ca-ES" altLang="es-ES" sz="2400" b="1" kern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cultural y </a:t>
            </a:r>
            <a:r>
              <a:rPr lang="ca-ES" altLang="es-ES" sz="2400" b="1" kern="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creativo</a:t>
            </a:r>
            <a:r>
              <a:rPr lang="ca-ES" altLang="es-ES" sz="2400" b="1" kern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ca-ES" altLang="es-ES" sz="2400" b="1" kern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en-GB" sz="2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GB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Europa </a:t>
            </a:r>
            <a:r>
              <a:rPr lang="en-GB" sz="20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Creativa</a:t>
            </a:r>
            <a:endParaRPr lang="en-GB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GB" sz="20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Subprograma</a:t>
            </a:r>
            <a:r>
              <a:rPr lang="en-GB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Cultura</a:t>
            </a:r>
            <a:endParaRPr lang="en-GB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GB" sz="20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Ayudas</a:t>
            </a:r>
            <a:r>
              <a:rPr lang="en-GB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la </a:t>
            </a:r>
            <a:r>
              <a:rPr lang="en-GB" sz="20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traducción</a:t>
            </a:r>
            <a:endParaRPr lang="en-GB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GB" alt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03263" y="339725"/>
            <a:ext cx="7772400" cy="868363"/>
          </a:xfrm>
          <a:prstGeom prst="round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a-ES" altLang="es-ES" sz="2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ESTRUCTURA Y PRINCIPIOS GENERALES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03263" y="1568450"/>
            <a:ext cx="5572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50000"/>
              </a:lnSpc>
              <a:defRPr sz="2200" b="1">
                <a:solidFill>
                  <a:schemeClr val="tx1"/>
                </a:solidFill>
                <a:latin typeface="Helvetica*" pitchFamily="2" charset="0"/>
              </a:defRPr>
            </a:lvl1pPr>
            <a:lvl2pPr marL="742950" indent="-285750" eaLnBrk="0" hangingPunct="0">
              <a:lnSpc>
                <a:spcPct val="150000"/>
              </a:lnSpc>
              <a:defRPr sz="2000">
                <a:solidFill>
                  <a:schemeClr val="tx1"/>
                </a:solidFill>
                <a:latin typeface="Helvetica*" pitchFamily="2" charset="0"/>
              </a:defRPr>
            </a:lvl2pPr>
            <a:lvl3pPr marL="1143000" indent="-228600" eaLnBrk="0" hangingPunct="0">
              <a:lnSpc>
                <a:spcPct val="150000"/>
              </a:lnSpc>
              <a:buFont typeface="Wingdings" pitchFamily="2" charset="2"/>
              <a:buChar char="§"/>
              <a:defRPr>
                <a:solidFill>
                  <a:schemeClr val="tx1"/>
                </a:solidFill>
                <a:latin typeface="Helvetica*" pitchFamily="2" charset="0"/>
              </a:defRPr>
            </a:lvl3pPr>
            <a:lvl4pPr marL="1600200" indent="-228600" eaLnBrk="0" hangingPunct="0">
              <a:lnSpc>
                <a:spcPct val="150000"/>
              </a:lnSpc>
              <a:defRPr>
                <a:solidFill>
                  <a:schemeClr val="bg2"/>
                </a:solidFill>
                <a:latin typeface="Helvetica*" pitchFamily="2" charset="0"/>
              </a:defRPr>
            </a:lvl4pPr>
            <a:lvl5pPr marL="2057400" indent="-228600" eaLnBrk="0" hangingPunct="0">
              <a:lnSpc>
                <a:spcPct val="150000"/>
              </a:lnSpc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ca-ES" altLang="es-ES" sz="2000">
                <a:latin typeface="Verdana" pitchFamily="34" charset="0"/>
                <a:ea typeface="Verdana" pitchFamily="34" charset="0"/>
                <a:cs typeface="Verdana" pitchFamily="34" charset="0"/>
              </a:rPr>
              <a:t>1.2. Proyecto de traducción literaria</a:t>
            </a:r>
            <a:r>
              <a:rPr lang="ca-ES" altLang="es-ES" sz="2000" b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3688" y="2157413"/>
            <a:ext cx="3727450" cy="3540125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a-ES" altLang="es-ES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Principales objetivos:</a:t>
            </a:r>
          </a:p>
          <a:p>
            <a:pPr>
              <a:defRPr/>
            </a:pPr>
            <a:endParaRPr lang="ca-ES" altLang="es-E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s-ES" altLang="es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Respaldar la diversidad cultural y lingüística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s-ES" altLang="es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Promover la circulación transnacional de obras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s-ES" altLang="es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Mejorar el acceso a estas obras y llegar a nuevos públicos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89463" y="2157413"/>
            <a:ext cx="3727450" cy="3540125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a-ES" altLang="es-ES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Prioridades:</a:t>
            </a:r>
          </a:p>
          <a:p>
            <a:pPr>
              <a:defRPr/>
            </a:pPr>
            <a:endParaRPr lang="ca-ES" altLang="es-ES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s-ES" altLang="es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Impulsar la circulación de la literatura europea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s-ES" altLang="es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Promover la literatura europea,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s-ES" altLang="es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Fomentar la traducción y la promoción Mejorar la imagen de los traductores</a:t>
            </a:r>
            <a:endParaRPr lang="ca-ES" altLang="es-E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03263" y="339725"/>
            <a:ext cx="7772400" cy="8683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a-ES" altLang="es-ES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ESTRUCTURA Y PRI</a:t>
            </a:r>
            <a:r>
              <a:rPr lang="ca-ES" altLang="es-ES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NCIPIOS </a:t>
            </a:r>
            <a:r>
              <a:rPr lang="ca-ES" altLang="es-ES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GENERALES</a:t>
            </a: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042988" y="1511300"/>
            <a:ext cx="7432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50000"/>
              </a:lnSpc>
              <a:defRPr sz="2200" b="1">
                <a:solidFill>
                  <a:schemeClr val="tx1"/>
                </a:solidFill>
                <a:latin typeface="Helvetica*" pitchFamily="2" charset="0"/>
              </a:defRPr>
            </a:lvl1pPr>
            <a:lvl2pPr marL="742950" indent="-285750" eaLnBrk="0" hangingPunct="0">
              <a:lnSpc>
                <a:spcPct val="150000"/>
              </a:lnSpc>
              <a:defRPr sz="2000">
                <a:solidFill>
                  <a:schemeClr val="tx1"/>
                </a:solidFill>
                <a:latin typeface="Helvetica*" pitchFamily="2" charset="0"/>
              </a:defRPr>
            </a:lvl2pPr>
            <a:lvl3pPr marL="1143000" indent="-228600" eaLnBrk="0" hangingPunct="0">
              <a:lnSpc>
                <a:spcPct val="150000"/>
              </a:lnSpc>
              <a:buFont typeface="Wingdings" pitchFamily="2" charset="2"/>
              <a:buChar char="§"/>
              <a:defRPr>
                <a:solidFill>
                  <a:schemeClr val="tx1"/>
                </a:solidFill>
                <a:latin typeface="Helvetica*" pitchFamily="2" charset="0"/>
              </a:defRPr>
            </a:lvl3pPr>
            <a:lvl4pPr marL="1600200" indent="-228600" eaLnBrk="0" hangingPunct="0">
              <a:lnSpc>
                <a:spcPct val="150000"/>
              </a:lnSpc>
              <a:defRPr>
                <a:solidFill>
                  <a:schemeClr val="bg2"/>
                </a:solidFill>
                <a:latin typeface="Helvetica*" pitchFamily="2" charset="0"/>
              </a:defRPr>
            </a:lvl4pPr>
            <a:lvl5pPr marL="2057400" indent="-228600" eaLnBrk="0" hangingPunct="0">
              <a:lnSpc>
                <a:spcPct val="150000"/>
              </a:lnSpc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es-E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1.2 </a:t>
            </a:r>
            <a:r>
              <a:rPr lang="en-GB" altLang="es-ES" sz="24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n-GB" altLang="es-ES" sz="24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ond</a:t>
            </a:r>
            <a:r>
              <a:rPr lang="en-GB" altLang="es-E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iciones</a:t>
            </a:r>
            <a:r>
              <a:rPr lang="en-GB" alt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altLang="es-E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gen</a:t>
            </a:r>
            <a:r>
              <a:rPr lang="en-GB" altLang="es-ES" sz="24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erales</a:t>
            </a:r>
            <a:r>
              <a:rPr lang="en-GB" altLang="es-ES" sz="2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alt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</a:t>
            </a:r>
            <a:r>
              <a:rPr lang="en-GB" altLang="es-E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altLang="es-ES" sz="24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participaci</a:t>
            </a:r>
            <a:r>
              <a:rPr lang="en-GB" altLang="es-E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ón</a:t>
            </a:r>
            <a:endParaRPr lang="en-GB" altLang="es-E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09775" y="2508250"/>
            <a:ext cx="5159375" cy="2801938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s-ES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Países admisibles</a:t>
            </a:r>
            <a:r>
              <a:rPr lang="es-ES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defRPr/>
            </a:pPr>
            <a:endParaRPr lang="es-ES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s-ES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Criterios </a:t>
            </a:r>
            <a:r>
              <a:rPr lang="es-ES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selección.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es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Capacidad financiera y operativa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3250" y="269875"/>
            <a:ext cx="8094663" cy="1054100"/>
          </a:xfrm>
          <a:prstGeom prst="round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a-ES" altLang="es-ES" sz="2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ASPECTOS TÉCNICOS DEL  PROYECTO DE </a:t>
            </a:r>
          </a:p>
          <a:p>
            <a:pPr>
              <a:defRPr/>
            </a:pPr>
            <a:r>
              <a:rPr lang="ca-ES" altLang="es-ES" sz="2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TRADUCCIÓN</a:t>
            </a:r>
            <a:endParaRPr lang="en-GB" sz="2000" dirty="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996950" y="1522413"/>
            <a:ext cx="6481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50000"/>
              </a:lnSpc>
              <a:defRPr sz="2200" b="1">
                <a:solidFill>
                  <a:schemeClr val="tx1"/>
                </a:solidFill>
                <a:latin typeface="Helvetica*" pitchFamily="2" charset="0"/>
              </a:defRPr>
            </a:lvl1pPr>
            <a:lvl2pPr marL="742950" indent="-285750" eaLnBrk="0" hangingPunct="0">
              <a:lnSpc>
                <a:spcPct val="150000"/>
              </a:lnSpc>
              <a:defRPr sz="2000">
                <a:solidFill>
                  <a:schemeClr val="tx1"/>
                </a:solidFill>
                <a:latin typeface="Helvetica*" pitchFamily="2" charset="0"/>
              </a:defRPr>
            </a:lvl2pPr>
            <a:lvl3pPr marL="1143000" indent="-228600" eaLnBrk="0" hangingPunct="0">
              <a:lnSpc>
                <a:spcPct val="150000"/>
              </a:lnSpc>
              <a:buFont typeface="Wingdings" pitchFamily="2" charset="2"/>
              <a:buChar char="§"/>
              <a:defRPr>
                <a:solidFill>
                  <a:schemeClr val="tx1"/>
                </a:solidFill>
                <a:latin typeface="Helvetica*" pitchFamily="2" charset="0"/>
              </a:defRPr>
            </a:lvl3pPr>
            <a:lvl4pPr marL="1600200" indent="-228600" eaLnBrk="0" hangingPunct="0">
              <a:lnSpc>
                <a:spcPct val="150000"/>
              </a:lnSpc>
              <a:defRPr>
                <a:solidFill>
                  <a:schemeClr val="bg2"/>
                </a:solidFill>
                <a:latin typeface="Helvetica*" pitchFamily="2" charset="0"/>
              </a:defRPr>
            </a:lvl4pPr>
            <a:lvl5pPr marL="2057400" indent="-228600" eaLnBrk="0" hangingPunct="0">
              <a:lnSpc>
                <a:spcPct val="150000"/>
              </a:lnSpc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ca-ES" altLang="es-E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2.1 </a:t>
            </a:r>
            <a:r>
              <a:rPr lang="ca-ES" altLang="es-E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Criterios</a:t>
            </a:r>
            <a:r>
              <a:rPr lang="ca-ES" altLang="es-E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a-ES" altLang="es-E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específicos</a:t>
            </a:r>
            <a:r>
              <a:rPr lang="ca-ES" altLang="es-E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ca-ES" altLang="es-E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admisibilidad</a:t>
            </a:r>
            <a:r>
              <a:rPr lang="ca-ES" altLang="es-E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212725" y="2406650"/>
            <a:ext cx="3376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50000"/>
              </a:lnSpc>
              <a:defRPr sz="2200" b="1">
                <a:solidFill>
                  <a:schemeClr val="tx1"/>
                </a:solidFill>
                <a:latin typeface="Helvetica*" pitchFamily="2" charset="0"/>
              </a:defRPr>
            </a:lvl1pPr>
            <a:lvl2pPr marL="742950" indent="-285750" eaLnBrk="0" hangingPunct="0">
              <a:lnSpc>
                <a:spcPct val="150000"/>
              </a:lnSpc>
              <a:defRPr sz="2000">
                <a:solidFill>
                  <a:schemeClr val="tx1"/>
                </a:solidFill>
                <a:latin typeface="Helvetica*" pitchFamily="2" charset="0"/>
              </a:defRPr>
            </a:lvl2pPr>
            <a:lvl3pPr marL="1143000" indent="-228600" eaLnBrk="0" hangingPunct="0">
              <a:lnSpc>
                <a:spcPct val="150000"/>
              </a:lnSpc>
              <a:buFont typeface="Wingdings" pitchFamily="2" charset="2"/>
              <a:buChar char="§"/>
              <a:defRPr>
                <a:solidFill>
                  <a:schemeClr val="tx1"/>
                </a:solidFill>
                <a:latin typeface="Helvetica*" pitchFamily="2" charset="0"/>
              </a:defRPr>
            </a:lvl3pPr>
            <a:lvl4pPr marL="1600200" indent="-228600" eaLnBrk="0" hangingPunct="0">
              <a:lnSpc>
                <a:spcPct val="150000"/>
              </a:lnSpc>
              <a:defRPr>
                <a:solidFill>
                  <a:schemeClr val="bg2"/>
                </a:solidFill>
                <a:latin typeface="Helvetica*" pitchFamily="2" charset="0"/>
              </a:defRPr>
            </a:lvl4pPr>
            <a:lvl5pPr marL="2057400" indent="-228600" eaLnBrk="0" hangingPunct="0">
              <a:lnSpc>
                <a:spcPct val="150000"/>
              </a:lnSpc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ca-ES" altLang="es-ES" sz="18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¿ </a:t>
            </a:r>
            <a:r>
              <a:rPr lang="ca-ES" altLang="es-ES" sz="1800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Quién</a:t>
            </a:r>
            <a:r>
              <a:rPr lang="ca-ES" altLang="es-ES" sz="18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a-ES" altLang="es-ES" sz="1800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puede</a:t>
            </a:r>
            <a:r>
              <a:rPr lang="ca-ES" altLang="es-ES" sz="18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 participar </a:t>
            </a:r>
            <a:r>
              <a:rPr lang="ca-ES" altLang="es-ES" sz="18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ca-ES" altLang="es-ES" sz="1800" b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857250" y="375285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50000"/>
              </a:lnSpc>
              <a:defRPr sz="2200" b="1">
                <a:solidFill>
                  <a:schemeClr val="tx1"/>
                </a:solidFill>
                <a:latin typeface="Helvetica*" pitchFamily="2" charset="0"/>
              </a:defRPr>
            </a:lvl1pPr>
            <a:lvl2pPr marL="742950" indent="-285750" eaLnBrk="0" hangingPunct="0">
              <a:lnSpc>
                <a:spcPct val="150000"/>
              </a:lnSpc>
              <a:defRPr sz="2000">
                <a:solidFill>
                  <a:schemeClr val="tx1"/>
                </a:solidFill>
                <a:latin typeface="Helvetica*" pitchFamily="2" charset="0"/>
              </a:defRPr>
            </a:lvl2pPr>
            <a:lvl3pPr marL="1143000" indent="-228600" eaLnBrk="0" hangingPunct="0">
              <a:lnSpc>
                <a:spcPct val="150000"/>
              </a:lnSpc>
              <a:buFont typeface="Wingdings" pitchFamily="2" charset="2"/>
              <a:buChar char="§"/>
              <a:defRPr>
                <a:solidFill>
                  <a:schemeClr val="tx1"/>
                </a:solidFill>
                <a:latin typeface="Helvetica*" pitchFamily="2" charset="0"/>
              </a:defRPr>
            </a:lvl3pPr>
            <a:lvl4pPr marL="1600200" indent="-228600" eaLnBrk="0" hangingPunct="0">
              <a:lnSpc>
                <a:spcPct val="150000"/>
              </a:lnSpc>
              <a:defRPr>
                <a:solidFill>
                  <a:schemeClr val="bg2"/>
                </a:solidFill>
                <a:latin typeface="Helvetica*" pitchFamily="2" charset="0"/>
              </a:defRPr>
            </a:lvl4pPr>
            <a:lvl5pPr marL="2057400" indent="-228600" eaLnBrk="0" hangingPunct="0">
              <a:lnSpc>
                <a:spcPct val="150000"/>
              </a:lnSpc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ca-ES" altLang="es-ES" sz="18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¿ A </a:t>
            </a:r>
            <a:r>
              <a:rPr lang="ca-ES" altLang="es-ES" sz="1800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qué</a:t>
            </a:r>
            <a:r>
              <a:rPr lang="ca-ES" altLang="es-ES" sz="18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a-ES" altLang="es-ES" sz="1800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tipo</a:t>
            </a:r>
            <a:r>
              <a:rPr lang="ca-ES" altLang="es-ES" sz="18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ca-ES" altLang="es-ES" sz="1800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proyectos</a:t>
            </a:r>
            <a:r>
              <a:rPr lang="ca-ES" altLang="es-ES" sz="18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 se </a:t>
            </a:r>
            <a:r>
              <a:rPr lang="ca-ES" altLang="es-ES" sz="1800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puede</a:t>
            </a:r>
            <a:r>
              <a:rPr lang="ca-ES" altLang="es-ES" sz="18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 optar para las subvenciones? </a:t>
            </a: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5767388" y="3878263"/>
            <a:ext cx="2298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50000"/>
              </a:lnSpc>
              <a:defRPr sz="2200" b="1">
                <a:solidFill>
                  <a:schemeClr val="tx1"/>
                </a:solidFill>
                <a:latin typeface="Helvetica*" pitchFamily="2" charset="0"/>
              </a:defRPr>
            </a:lvl1pPr>
            <a:lvl2pPr marL="742950" indent="-285750" eaLnBrk="0" hangingPunct="0">
              <a:lnSpc>
                <a:spcPct val="150000"/>
              </a:lnSpc>
              <a:defRPr sz="2000">
                <a:solidFill>
                  <a:schemeClr val="tx1"/>
                </a:solidFill>
                <a:latin typeface="Helvetica*" pitchFamily="2" charset="0"/>
              </a:defRPr>
            </a:lvl2pPr>
            <a:lvl3pPr marL="1143000" indent="-228600" eaLnBrk="0" hangingPunct="0">
              <a:lnSpc>
                <a:spcPct val="150000"/>
              </a:lnSpc>
              <a:buFont typeface="Wingdings" pitchFamily="2" charset="2"/>
              <a:buChar char="§"/>
              <a:defRPr>
                <a:solidFill>
                  <a:schemeClr val="tx1"/>
                </a:solidFill>
                <a:latin typeface="Helvetica*" pitchFamily="2" charset="0"/>
              </a:defRPr>
            </a:lvl3pPr>
            <a:lvl4pPr marL="1600200" indent="-228600" eaLnBrk="0" hangingPunct="0">
              <a:lnSpc>
                <a:spcPct val="150000"/>
              </a:lnSpc>
              <a:defRPr>
                <a:solidFill>
                  <a:schemeClr val="bg2"/>
                </a:solidFill>
                <a:latin typeface="Helvetica*" pitchFamily="2" charset="0"/>
              </a:defRPr>
            </a:lvl4pPr>
            <a:lvl5pPr marL="2057400" indent="-228600" eaLnBrk="0" hangingPunct="0">
              <a:lnSpc>
                <a:spcPct val="150000"/>
              </a:lnSpc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ca-ES" altLang="es-ES" sz="18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¿ En </a:t>
            </a:r>
            <a:r>
              <a:rPr lang="ca-ES" altLang="es-ES" sz="1800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qué</a:t>
            </a:r>
            <a:r>
              <a:rPr lang="ca-ES" altLang="es-ES" sz="18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a-ES" altLang="es-ES" sz="1800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idiomas</a:t>
            </a:r>
            <a:r>
              <a:rPr lang="ca-ES" altLang="es-ES" sz="18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4973638" y="2590800"/>
            <a:ext cx="2505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50000"/>
              </a:lnSpc>
              <a:defRPr sz="2200" b="1">
                <a:solidFill>
                  <a:schemeClr val="tx1"/>
                </a:solidFill>
                <a:latin typeface="Helvetica*" pitchFamily="2" charset="0"/>
              </a:defRPr>
            </a:lvl1pPr>
            <a:lvl2pPr marL="742950" indent="-285750" eaLnBrk="0" hangingPunct="0">
              <a:lnSpc>
                <a:spcPct val="150000"/>
              </a:lnSpc>
              <a:defRPr sz="2000">
                <a:solidFill>
                  <a:schemeClr val="tx1"/>
                </a:solidFill>
                <a:latin typeface="Helvetica*" pitchFamily="2" charset="0"/>
              </a:defRPr>
            </a:lvl2pPr>
            <a:lvl3pPr marL="1143000" indent="-228600" eaLnBrk="0" hangingPunct="0">
              <a:lnSpc>
                <a:spcPct val="150000"/>
              </a:lnSpc>
              <a:buFont typeface="Wingdings" pitchFamily="2" charset="2"/>
              <a:buChar char="§"/>
              <a:defRPr>
                <a:solidFill>
                  <a:schemeClr val="tx1"/>
                </a:solidFill>
                <a:latin typeface="Helvetica*" pitchFamily="2" charset="0"/>
              </a:defRPr>
            </a:lvl3pPr>
            <a:lvl4pPr marL="1600200" indent="-228600" eaLnBrk="0" hangingPunct="0">
              <a:lnSpc>
                <a:spcPct val="150000"/>
              </a:lnSpc>
              <a:defRPr>
                <a:solidFill>
                  <a:schemeClr val="bg2"/>
                </a:solidFill>
                <a:latin typeface="Helvetica*" pitchFamily="2" charset="0"/>
              </a:defRPr>
            </a:lvl4pPr>
            <a:lvl5pPr marL="2057400" indent="-228600" eaLnBrk="0" hangingPunct="0">
              <a:lnSpc>
                <a:spcPct val="150000"/>
              </a:lnSpc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ca-ES" altLang="es-ES" sz="18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¿</a:t>
            </a:r>
            <a:r>
              <a:rPr lang="ca-ES" altLang="es-ES" sz="1800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Qué</a:t>
            </a:r>
            <a:r>
              <a:rPr lang="ca-ES" altLang="es-ES" sz="18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a-ES" altLang="es-ES" sz="1800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tipo</a:t>
            </a:r>
            <a:r>
              <a:rPr lang="ca-ES" altLang="es-ES" sz="18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ca-ES" altLang="es-ES" sz="1800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obras</a:t>
            </a:r>
            <a:r>
              <a:rPr lang="ca-ES" altLang="es-ES" sz="18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2836863" y="4510088"/>
            <a:ext cx="32496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lnSpc>
                <a:spcPct val="150000"/>
              </a:lnSpc>
              <a:defRPr sz="2200" b="1">
                <a:solidFill>
                  <a:schemeClr val="tx1"/>
                </a:solidFill>
                <a:latin typeface="Helvetica*" pitchFamily="2" charset="0"/>
              </a:defRPr>
            </a:lvl1pPr>
            <a:lvl2pPr marL="742950" indent="-285750" eaLnBrk="0" hangingPunct="0">
              <a:lnSpc>
                <a:spcPct val="150000"/>
              </a:lnSpc>
              <a:defRPr sz="2000">
                <a:solidFill>
                  <a:schemeClr val="tx1"/>
                </a:solidFill>
                <a:latin typeface="Helvetica*" pitchFamily="2" charset="0"/>
              </a:defRPr>
            </a:lvl2pPr>
            <a:lvl3pPr marL="1143000" indent="-228600" eaLnBrk="0" hangingPunct="0">
              <a:lnSpc>
                <a:spcPct val="150000"/>
              </a:lnSpc>
              <a:buFont typeface="Wingdings" pitchFamily="2" charset="2"/>
              <a:buChar char="§"/>
              <a:defRPr>
                <a:solidFill>
                  <a:schemeClr val="tx1"/>
                </a:solidFill>
                <a:latin typeface="Helvetica*" pitchFamily="2" charset="0"/>
              </a:defRPr>
            </a:lvl3pPr>
            <a:lvl4pPr marL="1600200" indent="-228600" eaLnBrk="0" hangingPunct="0">
              <a:lnSpc>
                <a:spcPct val="150000"/>
              </a:lnSpc>
              <a:defRPr>
                <a:solidFill>
                  <a:schemeClr val="bg2"/>
                </a:solidFill>
                <a:latin typeface="Helvetica*" pitchFamily="2" charset="0"/>
              </a:defRPr>
            </a:lvl4pPr>
            <a:lvl5pPr marL="2057400" indent="-228600" eaLnBrk="0" hangingPunct="0">
              <a:lnSpc>
                <a:spcPct val="150000"/>
              </a:lnSpc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9pPr>
          </a:lstStyle>
          <a:p>
            <a:pPr marL="0" indent="0" eaLnBrk="1" hangingPunct="1">
              <a:lnSpc>
                <a:spcPct val="100000"/>
              </a:lnSpc>
            </a:pPr>
            <a:r>
              <a:rPr lang="ca-ES" altLang="es-ES" sz="18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¿ </a:t>
            </a:r>
            <a:r>
              <a:rPr lang="ca-ES" altLang="es-ES" sz="18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Qué</a:t>
            </a:r>
            <a:r>
              <a:rPr lang="ca-ES" altLang="es-ES" sz="18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a-ES" altLang="es-ES" sz="1800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tipo</a:t>
            </a:r>
            <a:r>
              <a:rPr lang="ca-ES" altLang="es-ES" sz="18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ca-ES" altLang="es-ES" sz="1800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actividades</a:t>
            </a:r>
            <a:r>
              <a:rPr lang="ca-ES" altLang="es-ES" sz="18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  <p:bldP spid="9223" grpId="0"/>
      <p:bldP spid="92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7000" r="-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38125" y="4600575"/>
            <a:ext cx="82296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4763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2pPr>
            <a:lvl3pPr marL="1231900" indent="-2286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639888" indent="-2286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990600" lvl="1" indent="-457200" eaLnBrk="1" hangingPunct="1">
              <a:buFontTx/>
              <a:buAutoNum type="arabicPeriod" startAt="4"/>
              <a:defRPr/>
            </a:pPr>
            <a:r>
              <a:rPr lang="es-ES" altLang="es-ES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Ganadores del premio de </a:t>
            </a:r>
          </a:p>
          <a:p>
            <a:pPr lvl="1" indent="0" eaLnBrk="1" hangingPunct="1">
              <a:defRPr/>
            </a:pPr>
            <a:r>
              <a:rPr lang="es-ES" altLang="es-ES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literatura de la UE </a:t>
            </a:r>
          </a:p>
          <a:p>
            <a:pPr lvl="1" indent="0" eaLnBrk="1" hangingPunct="1">
              <a:defRPr/>
            </a:pPr>
            <a:r>
              <a:rPr lang="es-ES" altLang="es-ES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(10 puntos)</a:t>
            </a:r>
          </a:p>
          <a:p>
            <a:pPr marL="0" lvl="1" indent="0" eaLnBrk="1" hangingPunct="1">
              <a:defRPr/>
            </a:pPr>
            <a:r>
              <a:rPr lang="ca-ES" altLang="es-ES" sz="2800" kern="0" dirty="0" smtClean="0">
                <a:hlinkClick r:id="rId4"/>
              </a:rPr>
              <a:t>             </a:t>
            </a:r>
            <a:endParaRPr lang="en-GB" altLang="es-ES" kern="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522288" y="128588"/>
            <a:ext cx="8094662" cy="1055687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a-ES" altLang="es-ES" sz="2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ASPECTOS TÉCNICOS DEL  PROYECTO DE </a:t>
            </a:r>
          </a:p>
          <a:p>
            <a:pPr>
              <a:defRPr/>
            </a:pPr>
            <a:r>
              <a:rPr lang="ca-ES" altLang="es-ES" sz="2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TRADUCCIÓN</a:t>
            </a:r>
            <a:endParaRPr lang="en-GB" sz="2000" dirty="0"/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396875" y="1576388"/>
            <a:ext cx="4089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lnSpc>
                <a:spcPct val="150000"/>
              </a:lnSpc>
              <a:defRPr sz="2200" b="1">
                <a:solidFill>
                  <a:schemeClr val="tx1"/>
                </a:solidFill>
                <a:latin typeface="Helvetica*" pitchFamily="2" charset="0"/>
              </a:defRPr>
            </a:lvl1pPr>
            <a:lvl2pPr eaLnBrk="0" hangingPunct="0">
              <a:lnSpc>
                <a:spcPct val="150000"/>
              </a:lnSpc>
              <a:defRPr sz="2000">
                <a:solidFill>
                  <a:schemeClr val="tx1"/>
                </a:solidFill>
                <a:latin typeface="Helvetica*" pitchFamily="2" charset="0"/>
              </a:defRPr>
            </a:lvl2pPr>
            <a:lvl3pPr marL="1143000" indent="-228600" eaLnBrk="0" hangingPunct="0">
              <a:lnSpc>
                <a:spcPct val="150000"/>
              </a:lnSpc>
              <a:buFont typeface="Wingdings" pitchFamily="2" charset="2"/>
              <a:buChar char="§"/>
              <a:defRPr>
                <a:solidFill>
                  <a:schemeClr val="tx1"/>
                </a:solidFill>
                <a:latin typeface="Helvetica*" pitchFamily="2" charset="0"/>
              </a:defRPr>
            </a:lvl3pPr>
            <a:lvl4pPr marL="1600200" indent="-228600" eaLnBrk="0" hangingPunct="0">
              <a:lnSpc>
                <a:spcPct val="150000"/>
              </a:lnSpc>
              <a:defRPr>
                <a:solidFill>
                  <a:schemeClr val="bg2"/>
                </a:solidFill>
                <a:latin typeface="Helvetica*" pitchFamily="2" charset="0"/>
              </a:defRPr>
            </a:lvl4pPr>
            <a:lvl5pPr marL="2057400" indent="-228600" eaLnBrk="0" hangingPunct="0">
              <a:lnSpc>
                <a:spcPct val="150000"/>
              </a:lnSpc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9pPr>
          </a:lstStyle>
          <a:p>
            <a:pPr lvl="1" eaLnBrk="1" hangingPunct="1">
              <a:lnSpc>
                <a:spcPct val="100000"/>
              </a:lnSpc>
            </a:pPr>
            <a:r>
              <a:rPr lang="ca-ES" altLang="es-ES" sz="1800" b="1">
                <a:latin typeface="Verdana" pitchFamily="34" charset="0"/>
                <a:ea typeface="Verdana" pitchFamily="34" charset="0"/>
                <a:cs typeface="Verdana" pitchFamily="34" charset="0"/>
              </a:rPr>
              <a:t>2.2 Criterios de concesión.</a:t>
            </a:r>
            <a:endParaRPr lang="es-ES" altLang="es-ES" sz="1800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46" name="Content Placeholder 2"/>
          <p:cNvSpPr>
            <a:spLocks noGrp="1"/>
          </p:cNvSpPr>
          <p:nvPr>
            <p:ph idx="1"/>
          </p:nvPr>
        </p:nvSpPr>
        <p:spPr>
          <a:xfrm>
            <a:off x="269875" y="2039938"/>
            <a:ext cx="8229600" cy="620712"/>
          </a:xfrm>
        </p:spPr>
        <p:txBody>
          <a:bodyPr/>
          <a:lstStyle/>
          <a:p>
            <a:pPr lvl="1" eaLnBrk="1" hangingPunct="1"/>
            <a:r>
              <a:rPr lang="es-ES" alt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	Pertinencia (40 puntos)</a:t>
            </a:r>
          </a:p>
          <a:p>
            <a:pPr eaLnBrk="1" hangingPunct="1"/>
            <a:endParaRPr lang="en-GB" altLang="es-ES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50825" y="2582863"/>
            <a:ext cx="8229600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4763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2pPr>
            <a:lvl3pPr marL="1231900" indent="-2286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639888" indent="-2286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defRPr/>
            </a:pPr>
            <a:r>
              <a:rPr lang="es-ES" altLang="es-ES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	Calidad del contenido y las actividades </a:t>
            </a:r>
          </a:p>
          <a:p>
            <a:pPr lvl="1" indent="0" eaLnBrk="1" hangingPunct="1">
              <a:defRPr/>
            </a:pPr>
            <a:r>
              <a:rPr lang="es-ES" altLang="es-ES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(25 puntos)</a:t>
            </a:r>
          </a:p>
          <a:p>
            <a:pPr eaLnBrk="1" hangingPunct="1">
              <a:defRPr/>
            </a:pPr>
            <a:endParaRPr lang="en-GB" altLang="es-ES" kern="0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38125" y="3625850"/>
            <a:ext cx="82296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4763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2pPr>
            <a:lvl3pPr marL="1231900" indent="-2286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639888" indent="-2286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990600" lvl="1" indent="-457200" eaLnBrk="1" hangingPunct="1">
              <a:buFontTx/>
              <a:buAutoNum type="arabicPeriod" startAt="3"/>
              <a:defRPr/>
            </a:pPr>
            <a:r>
              <a:rPr lang="es-ES" altLang="es-ES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Promoción y comunicación del </a:t>
            </a:r>
          </a:p>
          <a:p>
            <a:pPr lvl="1" indent="0" eaLnBrk="1" hangingPunct="1">
              <a:defRPr/>
            </a:pPr>
            <a:r>
              <a:rPr lang="es-ES" altLang="es-ES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paquete traducid (25 puntos)</a:t>
            </a:r>
            <a:endParaRPr lang="en-GB" altLang="es-ES" kern="0" dirty="0" smtClean="0"/>
          </a:p>
        </p:txBody>
      </p:sp>
      <p:sp>
        <p:nvSpPr>
          <p:cNvPr id="8" name="Rectangle 7"/>
          <p:cNvSpPr/>
          <p:nvPr/>
        </p:nvSpPr>
        <p:spPr>
          <a:xfrm>
            <a:off x="4572000" y="5710238"/>
            <a:ext cx="331311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defRPr/>
            </a:pPr>
            <a:r>
              <a:rPr lang="ca-ES" altLang="es-ES" kern="0" dirty="0">
                <a:solidFill>
                  <a:schemeClr val="bg1"/>
                </a:solidFill>
                <a:hlinkClick r:id="rId4"/>
              </a:rPr>
              <a:t>www.euprizeliterature.eu/</a:t>
            </a:r>
            <a:r>
              <a:rPr lang="ca-ES" altLang="es-ES" kern="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3810000"/>
            <a:ext cx="3182937" cy="177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246" grpId="0" build="p"/>
      <p:bldP spid="12" grpId="0"/>
      <p:bldP spid="1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11125" y="1423988"/>
            <a:ext cx="5908675" cy="4375150"/>
          </a:xfrm>
          <a:prstGeom prst="verticalScroll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es-ES" altLang="es-E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Presupuesto total Europa Creativa 2014-2020 : 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s-ES" altLang="es-E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es-ES" altLang="es-E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460 millones EUR</a:t>
            </a:r>
            <a:endParaRPr lang="es-ES" altLang="es-ES" sz="20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es-ES" altLang="es-E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Presupuesto </a:t>
            </a:r>
            <a:r>
              <a:rPr lang="es-ES" altLang="es-E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Cultura 2014-2020: 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s-ES" altLang="es-E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454,8 </a:t>
            </a:r>
            <a:r>
              <a:rPr lang="es-ES" altLang="es-E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millones EUR. 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es-ES" altLang="es-E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Importe Cultura 2014: 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s-ES" altLang="es-E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48 millones </a:t>
            </a:r>
            <a:r>
              <a:rPr lang="es-ES" altLang="es-E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es-ES" altLang="es-E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Proyectos de traducción literaria 2014: 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s-ES" altLang="es-E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3,5 </a:t>
            </a:r>
            <a:r>
              <a:rPr lang="es-ES" altLang="es-E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millones EUR</a:t>
            </a: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1284288" y="1509713"/>
            <a:ext cx="4102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50000"/>
              </a:lnSpc>
              <a:defRPr sz="2200" b="1">
                <a:solidFill>
                  <a:schemeClr val="tx1"/>
                </a:solidFill>
                <a:latin typeface="Helvetica*" pitchFamily="2" charset="0"/>
              </a:defRPr>
            </a:lvl1pPr>
            <a:lvl2pPr marL="742950" indent="-285750" eaLnBrk="0" hangingPunct="0">
              <a:lnSpc>
                <a:spcPct val="150000"/>
              </a:lnSpc>
              <a:defRPr sz="2000">
                <a:solidFill>
                  <a:schemeClr val="tx1"/>
                </a:solidFill>
                <a:latin typeface="Helvetica*" pitchFamily="2" charset="0"/>
              </a:defRPr>
            </a:lvl2pPr>
            <a:lvl3pPr marL="1143000" indent="-228600" eaLnBrk="0" hangingPunct="0">
              <a:lnSpc>
                <a:spcPct val="150000"/>
              </a:lnSpc>
              <a:buFont typeface="Wingdings" pitchFamily="2" charset="2"/>
              <a:buChar char="§"/>
              <a:defRPr>
                <a:solidFill>
                  <a:schemeClr val="tx1"/>
                </a:solidFill>
                <a:latin typeface="Helvetica*" pitchFamily="2" charset="0"/>
              </a:defRPr>
            </a:lvl3pPr>
            <a:lvl4pPr marL="1600200" indent="-228600" eaLnBrk="0" hangingPunct="0">
              <a:lnSpc>
                <a:spcPct val="150000"/>
              </a:lnSpc>
              <a:defRPr>
                <a:solidFill>
                  <a:schemeClr val="bg2"/>
                </a:solidFill>
                <a:latin typeface="Helvetica*" pitchFamily="2" charset="0"/>
              </a:defRPr>
            </a:lvl4pPr>
            <a:lvl5pPr marL="2057400" indent="-228600" eaLnBrk="0" hangingPunct="0">
              <a:lnSpc>
                <a:spcPct val="150000"/>
              </a:lnSpc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*" pitchFamily="2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ca-ES" altLang="es-ES" sz="2000">
                <a:latin typeface="Verdana" pitchFamily="34" charset="0"/>
                <a:ea typeface="Verdana" pitchFamily="34" charset="0"/>
                <a:cs typeface="Verdana" pitchFamily="34" charset="0"/>
              </a:rPr>
              <a:t>2.3 Presupuesto disponible</a:t>
            </a:r>
            <a:endParaRPr lang="en-GB" altLang="es-ES" sz="2000" b="0">
              <a:latin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2288" y="128588"/>
            <a:ext cx="8094662" cy="1055687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a-ES" altLang="es-ES" sz="2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ASPECTOS TÉCNICOS DEL  PROYECTO DE </a:t>
            </a:r>
          </a:p>
          <a:p>
            <a:pPr>
              <a:defRPr/>
            </a:pPr>
            <a:r>
              <a:rPr lang="ca-ES" altLang="es-ES" sz="2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TRADUCCIÓN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DE">
  <a:themeElements>
    <a:clrScheme name="S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DE">
      <a:majorFont>
        <a:latin typeface="Helvetica*"/>
        <a:ea typeface=""/>
        <a:cs typeface=""/>
      </a:majorFont>
      <a:minorFont>
        <a:latin typeface="Helvetica*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2929</TotalTime>
  <Words>519</Words>
  <Application>Microsoft Office PowerPoint</Application>
  <PresentationFormat>Presentación en pantalla (4:3)</PresentationFormat>
  <Paragraphs>132</Paragraphs>
  <Slides>16</Slides>
  <Notes>16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SDE</vt:lpstr>
      <vt:lpstr>SESSIÓ INFORMATIVA</vt:lpstr>
      <vt:lpstr>AGENDA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2. ASPECTOS TÉCNICOS DEL PROYECTO DE      TRADUCCIÓN.</vt:lpstr>
      <vt:lpstr>2. EL PROYECTO EN CIFRAS...</vt:lpstr>
      <vt:lpstr>2. ASPECTOS TÉCNICOS DEL PROYECTO DE      TRADUCCIÓN.</vt:lpstr>
      <vt:lpstr>Sessió Informativa PROYECTOS DE  TRADUCCIÓN LITERARIA </vt:lpstr>
      <vt:lpstr>Sessió Informativa  PROYECTOS DE TRADUCCIÓN LITERARIA</vt:lpstr>
    </vt:vector>
  </TitlesOfParts>
  <Company>Gencat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mrccjb</dc:creator>
  <cp:lastModifiedBy>Olga Martin</cp:lastModifiedBy>
  <cp:revision>209</cp:revision>
  <cp:lastPrinted>2014-03-05T02:07:19Z</cp:lastPrinted>
  <dcterms:created xsi:type="dcterms:W3CDTF">2011-01-11T12:36:35Z</dcterms:created>
  <dcterms:modified xsi:type="dcterms:W3CDTF">2014-03-06T21:27:31Z</dcterms:modified>
</cp:coreProperties>
</file>