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4" r:id="rId8"/>
    <p:sldMasterId id="2147483746" r:id="rId9"/>
    <p:sldMasterId id="2147483758" r:id="rId10"/>
    <p:sldMasterId id="2147483770" r:id="rId11"/>
    <p:sldMasterId id="2147483782" r:id="rId12"/>
    <p:sldMasterId id="2147483794" r:id="rId13"/>
    <p:sldMasterId id="2147483806" r:id="rId14"/>
    <p:sldMasterId id="2147483818" r:id="rId15"/>
    <p:sldMasterId id="2147483830" r:id="rId16"/>
  </p:sldMasterIdLst>
  <p:notesMasterIdLst>
    <p:notesMasterId r:id="rId62"/>
  </p:notesMasterIdLst>
  <p:handoutMasterIdLst>
    <p:handoutMasterId r:id="rId63"/>
  </p:handoutMasterIdLst>
  <p:sldIdLst>
    <p:sldId id="260" r:id="rId17"/>
    <p:sldId id="373" r:id="rId18"/>
    <p:sldId id="374" r:id="rId19"/>
    <p:sldId id="337" r:id="rId20"/>
    <p:sldId id="338" r:id="rId21"/>
    <p:sldId id="339" r:id="rId22"/>
    <p:sldId id="343" r:id="rId23"/>
    <p:sldId id="344" r:id="rId24"/>
    <p:sldId id="345" r:id="rId25"/>
    <p:sldId id="346" r:id="rId26"/>
    <p:sldId id="347" r:id="rId27"/>
    <p:sldId id="371" r:id="rId28"/>
    <p:sldId id="372" r:id="rId29"/>
    <p:sldId id="348" r:id="rId30"/>
    <p:sldId id="349" r:id="rId31"/>
    <p:sldId id="377" r:id="rId32"/>
    <p:sldId id="350" r:id="rId33"/>
    <p:sldId id="351" r:id="rId34"/>
    <p:sldId id="352" r:id="rId35"/>
    <p:sldId id="353" r:id="rId36"/>
    <p:sldId id="354" r:id="rId37"/>
    <p:sldId id="370" r:id="rId38"/>
    <p:sldId id="356" r:id="rId39"/>
    <p:sldId id="375" r:id="rId40"/>
    <p:sldId id="376" r:id="rId41"/>
    <p:sldId id="357" r:id="rId42"/>
    <p:sldId id="358" r:id="rId43"/>
    <p:sldId id="380" r:id="rId44"/>
    <p:sldId id="382" r:id="rId45"/>
    <p:sldId id="381" r:id="rId46"/>
    <p:sldId id="383" r:id="rId47"/>
    <p:sldId id="359" r:id="rId48"/>
    <p:sldId id="360" r:id="rId49"/>
    <p:sldId id="361" r:id="rId50"/>
    <p:sldId id="362" r:id="rId51"/>
    <p:sldId id="378" r:id="rId52"/>
    <p:sldId id="363" r:id="rId53"/>
    <p:sldId id="364" r:id="rId54"/>
    <p:sldId id="365" r:id="rId55"/>
    <p:sldId id="379" r:id="rId56"/>
    <p:sldId id="366" r:id="rId57"/>
    <p:sldId id="367" r:id="rId58"/>
    <p:sldId id="368" r:id="rId59"/>
    <p:sldId id="369" r:id="rId60"/>
    <p:sldId id="299" r:id="rId61"/>
  </p:sldIdLst>
  <p:sldSz cx="9144000" cy="6858000" type="screen4x3"/>
  <p:notesSz cx="6662738" cy="983297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CC99"/>
    <a:srgbClr val="990033"/>
    <a:srgbClr val="660033"/>
    <a:srgbClr val="FF6600"/>
    <a:srgbClr val="6600CC"/>
    <a:srgbClr val="0099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166" y="-90"/>
      </p:cViewPr>
      <p:guideLst>
        <p:guide orient="horz" pos="309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fld id="{71F17D38-BC23-4B1E-B178-F97227F9E53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0" charset="0"/>
              </a:defRPr>
            </a:lvl1pPr>
          </a:lstStyle>
          <a:p>
            <a:pPr>
              <a:defRPr/>
            </a:pPr>
            <a:fld id="{E0CC26E4-FC1C-4BB6-980A-53FFF8E86C7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2211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charset="0"/>
              </a:rPr>
              <a:t>Direcció de l'Estratègia Internacional</a:t>
            </a:r>
            <a:endParaRPr lang="es-ES" smtClean="0">
              <a:latin typeface="Arial" charset="0"/>
            </a:endParaRPr>
          </a:p>
        </p:txBody>
      </p:sp>
      <p:sp>
        <p:nvSpPr>
          <p:cNvPr id="2222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FC718-3B01-4B08-9631-40D952551CF7}" type="slidenum">
              <a:rPr lang="es-ES" smtClean="0">
                <a:latin typeface="Arial" charset="0"/>
              </a:rPr>
              <a:pPr/>
              <a:t>20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D6304-5C53-4AB5-B66B-018CAE073F48}" type="slidenum">
              <a:rPr lang="ca-ES" smtClean="0">
                <a:latin typeface="Arial" charset="0"/>
              </a:rPr>
              <a:pPr/>
              <a:t>32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45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C7B8C-15DA-4562-8C2B-334F1BC63D6D}" type="slidenum">
              <a:rPr lang="ca-ES" smtClean="0">
                <a:latin typeface="Arial" charset="0"/>
              </a:rPr>
              <a:pPr/>
              <a:t>33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BC9B-7074-4077-8AA0-AB6ED963B012}" type="slidenum">
              <a:rPr lang="ca-ES" smtClean="0">
                <a:latin typeface="Arial" charset="0"/>
              </a:rPr>
              <a:pPr/>
              <a:t>34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49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9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4DAAC-6F46-48ED-A1D6-30603FFDE02D}" type="slidenum">
              <a:rPr lang="ca-ES" smtClean="0">
                <a:latin typeface="Arial" charset="0"/>
              </a:rPr>
              <a:pPr/>
              <a:t>35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688EE-AF72-46B9-A3D1-111C96B13993}" type="slidenum">
              <a:rPr lang="ca-ES" smtClean="0">
                <a:latin typeface="Arial" charset="0"/>
              </a:rPr>
              <a:pPr/>
              <a:t>36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319C1-0A7E-4A2B-8E5D-C369CBFAB9DB}" type="slidenum">
              <a:rPr lang="ca-ES" smtClean="0">
                <a:latin typeface="Arial" charset="0"/>
              </a:rPr>
              <a:pPr/>
              <a:t>37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56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56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DFDC4-848A-47B0-A531-672240F024FB}" type="slidenum">
              <a:rPr lang="ca-ES" smtClean="0">
                <a:latin typeface="Arial" charset="0"/>
              </a:rPr>
              <a:pPr/>
              <a:t>38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58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58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08CB8-3543-4861-AD3E-DDD75581BB2A}" type="slidenum">
              <a:rPr lang="ca-ES" smtClean="0">
                <a:latin typeface="Arial" charset="0"/>
              </a:rPr>
              <a:pPr/>
              <a:t>39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B4985-BF7B-4CAC-8620-A58D811CF168}" type="slidenum">
              <a:rPr lang="ca-ES" smtClean="0">
                <a:latin typeface="Arial" charset="0"/>
              </a:rPr>
              <a:pPr/>
              <a:t>40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62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62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B86FF-2D17-4EF1-9A40-D4E641B9F643}" type="slidenum">
              <a:rPr lang="ca-ES" smtClean="0">
                <a:latin typeface="Arial" charset="0"/>
              </a:rPr>
              <a:pPr/>
              <a:t>41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60756-58ED-46FF-B063-53099D4E78B4}" type="slidenum">
              <a:rPr lang="ca-ES" smtClean="0">
                <a:latin typeface="Arial" charset="0"/>
              </a:rPr>
              <a:pPr/>
              <a:t>21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64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64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7AB88-C751-4081-A62B-8D6AB5D6B01F}" type="slidenum">
              <a:rPr lang="ca-ES" smtClean="0">
                <a:latin typeface="Arial" charset="0"/>
              </a:rPr>
              <a:pPr/>
              <a:t>42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67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67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ADB27-FA74-44C3-B176-D2A45A88B9DA}" type="slidenum">
              <a:rPr lang="ca-ES" smtClean="0">
                <a:latin typeface="Arial" charset="0"/>
              </a:rPr>
              <a:pPr/>
              <a:t>44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6519D-04A7-4EF3-A158-69F816953B66}" type="slidenum">
              <a:rPr lang="ca-ES" smtClean="0">
                <a:latin typeface="Arial" charset="0"/>
              </a:rPr>
              <a:pPr/>
              <a:t>22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79E6C-0A20-465F-A3C9-BEA4AC294D12}" type="slidenum">
              <a:rPr lang="ca-ES" smtClean="0">
                <a:latin typeface="Arial" charset="0"/>
              </a:rPr>
              <a:pPr/>
              <a:t>26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BF4B7-56E5-4E7F-B6C1-DE31F91FD76A}" type="slidenum">
              <a:rPr lang="ca-ES" smtClean="0">
                <a:latin typeface="Arial" charset="0"/>
              </a:rPr>
              <a:pPr/>
              <a:t>27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35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A7AED-6A43-4D48-90A4-F1028B4BD44A}" type="slidenum">
              <a:rPr lang="ca-ES" smtClean="0">
                <a:latin typeface="Arial" charset="0"/>
              </a:rPr>
              <a:pPr/>
              <a:t>28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98A0B-0D7B-4F56-845C-B7D91AB23F86}" type="slidenum">
              <a:rPr lang="ca-ES" smtClean="0">
                <a:latin typeface="Arial" charset="0"/>
              </a:rPr>
              <a:pPr/>
              <a:t>29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9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51545-1B98-402C-A87B-B7992CEEA05A}" type="slidenum">
              <a:rPr lang="ca-ES" smtClean="0">
                <a:latin typeface="Arial" charset="0"/>
              </a:rPr>
              <a:pPr/>
              <a:t>30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241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1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22177-97F2-4846-9733-3EC95090D176}" type="slidenum">
              <a:rPr lang="ca-ES" smtClean="0">
                <a:latin typeface="Arial" charset="0"/>
              </a:rPr>
              <a:pPr/>
              <a:t>31</a:t>
            </a:fld>
            <a:endParaRPr lang="ca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7"/>
          <p:cNvGrpSpPr>
            <a:grpSpLocks/>
          </p:cNvGrpSpPr>
          <p:nvPr userDrawn="1"/>
        </p:nvGrpSpPr>
        <p:grpSpPr bwMode="auto">
          <a:xfrm>
            <a:off x="790575" y="2698750"/>
            <a:ext cx="7542213" cy="82550"/>
            <a:chOff x="204" y="1706"/>
            <a:chExt cx="5216" cy="44"/>
          </a:xfrm>
        </p:grpSpPr>
        <p:grpSp>
          <p:nvGrpSpPr>
            <p:cNvPr id="5" name="Group 102"/>
            <p:cNvGrpSpPr>
              <a:grpSpLocks/>
            </p:cNvGrpSpPr>
            <p:nvPr userDrawn="1"/>
          </p:nvGrpSpPr>
          <p:grpSpPr bwMode="auto">
            <a:xfrm rot="-5400000">
              <a:off x="493" y="1421"/>
              <a:ext cx="44" cy="618"/>
              <a:chOff x="0" y="0"/>
              <a:chExt cx="68" cy="618"/>
            </a:xfrm>
          </p:grpSpPr>
          <p:sp>
            <p:nvSpPr>
              <p:cNvPr id="7" name="Rectangle 85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87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88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89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90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91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92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93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94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6" name="Line 80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7" name="Text Box 95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EFCC22EA-FE02-FF4A-8E72-E755D32FF019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8" name="Text Box 104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19" name="Line 110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20" name="Picture 112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15567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790575" y="1484313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4676-D2FB-4A34-BC8B-E270AA01FC6F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BB75-2C72-4172-A7A0-2434E5FAB5E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8D66-9F8D-4AD1-BF1A-A4B7A7260099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5994-4A6A-48A5-B78C-84FDF468962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7C3E-CEC5-489B-8BFC-51961EA3BAF9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3168-BBC1-404F-9678-2BD0F323FDB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EEA2-CA95-4FA3-80B0-D343A3AA9AB7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766E-E1C6-4CC0-8479-8EBA5788602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8B94-DE70-4CE4-B26E-16412436668D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EC46-5F08-4734-90F6-C2D12DD0437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E4A5-C949-4A3A-8D98-387A934A5DA4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B97C-F35C-4DDD-AF10-25C2DCC95E5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6DFF-9EB8-4CDC-9FDE-C7E6F6C76F70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62EA6-C55E-4510-AE39-BC524FEA5EB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62DF-F30A-4ADC-A673-151783F423BC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CC71-024A-4C61-B97F-F7D359DB70F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DBE8-DD2B-4318-9335-FA8BECB20197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5C98-FB1C-4D8D-B9C3-4749709CB5C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3DED-EC4E-4101-B49E-97A9FC99DEAB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7178-178B-459A-B580-90DE405E9D1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865813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865813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8B1B-6C9F-46F7-BDBF-589618A64B37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1CC1-487B-47F5-B56E-CDDD6314230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4A72-76CA-4FEF-A13B-2E0543880275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C3BE-3460-44B8-B3C2-E591A7DA34B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DA3F-CC57-4FF8-AD4A-0099D46628D6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CE59-6566-48FB-AC20-5B5C0EE0EB3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atalan!Arts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308725"/>
            <a:ext cx="401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 rot="5400000">
            <a:off x="5405438" y="3317875"/>
            <a:ext cx="6884988" cy="198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CATALAN! ARTS</a:t>
            </a:r>
          </a:p>
        </p:txBody>
      </p:sp>
      <p:grpSp>
        <p:nvGrpSpPr>
          <p:cNvPr id="6" name="Group 35"/>
          <p:cNvGrpSpPr>
            <a:grpSpLocks/>
          </p:cNvGrpSpPr>
          <p:nvPr userDrawn="1"/>
        </p:nvGrpSpPr>
        <p:grpSpPr bwMode="auto">
          <a:xfrm>
            <a:off x="779463" y="2708275"/>
            <a:ext cx="7543800" cy="73025"/>
            <a:chOff x="204" y="1706"/>
            <a:chExt cx="5216" cy="46"/>
          </a:xfrm>
        </p:grpSpPr>
        <p:grpSp>
          <p:nvGrpSpPr>
            <p:cNvPr id="7" name="Group 36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8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8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9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4EC4A620-863F-AB4F-9F47-82DC7F2E1424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1" name="Picture 52" descr="icec_b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9463" y="2700338"/>
            <a:ext cx="7542212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9463" y="1538288"/>
            <a:ext cx="7542212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 rot="5400000">
            <a:off x="5386388" y="3381375"/>
            <a:ext cx="6958012" cy="198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CONSELL D’ADMINISTRACIÓ</a:t>
            </a:r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790575" y="2708275"/>
            <a:ext cx="7542213" cy="71438"/>
            <a:chOff x="204" y="1706"/>
            <a:chExt cx="5216" cy="46"/>
          </a:xfrm>
        </p:grpSpPr>
        <p:grpSp>
          <p:nvGrpSpPr>
            <p:cNvPr id="6" name="Group 6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1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1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19" name="Picture 20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 rot="5400000">
            <a:off x="5565775" y="3379788"/>
            <a:ext cx="6958013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 userDrawn="1"/>
        </p:nvSpPr>
        <p:spPr bwMode="auto">
          <a:xfrm rot="5400000">
            <a:off x="7302501" y="1666875"/>
            <a:ext cx="356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00" b="1">
                <a:solidFill>
                  <a:schemeClr val="bg1"/>
                </a:solidFill>
                <a:latin typeface="Helvetica*" pitchFamily="2" charset="0"/>
              </a:rPr>
              <a:t>ÀREA DE LES ARTS VISUALS</a:t>
            </a:r>
          </a:p>
        </p:txBody>
      </p:sp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ARTS VISUALS</a:t>
            </a:r>
          </a:p>
        </p:txBody>
      </p:sp>
      <p:grpSp>
        <p:nvGrpSpPr>
          <p:cNvPr id="6" name="Group 35"/>
          <p:cNvGrpSpPr>
            <a:grpSpLocks/>
          </p:cNvGrpSpPr>
          <p:nvPr userDrawn="1"/>
        </p:nvGrpSpPr>
        <p:grpSpPr bwMode="auto">
          <a:xfrm>
            <a:off x="801688" y="2697163"/>
            <a:ext cx="7521575" cy="84137"/>
            <a:chOff x="204" y="1706"/>
            <a:chExt cx="5216" cy="46"/>
          </a:xfrm>
        </p:grpSpPr>
        <p:grpSp>
          <p:nvGrpSpPr>
            <p:cNvPr id="7" name="Group 36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3"/>
                <a:ext cx="68" cy="65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59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8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8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9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773135B-2235-F84E-B15F-46223A6C33A1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1" name="Picture 52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AUDIOVISUAL</a:t>
            </a:r>
          </a:p>
        </p:txBody>
      </p:sp>
      <p:grpSp>
        <p:nvGrpSpPr>
          <p:cNvPr id="5" name="Group 35"/>
          <p:cNvGrpSpPr>
            <a:grpSpLocks/>
          </p:cNvGrpSpPr>
          <p:nvPr userDrawn="1"/>
        </p:nvGrpSpPr>
        <p:grpSpPr bwMode="auto">
          <a:xfrm>
            <a:off x="790575" y="2714625"/>
            <a:ext cx="7542213" cy="66675"/>
            <a:chOff x="204" y="1706"/>
            <a:chExt cx="5216" cy="46"/>
          </a:xfrm>
        </p:grpSpPr>
        <p:grpSp>
          <p:nvGrpSpPr>
            <p:cNvPr id="6" name="Group 36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3E59FE3-BBBE-E743-8F1E-56D12E973073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52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MÚSICA</a:t>
            </a:r>
          </a:p>
        </p:txBody>
      </p:sp>
      <p:grpSp>
        <p:nvGrpSpPr>
          <p:cNvPr id="5" name="Group 35"/>
          <p:cNvGrpSpPr>
            <a:grpSpLocks/>
          </p:cNvGrpSpPr>
          <p:nvPr userDrawn="1"/>
        </p:nvGrpSpPr>
        <p:grpSpPr bwMode="auto">
          <a:xfrm>
            <a:off x="790575" y="2697163"/>
            <a:ext cx="7542213" cy="84137"/>
            <a:chOff x="204" y="1706"/>
            <a:chExt cx="5216" cy="46"/>
          </a:xfrm>
        </p:grpSpPr>
        <p:grpSp>
          <p:nvGrpSpPr>
            <p:cNvPr id="6" name="Group 36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7BF17AA-6071-7941-B5AC-6ACB636974D9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52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274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274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 rot="5400000">
            <a:off x="5419725" y="3332163"/>
            <a:ext cx="6856413" cy="1984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VIDEOJOCS</a:t>
            </a:r>
          </a:p>
        </p:txBody>
      </p:sp>
      <p:grpSp>
        <p:nvGrpSpPr>
          <p:cNvPr id="5" name="Group 34"/>
          <p:cNvGrpSpPr>
            <a:grpSpLocks/>
          </p:cNvGrpSpPr>
          <p:nvPr userDrawn="1"/>
        </p:nvGrpSpPr>
        <p:grpSpPr bwMode="auto">
          <a:xfrm>
            <a:off x="790575" y="2698750"/>
            <a:ext cx="7542213" cy="82550"/>
            <a:chOff x="204" y="1706"/>
            <a:chExt cx="5216" cy="46"/>
          </a:xfrm>
        </p:grpSpPr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4FD0969-BD20-714D-BC48-555F3E749D73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51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 userDrawn="1"/>
        </p:nvSpPr>
        <p:spPr bwMode="auto">
          <a:xfrm rot="5400000">
            <a:off x="5386387" y="3379788"/>
            <a:ext cx="6958013" cy="198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ARTS ESCÈNIQUES</a:t>
            </a:r>
          </a:p>
        </p:txBody>
      </p:sp>
      <p:grpSp>
        <p:nvGrpSpPr>
          <p:cNvPr id="5" name="Group 35"/>
          <p:cNvGrpSpPr>
            <a:grpSpLocks/>
          </p:cNvGrpSpPr>
          <p:nvPr userDrawn="1"/>
        </p:nvGrpSpPr>
        <p:grpSpPr bwMode="auto">
          <a:xfrm>
            <a:off x="790575" y="2708275"/>
            <a:ext cx="7542213" cy="71438"/>
            <a:chOff x="204" y="1706"/>
            <a:chExt cx="5216" cy="46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23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27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28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29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30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32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3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25539BA8-406F-2745-8023-1E861DE85299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43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4"/>
          <p:cNvSpPr txBox="1">
            <a:spLocks noChangeArrowheads="1"/>
          </p:cNvSpPr>
          <p:nvPr userDrawn="1"/>
        </p:nvSpPr>
        <p:spPr bwMode="auto">
          <a:xfrm rot="5400000">
            <a:off x="5565775" y="3379788"/>
            <a:ext cx="6958013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274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274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 rot="5400000">
            <a:off x="8093076" y="873125"/>
            <a:ext cx="198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00" b="1">
                <a:solidFill>
                  <a:schemeClr val="bg1"/>
                </a:solidFill>
                <a:latin typeface="Helvetica*" pitchFamily="2" charset="0"/>
              </a:rPr>
              <a:t>ÀREA DEL LLIBRE</a:t>
            </a:r>
          </a:p>
        </p:txBody>
      </p:sp>
      <p:sp>
        <p:nvSpPr>
          <p:cNvPr id="5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LLIBRE</a:t>
            </a:r>
          </a:p>
        </p:txBody>
      </p:sp>
      <p:grpSp>
        <p:nvGrpSpPr>
          <p:cNvPr id="6" name="Group 35"/>
          <p:cNvGrpSpPr>
            <a:grpSpLocks/>
          </p:cNvGrpSpPr>
          <p:nvPr userDrawn="1"/>
        </p:nvGrpSpPr>
        <p:grpSpPr bwMode="auto">
          <a:xfrm>
            <a:off x="790575" y="2708275"/>
            <a:ext cx="7543800" cy="73025"/>
            <a:chOff x="204" y="1706"/>
            <a:chExt cx="5216" cy="46"/>
          </a:xfrm>
        </p:grpSpPr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9" name="Line 3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8B08A0B-6C61-8B45-A6D5-748177F573DE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1" name="Picture 40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1"/>
          <p:cNvSpPr txBox="1">
            <a:spLocks noChangeArrowheads="1"/>
          </p:cNvSpPr>
          <p:nvPr userDrawn="1"/>
        </p:nvSpPr>
        <p:spPr bwMode="auto">
          <a:xfrm rot="5400000">
            <a:off x="5617369" y="3329781"/>
            <a:ext cx="6858000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43050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22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00213"/>
            <a:ext cx="403383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 rot="5400000">
            <a:off x="5471319" y="3310731"/>
            <a:ext cx="6858000" cy="19843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 DESENVOLUPAMENT EMPRESARIAL</a:t>
            </a:r>
          </a:p>
        </p:txBody>
      </p:sp>
      <p:grpSp>
        <p:nvGrpSpPr>
          <p:cNvPr id="5" name="Group 34"/>
          <p:cNvGrpSpPr>
            <a:grpSpLocks/>
          </p:cNvGrpSpPr>
          <p:nvPr userDrawn="1"/>
        </p:nvGrpSpPr>
        <p:grpSpPr bwMode="auto">
          <a:xfrm>
            <a:off x="790575" y="2708275"/>
            <a:ext cx="7542213" cy="73025"/>
            <a:chOff x="204" y="1706"/>
            <a:chExt cx="5216" cy="46"/>
          </a:xfrm>
        </p:grpSpPr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A892EA83-30C4-5E47-9B71-9E408B8DA2B3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51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2"/>
          <p:cNvSpPr txBox="1">
            <a:spLocks noChangeArrowheads="1"/>
          </p:cNvSpPr>
          <p:nvPr userDrawn="1"/>
        </p:nvSpPr>
        <p:spPr bwMode="auto">
          <a:xfrm rot="5400000">
            <a:off x="5652294" y="3329781"/>
            <a:ext cx="6858000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 userDrawn="1"/>
        </p:nvSpPr>
        <p:spPr bwMode="auto">
          <a:xfrm rot="5400000">
            <a:off x="5405438" y="3317875"/>
            <a:ext cx="6884988" cy="198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PROMOCIÓ INTERNACIONAL</a:t>
            </a:r>
          </a:p>
        </p:txBody>
      </p:sp>
      <p:grpSp>
        <p:nvGrpSpPr>
          <p:cNvPr id="5" name="Group 34"/>
          <p:cNvGrpSpPr>
            <a:grpSpLocks/>
          </p:cNvGrpSpPr>
          <p:nvPr userDrawn="1"/>
        </p:nvGrpSpPr>
        <p:grpSpPr bwMode="auto">
          <a:xfrm>
            <a:off x="779463" y="2708275"/>
            <a:ext cx="7543800" cy="73025"/>
            <a:chOff x="204" y="1706"/>
            <a:chExt cx="5216" cy="46"/>
          </a:xfrm>
        </p:grpSpPr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 rot="-5400000">
              <a:off x="493" y="1423"/>
              <a:ext cx="44" cy="618"/>
              <a:chOff x="0" y="0"/>
              <a:chExt cx="68" cy="618"/>
            </a:xfrm>
          </p:grpSpPr>
          <p:sp>
            <p:nvSpPr>
              <p:cNvPr id="8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4"/>
              </a:xfrm>
              <a:prstGeom prst="rect">
                <a:avLst/>
              </a:prstGeom>
              <a:solidFill>
                <a:srgbClr val="99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0" charset="0"/>
                </a:endParaRPr>
              </a:p>
            </p:txBody>
          </p:sp>
        </p:grpSp>
        <p:sp>
          <p:nvSpPr>
            <p:cNvPr id="7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18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019ECBD-2F40-5043-BA37-232EFE80DCF8}" type="datetime6">
              <a:rPr lang="ca-ES" sz="12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juliol / 12</a:t>
            </a:fld>
            <a:endParaRPr lang="ca-ES" sz="1200">
              <a:solidFill>
                <a:schemeClr val="bg2"/>
              </a:solidFill>
              <a:latin typeface="Helvetica*" pitchFamily="2" charset="0"/>
            </a:endParaRPr>
          </a:p>
        </p:txBody>
      </p:sp>
      <p:pic>
        <p:nvPicPr>
          <p:cNvPr id="20" name="Picture 51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9463" y="2700338"/>
            <a:ext cx="7542212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9463" y="1538288"/>
            <a:ext cx="7542212" cy="1190625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 rot="5400000">
            <a:off x="5418138" y="3332163"/>
            <a:ext cx="6859587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latin typeface="Helvetica*" pitchFamily="2" charset="0"/>
              </a:rPr>
              <a:t>SERVEI DE DESENVOLUPAMENT EMPRESARIAL</a:t>
            </a:r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790575" y="2697163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7" name="Picture 21" descr="icec_b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pic>
        <p:nvPicPr>
          <p:cNvPr id="9" name="Picture 3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4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16125" y="6184900"/>
            <a:ext cx="1704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Catalan!Arts RGB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6254750"/>
            <a:ext cx="401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2276475"/>
            <a:ext cx="7542213" cy="457200"/>
          </a:xfrm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 de títol del patró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0" charset="0"/>
              </a:defRPr>
            </a:lvl1pPr>
          </a:lstStyle>
          <a:p>
            <a:pPr>
              <a:defRPr/>
            </a:pPr>
            <a:fld id="{35446491-4597-4B67-ABA4-C70B8EF71E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0" charset="0"/>
              </a:defRPr>
            </a:lvl1pPr>
          </a:lstStyle>
          <a:p>
            <a:pPr>
              <a:defRPr/>
            </a:pPr>
            <a:fld id="{A795FB8A-9584-49C2-9C1A-EAB493DDD9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8A1A-4533-482A-97BA-0D4997FF79C0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8506-AD3F-4569-8757-7757B889E22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35FE-F30A-4484-8260-9247F35FA181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E5B4-935A-43AD-A545-A7094ADB2781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8D9B-30D6-4D5B-848C-ABC51851F649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0238-49CD-438C-A5DC-67311F8DEBA5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691F-ADC9-4C63-9912-C818C91BE326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7555-0689-49A8-886E-A6223BA58B9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602E-565A-498A-A5C1-F4FB30FA002B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A488-71B2-4D5A-B008-31A319978CF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0638-E090-4C13-BB81-4A8BB3C317F0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908B-1196-4E4D-ABED-6C5356506A3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92E0-603A-4519-BE7B-C64C7105502F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218D-5F2A-4E1A-8305-2D9F6317E15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D0C8-ABCC-4B45-9C2C-C41C6EEC4747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A7BE-8A9D-4051-A3BA-E962B9C708D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2CF5-14A2-493F-B70B-2E4097BD5C0D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8DE7-8D96-4A08-BC01-F48BACEB3A8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BB4-0F53-4221-AAED-22F09AF60839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6FAE-B5B0-4425-A276-692981665256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5E57-57D9-4DC2-BDBB-3598E1B69636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E9E9-74C4-4AAF-B4D7-63F00F1A18E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1BC4-ED0C-4E62-A985-A02E5AB8AC85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681B-9430-4798-B38D-6B9FFD50F24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AE26-7B89-4F93-A518-D4623025C6EA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F8A5-8D21-48D8-80E4-DD8C893D7DDD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EB00-BADE-4219-9DA2-283B3972EE52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4F6D-EBC5-4EC2-B441-BCB338F0602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9E30-22C4-4C61-BCC1-882F15030133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161D-4784-4B4C-BC75-11D7B5554CF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C121-141A-4E7F-B338-1A88E58AE88B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B2F16-377C-4CB7-9416-AB45DFE8698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3C5A-D343-4688-BB9D-D6B8E4F8C284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2767-E59B-4572-AC82-577DF4A0D61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E41C-848C-4D18-917E-AB431371A7F6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DF4D-76E7-4E4A-8A1B-84B1AA78AB06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255D-8EC9-454C-B600-80D2EED1CF3B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3B12-F4F2-498A-8E89-4B346AEC519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05AA-4622-4CF3-82DD-CFA24E874398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9E83-1EB8-4799-AA16-E37242E8102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184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184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51559" name="Line 7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51616" name="Text Box 64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58AB2FEA-F00C-49C5-B9FA-973DAD3C5CE9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51618" name="Text Box 66"/>
          <p:cNvSpPr txBox="1">
            <a:spLocks noChangeArrowheads="1"/>
          </p:cNvSpPr>
          <p:nvPr userDrawn="1"/>
        </p:nvSpPr>
        <p:spPr bwMode="auto">
          <a:xfrm rot="5400000">
            <a:off x="-1701006" y="3401219"/>
            <a:ext cx="3646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00" b="1">
                <a:solidFill>
                  <a:schemeClr val="bg1"/>
                </a:solidFill>
                <a:latin typeface="Helvetica*" pitchFamily="2" charset="0"/>
              </a:rPr>
              <a:t>DIRECCIÓ</a:t>
            </a:r>
          </a:p>
        </p:txBody>
      </p:sp>
      <p:sp>
        <p:nvSpPr>
          <p:cNvPr id="151622" name="Text Box 70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  <p:sp>
        <p:nvSpPr>
          <p:cNvPr id="151626" name="Line 74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1033" name="Picture 76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8EF4711C-881B-411A-A24D-2F20129D6C79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A90B5BCA-23E9-4EED-99DD-47D1EDD4E61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6" r:id="rId2"/>
    <p:sldLayoutId id="2147483945" r:id="rId3"/>
    <p:sldLayoutId id="2147483944" r:id="rId4"/>
    <p:sldLayoutId id="2147483943" r:id="rId5"/>
    <p:sldLayoutId id="2147483942" r:id="rId6"/>
    <p:sldLayoutId id="2147483941" r:id="rId7"/>
    <p:sldLayoutId id="2147483940" r:id="rId8"/>
    <p:sldLayoutId id="2147483939" r:id="rId9"/>
    <p:sldLayoutId id="2147483938" r:id="rId10"/>
    <p:sldLayoutId id="21474839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2595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201742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1743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8BFD240F-75B2-4017-BCCA-036B3202D449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 userDrawn="1"/>
        </p:nvSpPr>
        <p:spPr bwMode="auto">
          <a:xfrm rot="5400000">
            <a:off x="8361362" y="2106613"/>
            <a:ext cx="1008063" cy="198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CATALAN! ARTS</a:t>
            </a:r>
          </a:p>
        </p:txBody>
      </p:sp>
      <p:pic>
        <p:nvPicPr>
          <p:cNvPr id="125960" name="Picture 20" descr="Catalan!Arts 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441575" y="6308725"/>
            <a:ext cx="401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23" descr="icec_b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52" name="Text Box 24"/>
          <p:cNvSpPr txBox="1">
            <a:spLocks noChangeArrowheads="1"/>
          </p:cNvSpPr>
          <p:nvPr userDrawn="1"/>
        </p:nvSpPr>
        <p:spPr bwMode="auto">
          <a:xfrm rot="5400000">
            <a:off x="8560594" y="2107407"/>
            <a:ext cx="1006475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57" r:id="rId2"/>
    <p:sldLayoutId id="2147483956" r:id="rId3"/>
    <p:sldLayoutId id="2147483955" r:id="rId4"/>
    <p:sldLayoutId id="2147483954" r:id="rId5"/>
    <p:sldLayoutId id="2147483953" r:id="rId6"/>
    <p:sldLayoutId id="2147483952" r:id="rId7"/>
    <p:sldLayoutId id="2147483951" r:id="rId8"/>
    <p:sldLayoutId id="2147483950" r:id="rId9"/>
    <p:sldLayoutId id="2147483949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3824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205838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5839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2138F8F-9D87-4D48-840B-33C2DB2A412B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 userDrawn="1"/>
        </p:nvSpPr>
        <p:spPr bwMode="auto">
          <a:xfrm rot="5400000">
            <a:off x="8453437" y="2036763"/>
            <a:ext cx="862013" cy="198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 ARTS VISUALS</a:t>
            </a:r>
          </a:p>
        </p:txBody>
      </p:sp>
      <p:pic>
        <p:nvPicPr>
          <p:cNvPr id="138248" name="Picture 22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47" name="Text Box 23"/>
          <p:cNvSpPr txBox="1">
            <a:spLocks noChangeArrowheads="1"/>
          </p:cNvSpPr>
          <p:nvPr userDrawn="1"/>
        </p:nvSpPr>
        <p:spPr bwMode="auto">
          <a:xfrm rot="5400000">
            <a:off x="8650287" y="2036763"/>
            <a:ext cx="862013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3966" r:id="rId3"/>
    <p:sldLayoutId id="2147483965" r:id="rId4"/>
    <p:sldLayoutId id="2147483964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505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207886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7887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7888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5099C9A5-3928-4D05-99C0-77756A8E2307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207890" name="Text Box 18"/>
          <p:cNvSpPr txBox="1">
            <a:spLocks noChangeArrowheads="1"/>
          </p:cNvSpPr>
          <p:nvPr userDrawn="1"/>
        </p:nvSpPr>
        <p:spPr bwMode="auto">
          <a:xfrm rot="5400000">
            <a:off x="8381207" y="2072481"/>
            <a:ext cx="933450" cy="1984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AUDIOVISUAL</a:t>
            </a:r>
          </a:p>
        </p:txBody>
      </p:sp>
      <p:pic>
        <p:nvPicPr>
          <p:cNvPr id="150536" name="Picture 22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95" name="Text Box 23"/>
          <p:cNvSpPr txBox="1">
            <a:spLocks noChangeArrowheads="1"/>
          </p:cNvSpPr>
          <p:nvPr userDrawn="1"/>
        </p:nvSpPr>
        <p:spPr bwMode="auto">
          <a:xfrm rot="5400000">
            <a:off x="8578057" y="2072481"/>
            <a:ext cx="93345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3977" r:id="rId2"/>
    <p:sldLayoutId id="2147483976" r:id="rId3"/>
    <p:sldLayoutId id="2147483975" r:id="rId4"/>
    <p:sldLayoutId id="2147483974" r:id="rId5"/>
    <p:sldLayoutId id="2147483973" r:id="rId6"/>
    <p:sldLayoutId id="2147483972" r:id="rId7"/>
    <p:sldLayoutId id="2147483971" r:id="rId8"/>
    <p:sldLayoutId id="2147483970" r:id="rId9"/>
    <p:sldLayoutId id="2147483969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6281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209934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9935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09936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647F83-5A57-4A34-982F-3E1CDA9901DB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209938" name="Text Box 18"/>
          <p:cNvSpPr txBox="1">
            <a:spLocks noChangeArrowheads="1"/>
          </p:cNvSpPr>
          <p:nvPr userDrawn="1"/>
        </p:nvSpPr>
        <p:spPr bwMode="auto">
          <a:xfrm rot="5400000">
            <a:off x="8579644" y="1891506"/>
            <a:ext cx="571500" cy="198438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 MÚSICA</a:t>
            </a:r>
          </a:p>
        </p:txBody>
      </p:sp>
      <p:pic>
        <p:nvPicPr>
          <p:cNvPr id="162824" name="Picture 22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43" name="Text Box 23"/>
          <p:cNvSpPr txBox="1">
            <a:spLocks noChangeArrowheads="1"/>
          </p:cNvSpPr>
          <p:nvPr userDrawn="1"/>
        </p:nvSpPr>
        <p:spPr bwMode="auto">
          <a:xfrm rot="5400000">
            <a:off x="8778082" y="1891506"/>
            <a:ext cx="5715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87" r:id="rId2"/>
    <p:sldLayoutId id="2147483986" r:id="rId3"/>
    <p:sldLayoutId id="2147483985" r:id="rId4"/>
    <p:sldLayoutId id="2147483984" r:id="rId5"/>
    <p:sldLayoutId id="2147483983" r:id="rId6"/>
    <p:sldLayoutId id="2147483982" r:id="rId7"/>
    <p:sldLayoutId id="2147483981" r:id="rId8"/>
    <p:sldLayoutId id="2147483980" r:id="rId9"/>
    <p:sldLayoutId id="2147483979" r:id="rId10"/>
    <p:sldLayoutId id="2147483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7510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211982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11983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211984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F5635CCD-C07C-45AC-971F-F4C0EE2EF3B2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211986" name="Text Box 18"/>
          <p:cNvSpPr txBox="1">
            <a:spLocks noChangeArrowheads="1"/>
          </p:cNvSpPr>
          <p:nvPr userDrawn="1"/>
        </p:nvSpPr>
        <p:spPr bwMode="auto">
          <a:xfrm rot="5400000">
            <a:off x="8457406" y="2034382"/>
            <a:ext cx="866775" cy="1984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VIDEOJOCS</a:t>
            </a:r>
          </a:p>
        </p:txBody>
      </p:sp>
      <p:pic>
        <p:nvPicPr>
          <p:cNvPr id="175112" name="Picture 21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90" name="Text Box 22"/>
          <p:cNvSpPr txBox="1">
            <a:spLocks noChangeArrowheads="1"/>
          </p:cNvSpPr>
          <p:nvPr userDrawn="1"/>
        </p:nvSpPr>
        <p:spPr bwMode="auto">
          <a:xfrm rot="5400000">
            <a:off x="8647906" y="2034382"/>
            <a:ext cx="866775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8"/>
          <p:cNvGrpSpPr>
            <a:grpSpLocks/>
          </p:cNvGrpSpPr>
          <p:nvPr userDrawn="1"/>
        </p:nvGrpSpPr>
        <p:grpSpPr bwMode="auto">
          <a:xfrm>
            <a:off x="8801100" y="0"/>
            <a:ext cx="146050" cy="6858000"/>
            <a:chOff x="0" y="0"/>
            <a:chExt cx="68" cy="618"/>
          </a:xfrm>
        </p:grpSpPr>
        <p:sp>
          <p:nvSpPr>
            <p:cNvPr id="393225" name="Rectangle 9"/>
            <p:cNvSpPr>
              <a:spLocks noChangeArrowheads="1"/>
            </p:cNvSpPr>
            <p:nvPr userDrawn="1"/>
          </p:nvSpPr>
          <p:spPr bwMode="auto">
            <a:xfrm flipH="1">
              <a:off x="0" y="362"/>
              <a:ext cx="68" cy="6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26" name="Rectangle 10"/>
            <p:cNvSpPr>
              <a:spLocks noChangeArrowheads="1"/>
            </p:cNvSpPr>
            <p:nvPr userDrawn="1"/>
          </p:nvSpPr>
          <p:spPr bwMode="auto">
            <a:xfrm flipH="1">
              <a:off x="0" y="52"/>
              <a:ext cx="68" cy="6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27" name="Rectangle 11"/>
            <p:cNvSpPr>
              <a:spLocks noChangeArrowheads="1"/>
            </p:cNvSpPr>
            <p:nvPr userDrawn="1"/>
          </p:nvSpPr>
          <p:spPr bwMode="auto">
            <a:xfrm flipH="1">
              <a:off x="0" y="114"/>
              <a:ext cx="68" cy="6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28" name="Rectangle 12"/>
            <p:cNvSpPr>
              <a:spLocks noChangeArrowheads="1"/>
            </p:cNvSpPr>
            <p:nvPr userDrawn="1"/>
          </p:nvSpPr>
          <p:spPr bwMode="auto">
            <a:xfrm flipH="1">
              <a:off x="0" y="178"/>
              <a:ext cx="68" cy="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29" name="Rectangle 13"/>
            <p:cNvSpPr>
              <a:spLocks noChangeArrowheads="1"/>
            </p:cNvSpPr>
            <p:nvPr userDrawn="1"/>
          </p:nvSpPr>
          <p:spPr bwMode="auto">
            <a:xfrm flipH="1">
              <a:off x="0" y="232"/>
              <a:ext cx="68" cy="61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30" name="Rectangle 14"/>
            <p:cNvSpPr>
              <a:spLocks noChangeArrowheads="1"/>
            </p:cNvSpPr>
            <p:nvPr userDrawn="1"/>
          </p:nvSpPr>
          <p:spPr bwMode="auto">
            <a:xfrm flipH="1">
              <a:off x="0" y="292"/>
              <a:ext cx="68" cy="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31" name="Rectangle 15"/>
            <p:cNvSpPr>
              <a:spLocks noChangeArrowheads="1"/>
            </p:cNvSpPr>
            <p:nvPr userDrawn="1"/>
          </p:nvSpPr>
          <p:spPr bwMode="auto">
            <a:xfrm flipH="1">
              <a:off x="0" y="427"/>
              <a:ext cx="68" cy="7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32" name="Rectangle 16"/>
            <p:cNvSpPr>
              <a:spLocks noChangeArrowheads="1"/>
            </p:cNvSpPr>
            <p:nvPr userDrawn="1"/>
          </p:nvSpPr>
          <p:spPr bwMode="auto">
            <a:xfrm flipH="1">
              <a:off x="0" y="491"/>
              <a:ext cx="68" cy="63"/>
            </a:xfrm>
            <a:prstGeom prst="rect">
              <a:avLst/>
            </a:prstGeom>
            <a:solidFill>
              <a:srgbClr val="99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33" name="Rectangle 17"/>
            <p:cNvSpPr>
              <a:spLocks noChangeArrowheads="1"/>
            </p:cNvSpPr>
            <p:nvPr userDrawn="1"/>
          </p:nvSpPr>
          <p:spPr bwMode="auto">
            <a:xfrm flipH="1">
              <a:off x="0" y="553"/>
              <a:ext cx="68" cy="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  <p:sp>
          <p:nvSpPr>
            <p:cNvPr id="393234" name="Rectangle 18"/>
            <p:cNvSpPr>
              <a:spLocks noChangeArrowheads="1"/>
            </p:cNvSpPr>
            <p:nvPr userDrawn="1"/>
          </p:nvSpPr>
          <p:spPr bwMode="auto">
            <a:xfrm flipH="1">
              <a:off x="0" y="0"/>
              <a:ext cx="68" cy="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0" charset="0"/>
              </a:endParaRPr>
            </a:p>
          </p:txBody>
        </p:sp>
      </p:grpSp>
      <p:sp>
        <p:nvSpPr>
          <p:cNvPr id="393236" name="Text Box 20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ICEC</a:t>
            </a:r>
          </a:p>
        </p:txBody>
      </p:sp>
      <p:pic>
        <p:nvPicPr>
          <p:cNvPr id="187396" name="Picture 22" descr="icec_c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74975" y="1716088"/>
            <a:ext cx="2987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073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11652" name="Text Box 4"/>
          <p:cNvSpPr txBox="1">
            <a:spLocks noChangeArrowheads="1"/>
          </p:cNvSpPr>
          <p:nvPr userDrawn="1"/>
        </p:nvSpPr>
        <p:spPr bwMode="auto">
          <a:xfrm>
            <a:off x="8172450" y="6453188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EF275645-55CB-4A7F-954D-E5F03DCE37E5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411653" name="Text Box 5"/>
          <p:cNvSpPr txBox="1">
            <a:spLocks noChangeArrowheads="1"/>
          </p:cNvSpPr>
          <p:nvPr userDrawn="1"/>
        </p:nvSpPr>
        <p:spPr bwMode="auto">
          <a:xfrm rot="5400000">
            <a:off x="8086725" y="2401888"/>
            <a:ext cx="1598613" cy="19843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CONSELL D’ADMINISTRACIÓ</a:t>
            </a:r>
          </a:p>
        </p:txBody>
      </p:sp>
      <p:sp>
        <p:nvSpPr>
          <p:cNvPr id="411654" name="Line 6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411655" name="Line 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13320" name="Picture 8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7" name="Text Box 9"/>
          <p:cNvSpPr txBox="1">
            <a:spLocks noChangeArrowheads="1"/>
          </p:cNvSpPr>
          <p:nvPr userDrawn="1"/>
        </p:nvSpPr>
        <p:spPr bwMode="auto">
          <a:xfrm rot="5400000">
            <a:off x="8281194" y="2402682"/>
            <a:ext cx="1603375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  <p:sp>
        <p:nvSpPr>
          <p:cNvPr id="411658" name="Rectangle 10"/>
          <p:cNvSpPr>
            <a:spLocks noChangeArrowheads="1"/>
          </p:cNvSpPr>
          <p:nvPr userDrawn="1"/>
        </p:nvSpPr>
        <p:spPr bwMode="auto">
          <a:xfrm>
            <a:off x="8753475" y="3271838"/>
            <a:ext cx="5048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411659" name="Rectangle 11"/>
          <p:cNvSpPr>
            <a:spLocks noChangeArrowheads="1"/>
          </p:cNvSpPr>
          <p:nvPr userDrawn="1"/>
        </p:nvSpPr>
        <p:spPr bwMode="auto">
          <a:xfrm>
            <a:off x="8709025" y="1544638"/>
            <a:ext cx="5048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864" r:id="rId2"/>
    <p:sldLayoutId id="2147483863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57" r:id="rId9"/>
    <p:sldLayoutId id="2147483856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073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 userDrawn="1"/>
        </p:nvSpPr>
        <p:spPr bwMode="auto">
          <a:xfrm>
            <a:off x="8172450" y="6453188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FA6BA4B-7FE3-40F2-AF8E-9D4C9D439E09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 userDrawn="1"/>
        </p:nvSpPr>
        <p:spPr bwMode="auto">
          <a:xfrm rot="5400000">
            <a:off x="8307388" y="2141538"/>
            <a:ext cx="1081087" cy="19843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ARTS ESCÈNIQUES</a:t>
            </a:r>
          </a:p>
        </p:txBody>
      </p:sp>
      <p:sp>
        <p:nvSpPr>
          <p:cNvPr id="193551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3571" name="Line 3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pic>
        <p:nvPicPr>
          <p:cNvPr id="25608" name="Picture 37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76" name="Text Box 40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3789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91503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1505" name="Line 1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702056A-E7ED-4808-90AF-8CF530B20621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 userDrawn="1"/>
        </p:nvSpPr>
        <p:spPr bwMode="auto">
          <a:xfrm rot="5400000">
            <a:off x="8093076" y="873125"/>
            <a:ext cx="198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00" b="1">
                <a:solidFill>
                  <a:schemeClr val="bg1"/>
                </a:solidFill>
                <a:latin typeface="Helvetica*" pitchFamily="2" charset="0"/>
              </a:rPr>
              <a:t>ÀREA DEL LLIBRE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 userDrawn="1"/>
        </p:nvSpPr>
        <p:spPr bwMode="auto">
          <a:xfrm rot="5400000">
            <a:off x="8307388" y="2141538"/>
            <a:ext cx="1081087" cy="198437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LLIBRE</a:t>
            </a:r>
          </a:p>
        </p:txBody>
      </p:sp>
      <p:pic>
        <p:nvPicPr>
          <p:cNvPr id="37897" name="Picture 24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13" name="Text Box 25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884" r:id="rId2"/>
    <p:sldLayoutId id="2147483883" r:id="rId3"/>
    <p:sldLayoutId id="2147483882" r:id="rId4"/>
    <p:sldLayoutId id="2147483881" r:id="rId5"/>
    <p:sldLayoutId id="2147483880" r:id="rId6"/>
    <p:sldLayoutId id="2147483879" r:id="rId7"/>
    <p:sldLayoutId id="2147483878" r:id="rId8"/>
    <p:sldLayoutId id="2147483877" r:id="rId9"/>
    <p:sldLayoutId id="2147483876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5017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95599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5601" name="Line 1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2A26AD50-4A39-42C0-A8EB-4DFFE1855FE5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 userDrawn="1"/>
        </p:nvSpPr>
        <p:spPr bwMode="auto">
          <a:xfrm rot="5400000">
            <a:off x="7480301" y="1484312"/>
            <a:ext cx="321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000" b="1">
                <a:solidFill>
                  <a:schemeClr val="bg1"/>
                </a:solidFill>
                <a:latin typeface="Helvetica*" pitchFamily="2" charset="0"/>
              </a:rPr>
              <a:t>ÀREA DE DESENVOLUPAMENT EMPRESARIAL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 userDrawn="1"/>
        </p:nvSpPr>
        <p:spPr bwMode="auto">
          <a:xfrm rot="5400000">
            <a:off x="7929563" y="2519363"/>
            <a:ext cx="1836737" cy="198437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DESENVOLUPAMENT EMPRESARIAL</a:t>
            </a:r>
          </a:p>
        </p:txBody>
      </p:sp>
      <p:pic>
        <p:nvPicPr>
          <p:cNvPr id="50185" name="Picture 24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9" name="Text Box 25"/>
          <p:cNvSpPr txBox="1">
            <a:spLocks noChangeArrowheads="1"/>
          </p:cNvSpPr>
          <p:nvPr userDrawn="1"/>
        </p:nvSpPr>
        <p:spPr bwMode="auto">
          <a:xfrm rot="5400000">
            <a:off x="8128000" y="2519363"/>
            <a:ext cx="1836737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894" r:id="rId2"/>
    <p:sldLayoutId id="2147483893" r:id="rId3"/>
    <p:sldLayoutId id="2147483892" r:id="rId4"/>
    <p:sldLayoutId id="2147483891" r:id="rId5"/>
    <p:sldLayoutId id="2147483890" r:id="rId6"/>
    <p:sldLayoutId id="2147483889" r:id="rId7"/>
    <p:sldLayoutId id="2147483888" r:id="rId8"/>
    <p:sldLayoutId id="2147483887" r:id="rId9"/>
    <p:sldLayoutId id="2147483886" r:id="rId10"/>
    <p:sldLayoutId id="21474838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6246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99694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9696" name="Line 16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199697" name="Text Box 17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B5AF095-2E51-41AF-AAC6-134739DB2B17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 userDrawn="1"/>
        </p:nvSpPr>
        <p:spPr bwMode="auto">
          <a:xfrm rot="5400000">
            <a:off x="8150226" y="2362200"/>
            <a:ext cx="1503362" cy="198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PROMOCIÓ INTERNACIONAL</a:t>
            </a:r>
          </a:p>
        </p:txBody>
      </p:sp>
      <p:pic>
        <p:nvPicPr>
          <p:cNvPr id="62472" name="Picture 22" descr="icec_b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03" name="Text Box 23"/>
          <p:cNvSpPr txBox="1">
            <a:spLocks noChangeArrowheads="1"/>
          </p:cNvSpPr>
          <p:nvPr userDrawn="1"/>
        </p:nvSpPr>
        <p:spPr bwMode="auto">
          <a:xfrm rot="5400000">
            <a:off x="8329613" y="2362200"/>
            <a:ext cx="1503362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45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47625" y="-28575"/>
            <a:ext cx="6000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390148" name="Line 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390149" name="Line 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0" charset="0"/>
            </a:endParaRPr>
          </a:p>
        </p:txBody>
      </p:sp>
      <p:sp>
        <p:nvSpPr>
          <p:cNvPr id="390150" name="Text Box 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67156BC-7F18-4E73-AA3C-5133453FBDDF}" type="slidenum">
              <a:rPr lang="ca-ES" sz="1000">
                <a:solidFill>
                  <a:schemeClr val="bg2"/>
                </a:solidFill>
                <a:latin typeface="Helvetica*" pitchFamily="2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a-ES" sz="1000">
              <a:solidFill>
                <a:schemeClr val="bg2"/>
              </a:solidFill>
              <a:latin typeface="Helvetica*" pitchFamily="2" charset="0"/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 userDrawn="1"/>
        </p:nvSpPr>
        <p:spPr bwMode="auto">
          <a:xfrm rot="5400000">
            <a:off x="7803356" y="2699544"/>
            <a:ext cx="2124075" cy="198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Arial" pitchFamily="-100" charset="0"/>
              </a:rPr>
              <a:t>SERVEI DESENVOLUPAMENT EMPRESARIAL</a:t>
            </a:r>
          </a:p>
        </p:txBody>
      </p:sp>
      <p:pic>
        <p:nvPicPr>
          <p:cNvPr id="74761" name="Picture 9" descr="icec_bn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4" name="Text Box 10"/>
          <p:cNvSpPr txBox="1">
            <a:spLocks noChangeArrowheads="1"/>
          </p:cNvSpPr>
          <p:nvPr userDrawn="1"/>
        </p:nvSpPr>
        <p:spPr bwMode="auto">
          <a:xfrm rot="5400000">
            <a:off x="7993063" y="2698750"/>
            <a:ext cx="2125662" cy="198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700" b="1">
                <a:solidFill>
                  <a:schemeClr val="bg1"/>
                </a:solidFill>
                <a:latin typeface="Helvetica*" pitchFamily="2" charset="0"/>
              </a:rPr>
              <a:t>ICEC</a:t>
            </a:r>
          </a:p>
        </p:txBody>
      </p:sp>
      <p:pic>
        <p:nvPicPr>
          <p:cNvPr id="74763" name="Picture 16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027238" y="6178550"/>
            <a:ext cx="1685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7" descr="Catalan!Arts RGB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79838" y="6265863"/>
            <a:ext cx="4016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  <p:sldLayoutId id="2147484016" r:id="rId12"/>
    <p:sldLayoutId id="21474840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pitchFamily="2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2319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39888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pitchFamily="-100" charset="2"/>
        <a:buChar char="§"/>
        <a:defRPr sz="16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C8E8071E-885A-4D6D-9179-6F08EBF2C092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50648544-2C8E-4338-8530-1D22F6DFBFD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4" r:id="rId2"/>
    <p:sldLayoutId id="2147483923" r:id="rId3"/>
    <p:sldLayoutId id="2147483922" r:id="rId4"/>
    <p:sldLayoutId id="2147483921" r:id="rId5"/>
    <p:sldLayoutId id="2147483920" r:id="rId6"/>
    <p:sldLayoutId id="2147483919" r:id="rId7"/>
    <p:sldLayoutId id="2147483918" r:id="rId8"/>
    <p:sldLayoutId id="2147483917" r:id="rId9"/>
    <p:sldLayoutId id="2147483916" r:id="rId10"/>
    <p:sldLayoutId id="21474839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D8A89214-B858-432C-826B-F6E7CB5F24DD}" type="datetime6">
              <a:rPr lang="ca-ES"/>
              <a:pPr>
                <a:defRPr/>
              </a:pPr>
              <a:t>juliol / 12</a:t>
            </a:fld>
            <a:endParaRPr lang="ca-E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0" charset="0"/>
              </a:defRPr>
            </a:lvl1pPr>
          </a:lstStyle>
          <a:p>
            <a:pPr>
              <a:defRPr/>
            </a:pPr>
            <a:fld id="{724DA1D2-5ECD-4EE7-A85A-5435219CECA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10.cat" TargetMode="External"/><Relationship Id="rId2" Type="http://schemas.openxmlformats.org/officeDocument/2006/relationships/hyperlink" Target="http://www.icex.es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www.plancameral.org" TargetMode="External"/><Relationship Id="rId5" Type="http://schemas.openxmlformats.org/officeDocument/2006/relationships/hyperlink" Target="http://www.oficinascomerciales.es" TargetMode="External"/><Relationship Id="rId4" Type="http://schemas.openxmlformats.org/officeDocument/2006/relationships/hyperlink" Target="http://www.kompass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ab.com" TargetMode="External"/><Relationship Id="rId2" Type="http://schemas.openxmlformats.org/officeDocument/2006/relationships/hyperlink" Target="http://www.cesce.es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www.executiveplanet.com" TargetMode="External"/><Relationship Id="rId5" Type="http://schemas.openxmlformats.org/officeDocument/2006/relationships/hyperlink" Target="http://www.mercatrans.com" TargetMode="External"/><Relationship Id="rId4" Type="http://schemas.openxmlformats.org/officeDocument/2006/relationships/hyperlink" Target="http://www.europages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4713" y="1582738"/>
            <a:ext cx="7542212" cy="1138237"/>
          </a:xfrm>
        </p:spPr>
        <p:txBody>
          <a:bodyPr/>
          <a:lstStyle/>
          <a:p>
            <a:pPr eaLnBrk="1" hangingPunct="1"/>
            <a:r>
              <a:rPr lang="en-US" sz="3400" smtClean="0"/>
              <a:t>COM PREPARAR UN PLA D’INTERNACIONALITZACIÓ</a:t>
            </a:r>
          </a:p>
        </p:txBody>
      </p:sp>
      <p:sp>
        <p:nvSpPr>
          <p:cNvPr id="2017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38188" y="2487613"/>
            <a:ext cx="7542212" cy="2095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Jordi Mundet</a:t>
            </a:r>
          </a:p>
          <a:p>
            <a:pPr marL="0" indent="0" algn="ctr" eaLnBrk="1" hangingPunct="1">
              <a:buFontTx/>
              <a:buNone/>
            </a:pPr>
            <a:r>
              <a:rPr lang="en-US" smtClean="0"/>
              <a:t>4 de juliol de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84E7181-C3CE-4B19-92E5-23CF5D878899}" type="slidenum">
              <a:rPr lang="es-ES"/>
              <a:pPr/>
              <a:t>10</a:t>
            </a:fld>
            <a:endParaRPr lang="es-E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" sz="2800" smtClean="0">
                <a:ea typeface="ＭＳ Ｐゴシック"/>
                <a:cs typeface="ＭＳ Ｐゴシック"/>
              </a:rPr>
              <a:t>EL PLA D’INTERNACIONALITZACIÓ </a:t>
            </a:r>
            <a:br>
              <a:rPr lang="es-ES" sz="2800" smtClean="0">
                <a:ea typeface="ＭＳ Ｐゴシック"/>
                <a:cs typeface="ＭＳ Ｐゴシック"/>
              </a:rPr>
            </a:br>
            <a:r>
              <a:rPr lang="es-ES" sz="2800" smtClean="0">
                <a:ea typeface="ＭＳ Ｐゴシック"/>
                <a:cs typeface="ＭＳ Ｐゴシック"/>
              </a:rPr>
              <a:t>PUNTS CLAUS</a:t>
            </a:r>
          </a:p>
        </p:txBody>
      </p:sp>
      <p:sp>
        <p:nvSpPr>
          <p:cNvPr id="210947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2209800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ANÀLISI</a:t>
            </a:r>
          </a:p>
        </p:txBody>
      </p:sp>
      <p:sp>
        <p:nvSpPr>
          <p:cNvPr id="210948" name="Text Box 5"/>
          <p:cNvSpPr txBox="1">
            <a:spLocks noChangeArrowheads="1"/>
          </p:cNvSpPr>
          <p:nvPr/>
        </p:nvSpPr>
        <p:spPr bwMode="auto">
          <a:xfrm>
            <a:off x="762000" y="3406775"/>
            <a:ext cx="2209800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PLA</a:t>
            </a:r>
          </a:p>
        </p:txBody>
      </p:sp>
      <p:sp>
        <p:nvSpPr>
          <p:cNvPr id="210949" name="Text Box 6"/>
          <p:cNvSpPr txBox="1">
            <a:spLocks noChangeArrowheads="1"/>
          </p:cNvSpPr>
          <p:nvPr/>
        </p:nvSpPr>
        <p:spPr bwMode="auto">
          <a:xfrm>
            <a:off x="762000" y="4168775"/>
            <a:ext cx="2209800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ACCIONS</a:t>
            </a:r>
          </a:p>
        </p:txBody>
      </p:sp>
      <p:sp>
        <p:nvSpPr>
          <p:cNvPr id="210950" name="Text Box 7"/>
          <p:cNvSpPr txBox="1">
            <a:spLocks noChangeArrowheads="1"/>
          </p:cNvSpPr>
          <p:nvPr/>
        </p:nvSpPr>
        <p:spPr bwMode="auto">
          <a:xfrm>
            <a:off x="762000" y="4930775"/>
            <a:ext cx="2209800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PRESSUPOST</a:t>
            </a:r>
          </a:p>
        </p:txBody>
      </p:sp>
      <p:sp>
        <p:nvSpPr>
          <p:cNvPr id="210951" name="Text Box 8"/>
          <p:cNvSpPr txBox="1">
            <a:spLocks noChangeArrowheads="1"/>
          </p:cNvSpPr>
          <p:nvPr/>
        </p:nvSpPr>
        <p:spPr bwMode="auto">
          <a:xfrm>
            <a:off x="1660525" y="2209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0952" name="Text Box 9"/>
          <p:cNvSpPr txBox="1">
            <a:spLocks noChangeArrowheads="1"/>
          </p:cNvSpPr>
          <p:nvPr/>
        </p:nvSpPr>
        <p:spPr bwMode="auto">
          <a:xfrm>
            <a:off x="1676400" y="3733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0953" name="Text Box 10"/>
          <p:cNvSpPr txBox="1">
            <a:spLocks noChangeArrowheads="1"/>
          </p:cNvSpPr>
          <p:nvPr/>
        </p:nvSpPr>
        <p:spPr bwMode="auto">
          <a:xfrm>
            <a:off x="1676400" y="4495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0954" name="AutoShape 13"/>
          <p:cNvSpPr>
            <a:spLocks noChangeArrowheads="1"/>
          </p:cNvSpPr>
          <p:nvPr/>
        </p:nvSpPr>
        <p:spPr bwMode="auto">
          <a:xfrm>
            <a:off x="3276600" y="1905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AutoShape 14"/>
          <p:cNvSpPr>
            <a:spLocks noChangeArrowheads="1"/>
          </p:cNvSpPr>
          <p:nvPr/>
        </p:nvSpPr>
        <p:spPr bwMode="auto">
          <a:xfrm>
            <a:off x="3276600" y="3352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AutoShape 15"/>
          <p:cNvSpPr>
            <a:spLocks noChangeArrowheads="1"/>
          </p:cNvSpPr>
          <p:nvPr/>
        </p:nvSpPr>
        <p:spPr bwMode="auto">
          <a:xfrm>
            <a:off x="3276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AutoShape 16"/>
          <p:cNvSpPr>
            <a:spLocks noChangeArrowheads="1"/>
          </p:cNvSpPr>
          <p:nvPr/>
        </p:nvSpPr>
        <p:spPr bwMode="auto">
          <a:xfrm>
            <a:off x="3276600" y="4953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Text Box 17"/>
          <p:cNvSpPr txBox="1">
            <a:spLocks noChangeArrowheads="1"/>
          </p:cNvSpPr>
          <p:nvPr/>
        </p:nvSpPr>
        <p:spPr bwMode="auto">
          <a:xfrm>
            <a:off x="4038600" y="1676400"/>
            <a:ext cx="4176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Conèixer les nostres capacitats i </a:t>
            </a:r>
          </a:p>
          <a:p>
            <a:r>
              <a:rPr lang="es-ES" sz="2000" b="1"/>
              <a:t>i les oportunitats que hi ha.</a:t>
            </a:r>
          </a:p>
        </p:txBody>
      </p:sp>
      <p:sp>
        <p:nvSpPr>
          <p:cNvPr id="210959" name="Text Box 18"/>
          <p:cNvSpPr txBox="1">
            <a:spLocks noChangeArrowheads="1"/>
          </p:cNvSpPr>
          <p:nvPr/>
        </p:nvSpPr>
        <p:spPr bwMode="auto">
          <a:xfrm>
            <a:off x="4038600" y="3257550"/>
            <a:ext cx="246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Com hi arribarem?</a:t>
            </a:r>
          </a:p>
        </p:txBody>
      </p:sp>
      <p:sp>
        <p:nvSpPr>
          <p:cNvPr id="210960" name="Text Box 19"/>
          <p:cNvSpPr txBox="1">
            <a:spLocks noChangeArrowheads="1"/>
          </p:cNvSpPr>
          <p:nvPr/>
        </p:nvSpPr>
        <p:spPr bwMode="auto">
          <a:xfrm>
            <a:off x="4038600" y="3940175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Quines accions i mètodes utilitzarem per arribar als objectius?</a:t>
            </a:r>
          </a:p>
        </p:txBody>
      </p:sp>
      <p:sp>
        <p:nvSpPr>
          <p:cNvPr id="210961" name="Text Box 20"/>
          <p:cNvSpPr txBox="1">
            <a:spLocks noChangeArrowheads="1"/>
          </p:cNvSpPr>
          <p:nvPr/>
        </p:nvSpPr>
        <p:spPr bwMode="auto">
          <a:xfrm>
            <a:off x="4038600" y="4699000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Pressupost: com ho aconseguirem amb la menor inversió de temps, diners i recursos</a:t>
            </a:r>
          </a:p>
        </p:txBody>
      </p:sp>
      <p:sp>
        <p:nvSpPr>
          <p:cNvPr id="210962" name="Text Box 4"/>
          <p:cNvSpPr txBox="1">
            <a:spLocks noChangeArrowheads="1"/>
          </p:cNvSpPr>
          <p:nvPr/>
        </p:nvSpPr>
        <p:spPr bwMode="auto">
          <a:xfrm>
            <a:off x="762000" y="2644775"/>
            <a:ext cx="2209800" cy="403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OBJECTIUS</a:t>
            </a:r>
          </a:p>
        </p:txBody>
      </p:sp>
      <p:sp>
        <p:nvSpPr>
          <p:cNvPr id="210963" name="AutoShape 13"/>
          <p:cNvSpPr>
            <a:spLocks noChangeArrowheads="1"/>
          </p:cNvSpPr>
          <p:nvPr/>
        </p:nvSpPr>
        <p:spPr bwMode="auto">
          <a:xfrm>
            <a:off x="3276600" y="2667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64" name="Text Box 17"/>
          <p:cNvSpPr txBox="1">
            <a:spLocks noChangeArrowheads="1"/>
          </p:cNvSpPr>
          <p:nvPr/>
        </p:nvSpPr>
        <p:spPr bwMode="auto">
          <a:xfrm>
            <a:off x="4038600" y="2571750"/>
            <a:ext cx="239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On volem arribar?</a:t>
            </a:r>
          </a:p>
        </p:txBody>
      </p:sp>
      <p:sp>
        <p:nvSpPr>
          <p:cNvPr id="210965" name="Text Box 8"/>
          <p:cNvSpPr txBox="1">
            <a:spLocks noChangeArrowheads="1"/>
          </p:cNvSpPr>
          <p:nvPr/>
        </p:nvSpPr>
        <p:spPr bwMode="auto">
          <a:xfrm>
            <a:off x="1676400" y="2971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</a:p>
        </p:txBody>
      </p:sp>
      <p:sp>
        <p:nvSpPr>
          <p:cNvPr id="211970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Qui l’ha de fer?</a:t>
            </a:r>
          </a:p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Ha de ser flexible?</a:t>
            </a:r>
          </a:p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Qui s’ha de responsabilitzar o comprometre?</a:t>
            </a:r>
          </a:p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Quina extensió ha de tenir el pla?</a:t>
            </a:r>
          </a:p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Ha de ser per escrit?</a:t>
            </a:r>
          </a:p>
          <a:p>
            <a:pPr marL="514350" indent="-514350" eaLnBrk="1" hangingPunct="1">
              <a:buFontTx/>
              <a:buNone/>
            </a:pPr>
            <a:r>
              <a:rPr lang="en-US" sz="2400" b="0" smtClean="0">
                <a:ea typeface="ＭＳ Ｐゴシック"/>
                <a:cs typeface="ＭＳ Ｐゴシック"/>
              </a:rPr>
              <a:t>Ha d’incloure un pla financer?</a:t>
            </a:r>
          </a:p>
          <a:p>
            <a:pPr marL="514350" indent="-514350" eaLnBrk="1" hangingPunct="1">
              <a:buFontTx/>
              <a:buNone/>
            </a:pPr>
            <a:endParaRPr lang="en-US" sz="24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>
          <a:xfrm>
            <a:off x="685800" y="430213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Proposta d’ ÍNDEX DE CONTINGUTS</a:t>
            </a:r>
          </a:p>
        </p:txBody>
      </p:sp>
      <p:sp>
        <p:nvSpPr>
          <p:cNvPr id="212994" name="Content Placeholder 3"/>
          <p:cNvSpPr>
            <a:spLocks noGrp="1"/>
          </p:cNvSpPr>
          <p:nvPr>
            <p:ph idx="1"/>
          </p:nvPr>
        </p:nvSpPr>
        <p:spPr>
          <a:xfrm>
            <a:off x="454025" y="1828800"/>
            <a:ext cx="8004175" cy="41148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0.   RESUM EXECUTIU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1.   ANÀLISI INTERNA DE L’EMPRESA: capacitats i limitacions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2.   ANÀLISI DEL MERCAT OBJECTIU: oportunitats i barreres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3.   OBJECTIUS DEL PLA D’INTERNACIONALITZACIÓ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4.   ESTRATÈGIA D’ENTRADA EN EL MERCAT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5.   ESTRATÈGIA DE SEGMENTACIÓ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6.   ESTRATÈGIA DE POSICIONAMENT</a:t>
            </a:r>
          </a:p>
          <a:p>
            <a:pPr marL="514350" indent="-514350" eaLnBrk="1" hangingPunct="1">
              <a:buFont typeface="Helvetica*" pitchFamily="2" charset="0"/>
              <a:buAutoNum type="arabicPeriod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Proposta d’ ÍNDEX DE CONTINGUTS</a:t>
            </a:r>
          </a:p>
        </p:txBody>
      </p:sp>
      <p:sp>
        <p:nvSpPr>
          <p:cNvPr id="214018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ESTRATÈGIA DE PRODUCTE / SERVEI INTERNACIONAL</a:t>
            </a:r>
          </a:p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ESTRATÈGIA DE DISTRIBUCIÓ INTERNACIONAL</a:t>
            </a:r>
          </a:p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ESTRATÈGIA DE PREUS INTERNACIONAL</a:t>
            </a:r>
          </a:p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ESTRATÈGIA DE COMUNICACIÓ INTERNACIONAL</a:t>
            </a:r>
          </a:p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PLA D’ACCIONS INTERNACIONAL</a:t>
            </a:r>
          </a:p>
          <a:p>
            <a:pPr marL="514350" indent="-514350" eaLnBrk="1" hangingPunct="1">
              <a:buFont typeface="Helvetica*" pitchFamily="2" charset="0"/>
              <a:buAutoNum type="arabicPeriod" startAt="7"/>
            </a:pPr>
            <a:r>
              <a:rPr lang="en-US" sz="2000" smtClean="0">
                <a:ea typeface="ＭＳ Ｐゴシック"/>
                <a:cs typeface="ＭＳ Ｐゴシック"/>
              </a:rPr>
              <a:t>COMPTE D’EXPLOTACIÓ PREVISIONAL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1. Anàlisi de capacitats i limitacions</a:t>
            </a:r>
          </a:p>
        </p:txBody>
      </p:sp>
      <p:sp>
        <p:nvSpPr>
          <p:cNvPr id="215042" name="Content Placeholder 3"/>
          <p:cNvSpPr>
            <a:spLocks noGrp="1"/>
          </p:cNvSpPr>
          <p:nvPr>
            <p:ph idx="1"/>
          </p:nvPr>
        </p:nvSpPr>
        <p:spPr>
          <a:xfrm>
            <a:off x="685800" y="1592263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Experiència en l’activitat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Experiència internacional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Disposem d’un producte o servei diferenciat / especialitzat?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Qualitat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Requereix d’adaptacions?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Prestigi i imatge d’empresa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Imatge de “made in”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Contactes i vincles amb entitats i professionals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Idiomes</a:t>
            </a: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>
          <a:xfrm>
            <a:off x="685800" y="40163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1. Anàlisi de capacitats i limitacions</a:t>
            </a:r>
          </a:p>
        </p:txBody>
      </p:sp>
      <p:sp>
        <p:nvSpPr>
          <p:cNvPr id="216066" name="Content Placeholder 3"/>
          <p:cNvSpPr>
            <a:spLocks noGrp="1"/>
          </p:cNvSpPr>
          <p:nvPr>
            <p:ph idx="1"/>
          </p:nvPr>
        </p:nvSpPr>
        <p:spPr>
          <a:xfrm>
            <a:off x="649288" y="1560513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Website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Material promocional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Recursos financers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Capacitat productiva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Preus dels serveis / productes que oferim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Quina és l’estructura de la meva cartera de clients?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Quina és la nostra capacitat d’adaptació als requeriments del client?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Marca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2000" b="0" smtClean="0">
                <a:ea typeface="ＭＳ Ｐゴシック"/>
                <a:cs typeface="ＭＳ Ｐゴシック"/>
              </a:rPr>
              <a:t>Quins són els nostres terminis d’entrega?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>
          <a:xfrm>
            <a:off x="685800" y="40163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1. Anàlisi de capacitats i limitacions</a:t>
            </a:r>
          </a:p>
        </p:txBody>
      </p:sp>
      <p:sp>
        <p:nvSpPr>
          <p:cNvPr id="217090" name="Content Placeholder 3"/>
          <p:cNvSpPr>
            <a:spLocks noGrp="1"/>
          </p:cNvSpPr>
          <p:nvPr>
            <p:ph idx="1"/>
          </p:nvPr>
        </p:nvSpPr>
        <p:spPr>
          <a:xfrm>
            <a:off x="649288" y="1630363"/>
            <a:ext cx="7772400" cy="4114800"/>
          </a:xfrm>
        </p:spPr>
        <p:txBody>
          <a:bodyPr/>
          <a:lstStyle/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L’anàlisi intern l’hem de fer agafant com a referència el mercat internacional</a:t>
            </a:r>
          </a:p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En quins punts l’empresa presenta limitacions i en quins altres presenta capacitats?</a:t>
            </a:r>
          </a:p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Les limitacions o punts febles, poden millorar-se amb una certa facilitat?</a:t>
            </a:r>
          </a:p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Quins punts febles no es poden millorar a curt o mig termini? 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20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>
          <a:xfrm>
            <a:off x="685800" y="195263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2. Anàlisi del mercat objectiu: identificar oportunitats i barreres</a:t>
            </a:r>
          </a:p>
        </p:txBody>
      </p:sp>
      <p:sp>
        <p:nvSpPr>
          <p:cNvPr id="21811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Identificació de clients potencials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Quines són les motivacions en la decisió de compra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 és el poder de negociació dels clients?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Identificació dels competidors. Quins són els seus punts forts. I els punts febles?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Són competidors locals o internacionals?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Poder adquisitiu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Volum del mercat i tendències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Legislació que em pot afectar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Hi ha barreresaranzelàries?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Hi ha altres barreresproteccionistes?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>
          <a:xfrm>
            <a:off x="685800" y="15875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2. Anàlisi del mercat objectiu: identificar oportunitats i barreres</a:t>
            </a:r>
          </a:p>
        </p:txBody>
      </p:sp>
      <p:sp>
        <p:nvSpPr>
          <p:cNvPr id="219138" name="Content Placeholder 3"/>
          <p:cNvSpPr>
            <a:spLocks noGrp="1"/>
          </p:cNvSpPr>
          <p:nvPr>
            <p:ph idx="1"/>
          </p:nvPr>
        </p:nvSpPr>
        <p:spPr>
          <a:xfrm>
            <a:off x="658813" y="1597025"/>
            <a:ext cx="8010525" cy="4114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Disponibilitat d’agents i distribuidors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Quins són els costos de distribució?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 és el potencial de la distribució directa?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Aspectes culturals: barreresidiomàtiques, estil de negociació, valors de la societat, etc.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 és el nivell cultural de la població?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Mitjans de promoció disponibles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Fires comercials en el sector cultural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Estacionalitat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Com afecta a l’empresa el canvi de divises?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r>
              <a:rPr lang="en-US" sz="1800" b="0" smtClean="0">
                <a:ea typeface="ＭＳ Ｐゴシック"/>
                <a:cs typeface="ＭＳ Ｐゴシック"/>
              </a:rPr>
              <a:t>Quins són els costos salarials en el país? 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n-US" sz="18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/>
          </p:nvPr>
        </p:nvSpPr>
        <p:spPr>
          <a:xfrm>
            <a:off x="685800" y="40163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 Anàlisi comparatiu amb la competència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022725"/>
        </p:xfrm>
        <a:graphic>
          <a:graphicData uri="http://schemas.openxmlformats.org/drawingml/2006/table">
            <a:tbl>
              <a:tblPr/>
              <a:tblGrid>
                <a:gridCol w="3276600"/>
                <a:gridCol w="1295400"/>
                <a:gridCol w="1066800"/>
                <a:gridCol w="1066800"/>
                <a:gridCol w="1066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Capacitat / Limitació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Nosaltres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Comp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Comp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Comp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Experiència en l’acivitat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Experiència internacional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Nivell de diferenciació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Recursos financers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Imatge “made in”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Prestigi empresa / marca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Website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Preus dels serveis / productes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Idiomes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LA INTERNACIONALITZACIÓ DE LES EMPRESES CATALANES: DARRERES DADES</a:t>
            </a:r>
          </a:p>
        </p:txBody>
      </p:sp>
      <p:sp>
        <p:nvSpPr>
          <p:cNvPr id="202754" name="2 Marcador de contenido"/>
          <p:cNvSpPr>
            <a:spLocks noGrp="1"/>
          </p:cNvSpPr>
          <p:nvPr>
            <p:ph idx="4294967295"/>
          </p:nvPr>
        </p:nvSpPr>
        <p:spPr>
          <a:xfrm>
            <a:off x="333375" y="1550988"/>
            <a:ext cx="8250238" cy="4191000"/>
          </a:xfrm>
        </p:spPr>
        <p:txBody>
          <a:bodyPr/>
          <a:lstStyle/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El 2011 les exportacions catalanes han crescut un 13,5%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La previsió és que aquest any 2012 l’increment sigui igual o superior.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Cada vegada hi ha més protagonisme d’empreses de serveis.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Les vendes que més han augmentat han estat en els mercats extra-comunitaris (+28%).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Potencial exportador de Catalunya.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1162050" cy="965200"/>
          </a:xfrm>
        </p:spPr>
        <p:txBody>
          <a:bodyPr/>
          <a:lstStyle/>
          <a:p>
            <a:pPr marL="608013" indent="-608013" eaLnBrk="1" hangingPunct="1">
              <a:buFontTx/>
              <a:buNone/>
            </a:pPr>
            <a:endParaRPr lang="ca-ES" sz="2000" smtClean="0">
              <a:ea typeface="ＭＳ Ｐゴシック"/>
              <a:cs typeface="ＭＳ Ｐゴシック"/>
            </a:endParaRPr>
          </a:p>
          <a:p>
            <a:pPr marL="608013" indent="-608013" eaLnBrk="1" hangingPunct="1">
              <a:buFontTx/>
              <a:buNone/>
            </a:pPr>
            <a:endParaRPr lang="ca-ES" sz="200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17" name="Group 118"/>
          <p:cNvGraphicFramePr>
            <a:graphicFrameLocks noGrp="1"/>
          </p:cNvGraphicFramePr>
          <p:nvPr>
            <p:ph idx="1"/>
          </p:nvPr>
        </p:nvGraphicFramePr>
        <p:xfrm>
          <a:off x="334963" y="885825"/>
          <a:ext cx="8305800" cy="5197475"/>
        </p:xfrm>
        <a:graphic>
          <a:graphicData uri="http://schemas.openxmlformats.org/drawingml/2006/table">
            <a:tbl>
              <a:tblPr/>
              <a:tblGrid>
                <a:gridCol w="3455988"/>
                <a:gridCol w="1101725"/>
                <a:gridCol w="1249362"/>
                <a:gridCol w="1249363"/>
                <a:gridCol w="124936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CRITERIS</a:t>
                      </a:r>
                      <a:endParaRPr kumimoji="0" lang="es-E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COEF. POND.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VALORAC. PAIS 1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VALORAC.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PAÍS 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VALORAC. PAÍS N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Mateixa zona econòmica</a:t>
                      </a:r>
                      <a:endParaRPr kumimoji="0" lang="es-E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Distància geogràfica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Distància cultural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Grau de proteccionisme del país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Coneixement previ del mercat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Nivell de vida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Competència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Valor de mercat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Demandes / peticions rebudes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Canvi de divises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Canals de distribució adequats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Risc comercial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Hàbits favorables al meu producte / servei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Competidors nacionals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Fires comercials adequades del meu sector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TOTAL PONDERAT</a:t>
                      </a: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96" name="Title 4"/>
          <p:cNvSpPr>
            <a:spLocks noGrp="1"/>
          </p:cNvSpPr>
          <p:nvPr>
            <p:ph type="title"/>
          </p:nvPr>
        </p:nvSpPr>
        <p:spPr>
          <a:xfrm>
            <a:off x="457200" y="-79375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Matriu de classificació de mercats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Publicacions de Catalan Arts</a:t>
            </a:r>
          </a:p>
        </p:txBody>
      </p:sp>
      <p:pic>
        <p:nvPicPr>
          <p:cNvPr id="22323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863" y="1219200"/>
            <a:ext cx="40179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Box 6"/>
          <p:cNvSpPr txBox="1">
            <a:spLocks noChangeArrowheads="1"/>
          </p:cNvSpPr>
          <p:nvPr/>
        </p:nvSpPr>
        <p:spPr bwMode="auto">
          <a:xfrm>
            <a:off x="533400" y="5257800"/>
            <a:ext cx="8097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 podeu consultar a: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http://www.catalanarts.cat/web/sites/default/files/eines_guia_fires_11_cat.pdf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/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Publicacions de Catalan Arts</a:t>
            </a:r>
          </a:p>
        </p:txBody>
      </p:sp>
      <p:pic>
        <p:nvPicPr>
          <p:cNvPr id="22528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336675"/>
            <a:ext cx="77438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Altres fonts d’informació</a:t>
            </a:r>
          </a:p>
        </p:txBody>
      </p:sp>
      <p:sp>
        <p:nvSpPr>
          <p:cNvPr id="227330" name="Content Placeholder 3"/>
          <p:cNvSpPr>
            <a:spLocks noGrp="1"/>
          </p:cNvSpPr>
          <p:nvPr>
            <p:ph idx="1"/>
          </p:nvPr>
        </p:nvSpPr>
        <p:spPr>
          <a:xfrm>
            <a:off x="457200" y="1525588"/>
            <a:ext cx="822960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Institut Català d’EmpresesCulturals (Barcelona, Berlin, Brussel·les, Londres, Milà)</a:t>
            </a:r>
          </a:p>
          <a:p>
            <a:pPr marL="0" indent="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Institut Ramon Llull (Berlin, Londres, Nova York, Paris)</a:t>
            </a:r>
          </a:p>
          <a:p>
            <a:pPr marL="0" indent="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ACC10</a:t>
            </a:r>
          </a:p>
          <a:p>
            <a:pPr marL="0" indent="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Cambra de Comerç de Barcelona (Servei internacionalització)</a:t>
            </a:r>
          </a:p>
          <a:p>
            <a:pPr marL="0" indent="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ICEX. Alguns exemples:</a:t>
            </a:r>
          </a:p>
          <a:p>
            <a:pPr marL="0" indent="0" eaLnBrk="1" hangingPunct="1">
              <a:buFontTx/>
              <a:buNone/>
            </a:pPr>
            <a:r>
              <a:rPr lang="en-US" sz="1600" i="1" smtClean="0"/>
              <a:t>El mercado editorial en Hong Kong 2012</a:t>
            </a:r>
          </a:p>
          <a:p>
            <a:pPr marL="0" indent="0" eaLnBrk="1" hangingPunct="1">
              <a:buFontTx/>
              <a:buNone/>
            </a:pPr>
            <a:r>
              <a:rPr lang="en-US" sz="1600" i="1" smtClean="0"/>
              <a:t>El mercado del sector audiovisual en Corea del Sur</a:t>
            </a:r>
          </a:p>
          <a:p>
            <a:pPr marL="0" indent="0" eaLnBrk="1" hangingPunct="1">
              <a:buFontTx/>
              <a:buNone/>
            </a:pPr>
            <a:r>
              <a:rPr lang="en-US" sz="1600" i="1" smtClean="0"/>
              <a:t>La industria musical en Japón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r>
              <a:rPr lang="en-US" sz="1600" i="1" smtClean="0"/>
              <a:t>El mercado de los videojuegos en Japón2011</a:t>
            </a:r>
          </a:p>
          <a:p>
            <a:pPr marL="0" indent="0" eaLnBrk="1" hangingPunct="1">
              <a:buFontTx/>
              <a:buNone/>
            </a:pPr>
            <a:r>
              <a:rPr lang="en-US" sz="1600" i="1" smtClean="0"/>
              <a:t>El mercado del sector audiovisual en Canadá</a:t>
            </a:r>
            <a:endParaRPr lang="en-US" sz="16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Altres fonts d’informació</a:t>
            </a:r>
          </a:p>
        </p:txBody>
      </p:sp>
      <p:sp>
        <p:nvSpPr>
          <p:cNvPr id="228354" name="TextBox 4"/>
          <p:cNvSpPr txBox="1">
            <a:spLocks noChangeArrowheads="1"/>
          </p:cNvSpPr>
          <p:nvPr/>
        </p:nvSpPr>
        <p:spPr bwMode="auto">
          <a:xfrm>
            <a:off x="533400" y="1558925"/>
            <a:ext cx="73675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Informació sobre estudis de mercat, ajuts i subvencions, costos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implantació, etc.:</a:t>
            </a:r>
            <a:endParaRPr lang="en-US" b="1">
              <a:solidFill>
                <a:srgbClr val="000000"/>
              </a:solidFill>
              <a:latin typeface="Century Gothic" pitchFamily="34" charset="0"/>
              <a:hlinkClick r:id="rId2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2"/>
              </a:rPr>
              <a:t>www.icex.es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3"/>
              </a:rPr>
              <a:t>www.acc10.cat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Informació sobre empreses internacionals (per localitzar clients, 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proveïdors o competidors (B2B)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4"/>
              </a:rPr>
              <a:t>www.kompass.com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Fitxes país, estadístiques comercials, etc: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5"/>
              </a:rPr>
              <a:t>www.oficinascomerciales.es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Programes de promoció exterior, eines de suport a l’exportador,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guia d’aranzels.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6"/>
              </a:rPr>
              <a:t>www.plancameral.org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Altres fonts d’informació</a:t>
            </a:r>
          </a:p>
        </p:txBody>
      </p:sp>
      <p:sp>
        <p:nvSpPr>
          <p:cNvPr id="229378" name="TextBox 4"/>
          <p:cNvSpPr txBox="1">
            <a:spLocks noChangeArrowheads="1"/>
          </p:cNvSpPr>
          <p:nvPr/>
        </p:nvSpPr>
        <p:spPr bwMode="auto">
          <a:xfrm>
            <a:off x="533400" y="1471613"/>
            <a:ext cx="69580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Cobertura de riscos per països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2"/>
              </a:rPr>
              <a:t>www.cesce.es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Per contactar i seleccionar agents comercials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3"/>
              </a:rPr>
              <a:t>www.iucab.com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Cercador B2B a 35 països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4"/>
              </a:rPr>
              <a:t>www.europages.com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/>
              <a:t>Cercador del transport més adequat. Nacional i internacional:</a:t>
            </a:r>
          </a:p>
          <a:p>
            <a:r>
              <a:rPr lang="en-US" b="1"/>
              <a:t>marítim, carretera, aeri.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5"/>
              </a:rPr>
              <a:t>www.mercatrans.com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Guia de negociació internacional: com negociar a diferents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països del món. </a:t>
            </a:r>
          </a:p>
          <a:p>
            <a:r>
              <a:rPr lang="en-US" b="1">
                <a:solidFill>
                  <a:srgbClr val="000000"/>
                </a:solidFill>
                <a:latin typeface="Century Gothic" pitchFamily="34" charset="0"/>
                <a:hlinkClick r:id="rId6"/>
              </a:rPr>
              <a:t>www.executiveplanet.com</a:t>
            </a:r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3. Quins ojectius fixem?</a:t>
            </a:r>
          </a:p>
        </p:txBody>
      </p:sp>
      <p:sp>
        <p:nvSpPr>
          <p:cNvPr id="230402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/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Objectius clars i precisos</a:t>
            </a: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Quantificables</a:t>
            </a: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Compromís</a:t>
            </a: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Assumibles</a:t>
            </a: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Temporalitzats</a:t>
            </a:r>
          </a:p>
          <a:p>
            <a:pPr marL="514350" indent="-514350" eaLnBrk="1" hangingPunct="1"/>
            <a:r>
              <a:rPr lang="en-US" sz="2400" smtClean="0">
                <a:ea typeface="ＭＳ Ｐゴシック"/>
                <a:cs typeface="ＭＳ Ｐゴシック"/>
              </a:rPr>
              <a:t>Per escrit</a:t>
            </a:r>
          </a:p>
          <a:p>
            <a:pPr marL="514350" indent="-514350" eaLnBrk="1" hangingPunct="1"/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3. Quins objectius fixem?</a:t>
            </a:r>
          </a:p>
        </p:txBody>
      </p:sp>
      <p:sp>
        <p:nvSpPr>
          <p:cNvPr id="232450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000" b="0" smtClean="0">
                <a:ea typeface="ＭＳ Ｐゴシック"/>
                <a:cs typeface="ＭＳ Ｐゴシック"/>
              </a:rPr>
              <a:t>Vendes</a:t>
            </a:r>
          </a:p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	a. facturació</a:t>
            </a:r>
          </a:p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	b. nombre d’unitats / projectes</a:t>
            </a:r>
          </a:p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	c. quota de mercat</a:t>
            </a: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2.   Beneficis</a:t>
            </a: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3.   Comercials / Marketing</a:t>
            </a: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4. ESTRATÈGIA D’ENTRADA EN EL MERCAT</a:t>
            </a:r>
          </a:p>
        </p:txBody>
      </p:sp>
      <p:sp>
        <p:nvSpPr>
          <p:cNvPr id="234498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Exportació directa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Consorcis d’exportació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Trading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Cessió de llicència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Franquícia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Establiment d’una </a:t>
            </a:r>
            <a:r>
              <a:rPr lang="en-US" sz="2000" b="0" i="1" smtClean="0">
                <a:ea typeface="ＭＳ Ｐゴシック"/>
                <a:cs typeface="ＭＳ Ｐゴシック"/>
              </a:rPr>
              <a:t>joint venture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Inversió directa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000" b="0" smtClean="0">
                <a:ea typeface="ＭＳ Ｐゴシック"/>
                <a:cs typeface="ＭＳ Ｐゴシック"/>
              </a:rPr>
              <a:t>Adquisició</a:t>
            </a:r>
          </a:p>
          <a:p>
            <a:pPr marL="514350" indent="-514350" eaLnBrk="1" hangingPunct="1">
              <a:buFontTx/>
              <a:buAutoNum type="alphaUcPeriod"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4. ESTRATÈGIA D’ENTRADA EN EL MERCAT</a:t>
            </a:r>
          </a:p>
        </p:txBody>
      </p:sp>
      <p:sp>
        <p:nvSpPr>
          <p:cNvPr id="236546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2000" b="0" smtClean="0">
                <a:ea typeface="ＭＳ Ｐゴシック"/>
                <a:cs typeface="ＭＳ Ｐゴシック"/>
              </a:rPr>
              <a:t>DE QUÈ DEPÈN L’ESTRATÈGIA QUE ESCOLLIM?</a:t>
            </a:r>
          </a:p>
          <a:p>
            <a:pPr marL="514350" indent="-514350" eaLnBrk="1" hangingPunct="1">
              <a:buFontTx/>
              <a:buNone/>
            </a:pPr>
            <a:endParaRPr lang="en-US" sz="2000" b="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Experiència internacional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Recursos i grau de compromís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Grau de control requerit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Les característiques del mercat objectiu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Tipus de producte o servei</a:t>
            </a:r>
          </a:p>
          <a:p>
            <a:pPr marL="514350" indent="-51435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LA INTERNACIONALITZACIÓ DE LES EMPRESES CATALANES: DARRERES DADES</a:t>
            </a:r>
          </a:p>
        </p:txBody>
      </p:sp>
      <p:sp>
        <p:nvSpPr>
          <p:cNvPr id="203778" name="2 Marcador de contenido"/>
          <p:cNvSpPr>
            <a:spLocks noGrp="1"/>
          </p:cNvSpPr>
          <p:nvPr>
            <p:ph idx="4294967295"/>
          </p:nvPr>
        </p:nvSpPr>
        <p:spPr>
          <a:xfrm>
            <a:off x="333375" y="1550988"/>
            <a:ext cx="8250238" cy="4191000"/>
          </a:xfrm>
        </p:spPr>
        <p:txBody>
          <a:bodyPr/>
          <a:lstStyle/>
          <a:p>
            <a:pPr marL="514350" indent="-514350" eaLnBrk="1" hangingPunct="1"/>
            <a:r>
              <a:rPr lang="en-US" smtClean="0"/>
              <a:t>Al país hi ha més de 40.000 empreses que exporten (un 21% més que fa cinc anys).</a:t>
            </a: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Increment important de les </a:t>
            </a:r>
            <a:r>
              <a:rPr lang="en-US" i="1" smtClean="0">
                <a:ea typeface="ＭＳ Ｐゴシック"/>
                <a:cs typeface="ＭＳ Ｐゴシック"/>
              </a:rPr>
              <a:t>born global</a:t>
            </a:r>
            <a:r>
              <a:rPr lang="en-US" smtClean="0">
                <a:ea typeface="ＭＳ Ｐゴシック"/>
                <a:cs typeface="ＭＳ Ｐゴシック"/>
              </a:rPr>
              <a:t> en els darrers anys.</a:t>
            </a: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Oportunitats per tot tipus d’empreses (incloent microempreses).</a:t>
            </a:r>
            <a:endParaRPr lang="es-E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4. ESTRATÈGIA D’ENTRADA EN EL MERCAT</a:t>
            </a:r>
          </a:p>
        </p:txBody>
      </p:sp>
      <p:graphicFrame>
        <p:nvGraphicFramePr>
          <p:cNvPr id="6" name="Group 15"/>
          <p:cNvGraphicFramePr>
            <a:graphicFrameLocks noGrp="1"/>
          </p:cNvGraphicFramePr>
          <p:nvPr>
            <p:ph sz="half" idx="4294967295"/>
          </p:nvPr>
        </p:nvGraphicFramePr>
        <p:xfrm>
          <a:off x="1628775" y="2111375"/>
          <a:ext cx="5832475" cy="3394075"/>
        </p:xfrm>
        <a:graphic>
          <a:graphicData uri="http://schemas.openxmlformats.org/drawingml/2006/table">
            <a:tbl>
              <a:tblPr/>
              <a:tblGrid>
                <a:gridCol w="2916237"/>
                <a:gridCol w="2916238"/>
              </a:tblGrid>
              <a:tr h="156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BBE0E3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BBE0E3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3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BBE0E3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BBE0E3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38605" name="Text Box 17"/>
          <p:cNvSpPr txBox="1">
            <a:spLocks noChangeArrowheads="1"/>
          </p:cNvSpPr>
          <p:nvPr/>
        </p:nvSpPr>
        <p:spPr bwMode="auto">
          <a:xfrm rot="-5400000">
            <a:off x="464344" y="3644107"/>
            <a:ext cx="1711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Grau de control</a:t>
            </a:r>
            <a:endParaRPr lang="es-ES" sz="1600" b="1"/>
          </a:p>
        </p:txBody>
      </p:sp>
      <p:sp>
        <p:nvSpPr>
          <p:cNvPr id="238606" name="Text Box 18"/>
          <p:cNvSpPr txBox="1">
            <a:spLocks noChangeArrowheads="1"/>
          </p:cNvSpPr>
          <p:nvPr/>
        </p:nvSpPr>
        <p:spPr bwMode="auto">
          <a:xfrm>
            <a:off x="1231900" y="216535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+</a:t>
            </a:r>
            <a:endParaRPr lang="es-ES" sz="1600" b="1"/>
          </a:p>
        </p:txBody>
      </p:sp>
      <p:sp>
        <p:nvSpPr>
          <p:cNvPr id="238607" name="Text Box 19"/>
          <p:cNvSpPr txBox="1">
            <a:spLocks noChangeArrowheads="1"/>
          </p:cNvSpPr>
          <p:nvPr/>
        </p:nvSpPr>
        <p:spPr bwMode="auto">
          <a:xfrm>
            <a:off x="1244600" y="5011738"/>
            <a:ext cx="252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-</a:t>
            </a:r>
            <a:endParaRPr lang="es-ES" sz="1600" b="1"/>
          </a:p>
        </p:txBody>
      </p:sp>
      <p:sp>
        <p:nvSpPr>
          <p:cNvPr id="238608" name="Text Box 27"/>
          <p:cNvSpPr txBox="1">
            <a:spLocks noChangeArrowheads="1"/>
          </p:cNvSpPr>
          <p:nvPr/>
        </p:nvSpPr>
        <p:spPr bwMode="auto">
          <a:xfrm>
            <a:off x="2781300" y="1652588"/>
            <a:ext cx="350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Compromís de recursos / inversió</a:t>
            </a:r>
            <a:endParaRPr lang="es-ES" sz="1600" b="1"/>
          </a:p>
        </p:txBody>
      </p:sp>
      <p:sp>
        <p:nvSpPr>
          <p:cNvPr id="238609" name="Text Box 28"/>
          <p:cNvSpPr txBox="1">
            <a:spLocks noChangeArrowheads="1"/>
          </p:cNvSpPr>
          <p:nvPr/>
        </p:nvSpPr>
        <p:spPr bwMode="auto">
          <a:xfrm>
            <a:off x="1690688" y="5108575"/>
            <a:ext cx="82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Trading</a:t>
            </a:r>
            <a:endParaRPr lang="es-ES" sz="1400" i="1"/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6937375" y="168751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+</a:t>
            </a:r>
            <a:endParaRPr lang="es-ES" sz="1600" b="1"/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1974850" y="1643063"/>
            <a:ext cx="252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-</a:t>
            </a:r>
            <a:endParaRPr lang="es-ES" sz="1600" b="1"/>
          </a:p>
        </p:txBody>
      </p:sp>
      <p:sp>
        <p:nvSpPr>
          <p:cNvPr id="238612" name="Text Box 19"/>
          <p:cNvSpPr txBox="1">
            <a:spLocks noChangeArrowheads="1"/>
          </p:cNvSpPr>
          <p:nvPr/>
        </p:nvSpPr>
        <p:spPr bwMode="auto">
          <a:xfrm>
            <a:off x="1822450" y="5564188"/>
            <a:ext cx="252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-</a:t>
            </a:r>
            <a:endParaRPr lang="es-ES" sz="1600" b="1"/>
          </a:p>
        </p:txBody>
      </p:sp>
      <p:sp>
        <p:nvSpPr>
          <p:cNvPr id="238613" name="Text Box 19"/>
          <p:cNvSpPr txBox="1">
            <a:spLocks noChangeArrowheads="1"/>
          </p:cNvSpPr>
          <p:nvPr/>
        </p:nvSpPr>
        <p:spPr bwMode="auto">
          <a:xfrm>
            <a:off x="7024688" y="5572125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+</a:t>
            </a:r>
            <a:endParaRPr lang="es-ES" sz="1600" b="1"/>
          </a:p>
        </p:txBody>
      </p:sp>
      <p:sp>
        <p:nvSpPr>
          <p:cNvPr id="238614" name="Text Box 27"/>
          <p:cNvSpPr txBox="1">
            <a:spLocks noChangeArrowheads="1"/>
          </p:cNvSpPr>
          <p:nvPr/>
        </p:nvSpPr>
        <p:spPr bwMode="auto">
          <a:xfrm>
            <a:off x="4221163" y="5580063"/>
            <a:ext cx="617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Risc</a:t>
            </a:r>
            <a:endParaRPr lang="es-ES" sz="1600" b="1"/>
          </a:p>
        </p:txBody>
      </p:sp>
      <p:sp>
        <p:nvSpPr>
          <p:cNvPr id="238615" name="Text Box 17"/>
          <p:cNvSpPr txBox="1">
            <a:spLocks noChangeArrowheads="1"/>
          </p:cNvSpPr>
          <p:nvPr/>
        </p:nvSpPr>
        <p:spPr bwMode="auto">
          <a:xfrm rot="-5400000">
            <a:off x="7118351" y="3638550"/>
            <a:ext cx="1198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Flexibilitat</a:t>
            </a:r>
            <a:endParaRPr lang="es-ES" sz="1600" b="1"/>
          </a:p>
        </p:txBody>
      </p:sp>
      <p:sp>
        <p:nvSpPr>
          <p:cNvPr id="238616" name="Text Box 19"/>
          <p:cNvSpPr txBox="1">
            <a:spLocks noChangeArrowheads="1"/>
          </p:cNvSpPr>
          <p:nvPr/>
        </p:nvSpPr>
        <p:spPr bwMode="auto">
          <a:xfrm>
            <a:off x="7562850" y="2282825"/>
            <a:ext cx="252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-</a:t>
            </a:r>
            <a:endParaRPr lang="es-ES" sz="1600" b="1"/>
          </a:p>
        </p:txBody>
      </p:sp>
      <p:sp>
        <p:nvSpPr>
          <p:cNvPr id="238617" name="Text Box 19"/>
          <p:cNvSpPr txBox="1">
            <a:spLocks noChangeArrowheads="1"/>
          </p:cNvSpPr>
          <p:nvPr/>
        </p:nvSpPr>
        <p:spPr bwMode="auto">
          <a:xfrm>
            <a:off x="7535863" y="498951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600" b="1"/>
              <a:t>+</a:t>
            </a:r>
            <a:endParaRPr lang="es-ES" sz="1600" b="1"/>
          </a:p>
        </p:txBody>
      </p:sp>
      <p:sp>
        <p:nvSpPr>
          <p:cNvPr id="238618" name="Text Box 28"/>
          <p:cNvSpPr txBox="1">
            <a:spLocks noChangeArrowheads="1"/>
          </p:cNvSpPr>
          <p:nvPr/>
        </p:nvSpPr>
        <p:spPr bwMode="auto">
          <a:xfrm>
            <a:off x="2324100" y="4516438"/>
            <a:ext cx="107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Consorcis</a:t>
            </a:r>
          </a:p>
          <a:p>
            <a:r>
              <a:rPr lang="ca-ES" sz="1400" i="1"/>
              <a:t>Exportació</a:t>
            </a:r>
            <a:endParaRPr lang="es-ES" sz="1400" i="1"/>
          </a:p>
        </p:txBody>
      </p:sp>
      <p:sp>
        <p:nvSpPr>
          <p:cNvPr id="238619" name="Text Box 28"/>
          <p:cNvSpPr txBox="1">
            <a:spLocks noChangeArrowheads="1"/>
          </p:cNvSpPr>
          <p:nvPr/>
        </p:nvSpPr>
        <p:spPr bwMode="auto">
          <a:xfrm>
            <a:off x="2689225" y="3619500"/>
            <a:ext cx="125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Franquícies i</a:t>
            </a:r>
          </a:p>
          <a:p>
            <a:r>
              <a:rPr lang="ca-ES" sz="1400" i="1"/>
              <a:t>Llicències</a:t>
            </a:r>
            <a:endParaRPr lang="es-ES" sz="1400" i="1"/>
          </a:p>
        </p:txBody>
      </p:sp>
      <p:sp>
        <p:nvSpPr>
          <p:cNvPr id="238620" name="Text Box 28"/>
          <p:cNvSpPr txBox="1">
            <a:spLocks noChangeArrowheads="1"/>
          </p:cNvSpPr>
          <p:nvPr/>
        </p:nvSpPr>
        <p:spPr bwMode="auto">
          <a:xfrm>
            <a:off x="4221163" y="3435350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Joint Venture</a:t>
            </a:r>
            <a:endParaRPr lang="es-ES" sz="1400" i="1"/>
          </a:p>
        </p:txBody>
      </p:sp>
      <p:sp>
        <p:nvSpPr>
          <p:cNvPr id="238621" name="Text Box 28"/>
          <p:cNvSpPr txBox="1">
            <a:spLocks noChangeArrowheads="1"/>
          </p:cNvSpPr>
          <p:nvPr/>
        </p:nvSpPr>
        <p:spPr bwMode="auto">
          <a:xfrm>
            <a:off x="5719763" y="2822575"/>
            <a:ext cx="596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Filial</a:t>
            </a:r>
            <a:endParaRPr lang="es-ES" sz="1400" i="1"/>
          </a:p>
        </p:txBody>
      </p:sp>
      <p:sp>
        <p:nvSpPr>
          <p:cNvPr id="238622" name="Text Box 28"/>
          <p:cNvSpPr txBox="1">
            <a:spLocks noChangeArrowheads="1"/>
          </p:cNvSpPr>
          <p:nvPr/>
        </p:nvSpPr>
        <p:spPr bwMode="auto">
          <a:xfrm>
            <a:off x="6419850" y="2332038"/>
            <a:ext cx="104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Adquisició</a:t>
            </a:r>
            <a:endParaRPr lang="es-ES" sz="1400" i="1"/>
          </a:p>
        </p:txBody>
      </p:sp>
      <p:sp>
        <p:nvSpPr>
          <p:cNvPr id="238623" name="Text Box 28"/>
          <p:cNvSpPr txBox="1">
            <a:spLocks noChangeArrowheads="1"/>
          </p:cNvSpPr>
          <p:nvPr/>
        </p:nvSpPr>
        <p:spPr bwMode="auto">
          <a:xfrm>
            <a:off x="3055938" y="4137025"/>
            <a:ext cx="1076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r>
              <a:rPr lang="ca-ES" sz="1400" i="1"/>
              <a:t>Exportació</a:t>
            </a:r>
          </a:p>
          <a:p>
            <a:r>
              <a:rPr lang="ca-ES" sz="1400" i="1"/>
              <a:t>directa</a:t>
            </a:r>
            <a:endParaRPr lang="es-ES" sz="1400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4. ESTRATÈGIA D’ENTRADA EN EL MERCAT</a:t>
            </a:r>
          </a:p>
        </p:txBody>
      </p:sp>
      <p:sp>
        <p:nvSpPr>
          <p:cNvPr id="240642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ELS CONSORCIS D’EXPORTACIÓ (grups d’exportació)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Concepte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Tipologia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El promotor del consorci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Avantatges i inconvenients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Recomanacions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Finançament de consorcis</a:t>
            </a:r>
          </a:p>
          <a:p>
            <a:pPr marL="514350" indent="-514350" eaLnBrk="1" hangingPunct="1">
              <a:buFontTx/>
              <a:buChar char="-"/>
            </a:pPr>
            <a:r>
              <a:rPr lang="en-US" sz="2000" b="0" smtClean="0">
                <a:ea typeface="ＭＳ Ｐゴシック"/>
                <a:cs typeface="ＭＳ Ｐゴシック"/>
              </a:rPr>
              <a:t>Ajuts i subvencions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5. Estratègia de segmentació</a:t>
            </a:r>
          </a:p>
        </p:txBody>
      </p:sp>
      <p:sp>
        <p:nvSpPr>
          <p:cNvPr id="242690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Quin és el target de l’empresa en el mercat  objectiu? En quina mesura pot diferir respecte al target del mercat nacional?</a:t>
            </a:r>
          </a:p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Fins a quin punt el puc definir?</a:t>
            </a:r>
          </a:p>
          <a:p>
            <a:pPr marL="514350" indent="-514350" eaLnBrk="1" hangingPunct="1"/>
            <a:r>
              <a:rPr lang="en-US" sz="2000" b="0" smtClean="0">
                <a:ea typeface="ＭＳ Ｐゴシック"/>
                <a:cs typeface="ＭＳ Ｐゴシック"/>
              </a:rPr>
              <a:t>Possibles criteris: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/>
              </a:rPr>
              <a:t>	Geografia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/>
              </a:rPr>
              <a:t>	Facturació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/>
              </a:rPr>
              <a:t>	Productes / serveis que demanda / necessitats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/>
              </a:rPr>
              <a:t>	Institucional o privat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/>
              </a:rPr>
              <a:t>	Etc.</a:t>
            </a: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4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6. Estratègia de posicionament</a:t>
            </a:r>
          </a:p>
        </p:txBody>
      </p:sp>
      <p:sp>
        <p:nvSpPr>
          <p:cNvPr id="244738" name="Content Placeholder 3"/>
          <p:cNvSpPr>
            <a:spLocks noGrp="1"/>
          </p:cNvSpPr>
          <p:nvPr>
            <p:ph idx="1"/>
          </p:nvPr>
        </p:nvSpPr>
        <p:spPr>
          <a:xfrm>
            <a:off x="368300" y="1789113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Quines són les característiques reals o percebudes del meu producte / servei / empresa que aporten valor als clients?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Quins són els competidors que tinc en aquell mercat? Com estan posicionats? Quin és el meu nivell de diferenciació respecte a ells?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Quina és la nostra imatge de </a:t>
            </a:r>
            <a:r>
              <a:rPr lang="en-US" sz="1800" i="1" smtClean="0">
                <a:ea typeface="ＭＳ Ｐゴシック"/>
              </a:rPr>
              <a:t>“made in” </a:t>
            </a:r>
            <a:r>
              <a:rPr lang="en-US" sz="1800" smtClean="0">
                <a:ea typeface="ＭＳ Ｐゴシック"/>
              </a:rPr>
              <a:t>en el mercat objectiu?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Quina és la rentabilitat potencial d’un posicionament hipotètic?</a:t>
            </a:r>
          </a:p>
          <a:p>
            <a:pPr marL="914400" lvl="1" indent="-514350" eaLnBrk="1" hangingPunct="1">
              <a:buFont typeface="Arial" charset="0"/>
              <a:buChar char="•"/>
            </a:pPr>
            <a:endParaRPr lang="en-US" sz="1800" smtClean="0">
              <a:ea typeface="ＭＳ Ｐゴシック"/>
            </a:endParaRPr>
          </a:p>
          <a:p>
            <a:pPr marL="914400" lvl="1" indent="-514350" eaLnBrk="1" hangingPunct="1">
              <a:buFont typeface="Arial" charset="0"/>
              <a:buChar char="•"/>
            </a:pPr>
            <a:endParaRPr lang="en-US" sz="1800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18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/>
          <p:cNvSpPr>
            <a:spLocks noGrp="1"/>
          </p:cNvSpPr>
          <p:nvPr>
            <p:ph type="title"/>
          </p:nvPr>
        </p:nvSpPr>
        <p:spPr>
          <a:xfrm>
            <a:off x="685800" y="203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6. Estratègia de posicionament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 Alguns exemples</a:t>
            </a:r>
          </a:p>
        </p:txBody>
      </p:sp>
      <p:sp>
        <p:nvSpPr>
          <p:cNvPr id="246786" name="Content Placeholder 3"/>
          <p:cNvSpPr>
            <a:spLocks noGrp="1"/>
          </p:cNvSpPr>
          <p:nvPr>
            <p:ph idx="1"/>
          </p:nvPr>
        </p:nvSpPr>
        <p:spPr>
          <a:xfrm>
            <a:off x="138113" y="1536700"/>
            <a:ext cx="8501062" cy="41148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especialització en un producte / servei / activitat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Pel servei integral que l’empresa pot oferir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Empresa líder en el seu producte / servei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Pel prestigi associat a la marca o a l’empresa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qualitat o per excel·lent relació qualitat-preu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capacitat d’adaptació als requeriments del client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rapidesa i flexibilitat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preu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Perl’experiència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innovació / creativitat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Per servei postvenda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1800" smtClean="0">
                <a:ea typeface="ＭＳ Ｐゴシック"/>
              </a:rPr>
              <a:t>Etc, etc</a:t>
            </a:r>
          </a:p>
          <a:p>
            <a:pPr marL="914400" lvl="1" indent="-514350" eaLnBrk="1" hangingPunct="1">
              <a:buFont typeface="Arial" charset="0"/>
              <a:buChar char="•"/>
            </a:pPr>
            <a:endParaRPr lang="en-US" sz="1800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1800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7. Estratègia de producte / servei</a:t>
            </a:r>
          </a:p>
        </p:txBody>
      </p:sp>
      <p:sp>
        <p:nvSpPr>
          <p:cNvPr id="248834" name="Content Placeholder 3"/>
          <p:cNvSpPr>
            <a:spLocks noGrp="1"/>
          </p:cNvSpPr>
          <p:nvPr>
            <p:ph idx="1"/>
          </p:nvPr>
        </p:nvSpPr>
        <p:spPr>
          <a:xfrm>
            <a:off x="501650" y="1752600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Quins productes / serveis hem d’internacionalitzar?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Quins productes / serveis han de constituir la plataforma de llançament? Com els seleccionem? En base a quins criteris?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Quins seran els atributs o característiques que aportaran valor?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Definir el producte / servei: quins elements adaptarem o estandaritzarem?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Quina serà l' estratègia de marca en el mercat?</a:t>
            </a:r>
          </a:p>
          <a:p>
            <a:pPr marL="914400" lvl="1" indent="-514350" eaLnBrk="1" hangingPunct="1">
              <a:buFont typeface="Arial" charset="0"/>
              <a:buChar char="•"/>
            </a:pPr>
            <a:endParaRPr lang="en-US" smtClean="0">
              <a:ea typeface="ＭＳ Ｐゴシック"/>
            </a:endParaRPr>
          </a:p>
          <a:p>
            <a:pPr marL="914400" lvl="1" indent="-514350" eaLnBrk="1" hangingPunct="1">
              <a:buFont typeface="Arial" charset="0"/>
              <a:buChar char="•"/>
            </a:pPr>
            <a:endParaRPr lang="en-US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le 1"/>
          <p:cNvSpPr>
            <a:spLocks noGrp="1"/>
          </p:cNvSpPr>
          <p:nvPr>
            <p:ph type="title"/>
          </p:nvPr>
        </p:nvSpPr>
        <p:spPr>
          <a:xfrm>
            <a:off x="685800" y="19685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7. Estratègia de producte / servei: Adaptació producte i política comercial internacional</a:t>
            </a:r>
          </a:p>
        </p:txBody>
      </p:sp>
      <p:pic>
        <p:nvPicPr>
          <p:cNvPr id="2508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436688"/>
            <a:ext cx="548481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TextBox 6"/>
          <p:cNvSpPr txBox="1">
            <a:spLocks noChangeArrowheads="1"/>
          </p:cNvSpPr>
          <p:nvPr/>
        </p:nvSpPr>
        <p:spPr bwMode="auto">
          <a:xfrm>
            <a:off x="6008688" y="1479550"/>
            <a:ext cx="1836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BENEFICI BÀSIC</a:t>
            </a:r>
          </a:p>
        </p:txBody>
      </p:sp>
      <p:sp>
        <p:nvSpPr>
          <p:cNvPr id="250884" name="TextBox 7"/>
          <p:cNvSpPr txBox="1">
            <a:spLocks noChangeArrowheads="1"/>
          </p:cNvSpPr>
          <p:nvPr/>
        </p:nvSpPr>
        <p:spPr bwMode="auto">
          <a:xfrm>
            <a:off x="6029325" y="1903413"/>
            <a:ext cx="2327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PRODUCTE GENÈRIC</a:t>
            </a:r>
          </a:p>
        </p:txBody>
      </p:sp>
      <p:sp>
        <p:nvSpPr>
          <p:cNvPr id="250885" name="TextBox 8"/>
          <p:cNvSpPr txBox="1">
            <a:spLocks noChangeArrowheads="1"/>
          </p:cNvSpPr>
          <p:nvPr/>
        </p:nvSpPr>
        <p:spPr bwMode="auto">
          <a:xfrm>
            <a:off x="6049963" y="2336800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PRODUCTE ESPERAT</a:t>
            </a:r>
          </a:p>
        </p:txBody>
      </p:sp>
      <p:sp>
        <p:nvSpPr>
          <p:cNvPr id="250886" name="TextBox 9"/>
          <p:cNvSpPr txBox="1">
            <a:spLocks noChangeArrowheads="1"/>
          </p:cNvSpPr>
          <p:nvPr/>
        </p:nvSpPr>
        <p:spPr bwMode="auto">
          <a:xfrm>
            <a:off x="6059488" y="2782888"/>
            <a:ext cx="2671762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PRODUCTE AUGMENTAT</a:t>
            </a:r>
          </a:p>
        </p:txBody>
      </p:sp>
      <p:sp>
        <p:nvSpPr>
          <p:cNvPr id="250887" name="TextBox 10"/>
          <p:cNvSpPr txBox="1">
            <a:spLocks noChangeArrowheads="1"/>
          </p:cNvSpPr>
          <p:nvPr/>
        </p:nvSpPr>
        <p:spPr bwMode="auto">
          <a:xfrm>
            <a:off x="6049963" y="3265488"/>
            <a:ext cx="2574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PRODUCTE POTENCIAL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92250" y="5208588"/>
            <a:ext cx="3182938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Serveiposvenda</a:t>
            </a:r>
            <a:r>
              <a:rPr lang="es-ES_tradnl" sz="1600" dirty="0">
                <a:latin typeface="+mn-lt"/>
              </a:rPr>
              <a:t>             Acabats</a:t>
            </a:r>
            <a:endParaRPr lang="es-ES_tradnl" sz="1600" dirty="0"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47813" y="2681288"/>
            <a:ext cx="3054350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PersonalitzacióWebsite</a:t>
            </a:r>
            <a:endParaRPr lang="es-ES_tradnl" sz="1600" dirty="0"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92200" y="3233738"/>
            <a:ext cx="1735138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Imatge</a:t>
            </a:r>
            <a:r>
              <a:rPr lang="es-ES_tradnl" sz="1600" dirty="0">
                <a:latin typeface="+mn-lt"/>
              </a:rPr>
              <a:t> “made in”</a:t>
            </a:r>
            <a:endParaRPr lang="es-ES_tradnl" sz="1600" dirty="0">
              <a:latin typeface="+mn-lt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19363" y="4862513"/>
            <a:ext cx="1257300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Prestacions</a:t>
            </a:r>
            <a:endParaRPr lang="es-ES_tradnl" sz="1600" dirty="0">
              <a:latin typeface="+mn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85813" y="3749675"/>
            <a:ext cx="1938337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Terminis</a:t>
            </a:r>
            <a:r>
              <a:rPr lang="es-ES_tradnl" sz="1600" dirty="0">
                <a:latin typeface="+mn-lt"/>
              </a:rPr>
              <a:t> entrega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641725" y="4337050"/>
            <a:ext cx="9144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Disseny</a:t>
            </a:r>
            <a:endParaRPr lang="es-ES_tradnl" sz="1600" dirty="0">
              <a:latin typeface="+mn-lt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858963" y="2160588"/>
            <a:ext cx="237490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Campanyacomunicació</a:t>
            </a:r>
            <a:endParaRPr lang="es-ES_tradnl" sz="1600" dirty="0">
              <a:latin typeface="+mn-lt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14575" y="5664200"/>
            <a:ext cx="1712913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>
                <a:latin typeface="+mn-lt"/>
              </a:rPr>
              <a:t>Política de </a:t>
            </a:r>
            <a:r>
              <a:rPr lang="es-ES_tradnl" sz="1600" dirty="0" err="1">
                <a:latin typeface="+mn-lt"/>
              </a:rPr>
              <a:t>preus</a:t>
            </a:r>
            <a:endParaRPr lang="es-ES_tradnl" sz="1600" dirty="0">
              <a:latin typeface="+mn-lt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408488" y="4789488"/>
            <a:ext cx="1141412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Distribució</a:t>
            </a:r>
            <a:endParaRPr lang="es-ES_tradnl" sz="1600" dirty="0">
              <a:latin typeface="+mn-lt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316038" y="4692650"/>
            <a:ext cx="75565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>
                <a:latin typeface="+mn-lt"/>
              </a:rPr>
              <a:t>Marca</a:t>
            </a:r>
            <a:endParaRPr lang="es-ES_tradnl" sz="1600" dirty="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556125" y="4217988"/>
            <a:ext cx="800100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>
                <a:latin typeface="+mn-lt"/>
              </a:rPr>
              <a:t>Idioma</a:t>
            </a:r>
            <a:endParaRPr lang="es-ES_tradnl" sz="1600" dirty="0">
              <a:latin typeface="+mn-lt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77913" y="4191000"/>
            <a:ext cx="8572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>
                <a:latin typeface="+mn-lt"/>
              </a:rPr>
              <a:t>Durada</a:t>
            </a:r>
            <a:endParaRPr lang="es-ES_tradnl" sz="1600" dirty="0">
              <a:latin typeface="+mn-lt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127375" y="3052763"/>
            <a:ext cx="1017588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600" dirty="0" err="1">
                <a:latin typeface="+mn-lt"/>
              </a:rPr>
              <a:t>Materials</a:t>
            </a:r>
            <a:endParaRPr lang="es-ES_tradnl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8. Estratègia de distribució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85800" y="1543050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sz="1800" dirty="0" smtClean="0">
                <a:cs typeface="ＭＳ Ｐゴシック" pitchFamily="-111" charset="-128"/>
              </a:rPr>
              <a:t>Quin serà el canal </a:t>
            </a:r>
            <a:r>
              <a:rPr lang="en-US" sz="1800" dirty="0" err="1" smtClean="0">
                <a:cs typeface="ＭＳ Ｐゴシック" pitchFamily="-111" charset="-128"/>
              </a:rPr>
              <a:t>d’entrada</a:t>
            </a:r>
            <a:r>
              <a:rPr lang="en-US" sz="1800" dirty="0" smtClean="0">
                <a:cs typeface="ＭＳ Ｐゴシック" pitchFamily="-111" charset="-128"/>
              </a:rPr>
              <a:t> en el mercat?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Un distribuïdor (propi o aliè)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Un agent a comissió o manager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Un venedor propi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Un partner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sz="1800" dirty="0" smtClean="0">
                <a:cs typeface="ＭＳ Ｐゴシック" pitchFamily="-111" charset="-128"/>
              </a:rPr>
              <a:t>Criteris de selecció (perfil)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Grau </a:t>
            </a:r>
            <a:r>
              <a:rPr lang="en-US" sz="1800" dirty="0" err="1" smtClean="0">
                <a:cs typeface="ＭＳ Ｐゴシック" pitchFamily="-111" charset="-128"/>
              </a:rPr>
              <a:t>d’especialització</a:t>
            </a:r>
            <a:r>
              <a:rPr lang="en-US" sz="1800" dirty="0" smtClean="0">
                <a:cs typeface="ＭＳ Ｐゴシック" pitchFamily="-111" charset="-128"/>
              </a:rPr>
              <a:t> de </a:t>
            </a:r>
            <a:r>
              <a:rPr lang="en-US" sz="1800" dirty="0" err="1" smtClean="0">
                <a:cs typeface="ＭＳ Ｐゴシック" pitchFamily="-111" charset="-128"/>
              </a:rPr>
              <a:t>l’intermediari</a:t>
            </a:r>
            <a:endParaRPr lang="en-US" sz="1800" dirty="0" smtClean="0">
              <a:cs typeface="ＭＳ Ｐゴシック" pitchFamily="-111" charset="-128"/>
            </a:endParaRP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Contactes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Experiència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Cobertura geogràfica</a:t>
            </a:r>
          </a:p>
          <a:p>
            <a:pPr marL="1252538" lvl="1" indent="-444500" eaLnBrk="1" hangingPunct="1">
              <a:buFont typeface="Wingdings" charset="2"/>
              <a:buChar char=""/>
              <a:defRPr/>
            </a:pPr>
            <a:r>
              <a:rPr lang="en-US" sz="1800" dirty="0" smtClean="0">
                <a:cs typeface="ＭＳ Ｐゴシック" pitchFamily="-111" charset="-128"/>
              </a:rPr>
              <a:t>Capacitat financera</a:t>
            </a:r>
          </a:p>
          <a:p>
            <a:pPr marL="1314450" lvl="2" indent="-514350" eaLnBrk="1" hangingPunct="1">
              <a:buFontTx/>
              <a:buNone/>
              <a:defRPr/>
            </a:pPr>
            <a:endParaRPr lang="en-US" sz="2000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 typeface="Arial"/>
              <a:buChar char="•"/>
              <a:defRPr/>
            </a:pPr>
            <a:endParaRPr lang="en-US" sz="2400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Tx/>
              <a:buNone/>
              <a:defRPr/>
            </a:pPr>
            <a:endParaRPr lang="en-US" sz="2400" dirty="0" smtClean="0">
              <a:cs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8. Estratègia de distribució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85800" y="1595438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b="1" dirty="0" smtClean="0">
                <a:cs typeface="ＭＳ Ｐゴシック" pitchFamily="-111" charset="-128"/>
              </a:rPr>
              <a:t>Com localitzarem </a:t>
            </a:r>
            <a:r>
              <a:rPr lang="en-US" b="1" dirty="0" err="1" smtClean="0">
                <a:cs typeface="ＭＳ Ｐゴシック" pitchFamily="-111" charset="-128"/>
              </a:rPr>
              <a:t>l’agent</a:t>
            </a:r>
            <a:r>
              <a:rPr lang="en-US" b="1" dirty="0" smtClean="0">
                <a:cs typeface="ＭＳ Ｐゴシック" pitchFamily="-111" charset="-128"/>
              </a:rPr>
              <a:t> o distribuïdor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Fires comercials del sector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err="1" smtClean="0">
                <a:cs typeface="ＭＳ Ｐゴシック" pitchFamily="-111" charset="-128"/>
              </a:rPr>
              <a:t>Col·legisd’agents</a:t>
            </a:r>
            <a:r>
              <a:rPr lang="en-US" sz="1800" dirty="0" smtClean="0">
                <a:cs typeface="ＭＳ Ｐゴシック" pitchFamily="-111" charset="-128"/>
              </a:rPr>
              <a:t> i </a:t>
            </a:r>
            <a:r>
              <a:rPr lang="en-US" sz="1800" dirty="0" err="1" smtClean="0">
                <a:cs typeface="ＭＳ Ｐゴシック" pitchFamily="-111" charset="-128"/>
              </a:rPr>
              <a:t>representants</a:t>
            </a:r>
            <a:endParaRPr lang="en-US" sz="1800" dirty="0" smtClean="0">
              <a:cs typeface="ＭＳ Ｐゴシック" pitchFamily="-111" charset="-128"/>
            </a:endParaRP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err="1" smtClean="0">
                <a:cs typeface="ＭＳ Ｐゴシック" pitchFamily="-111" charset="-128"/>
              </a:rPr>
              <a:t>Publicacions</a:t>
            </a:r>
            <a:r>
              <a:rPr lang="en-US" sz="1800" dirty="0" smtClean="0">
                <a:cs typeface="ＭＳ Ｐゴシック" pitchFamily="-111" charset="-128"/>
              </a:rPr>
              <a:t> i revistes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err="1" smtClean="0">
                <a:cs typeface="ＭＳ Ｐゴシック" pitchFamily="-111" charset="-128"/>
              </a:rPr>
              <a:t>Organismes</a:t>
            </a:r>
            <a:r>
              <a:rPr lang="en-US" sz="1800" dirty="0" smtClean="0">
                <a:cs typeface="ＭＳ Ｐゴシック" pitchFamily="-111" charset="-128"/>
              </a:rPr>
              <a:t> de suport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Contactes que tinguem en aquell país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b="1" dirty="0" smtClean="0">
                <a:cs typeface="ＭＳ Ｐゴシック" pitchFamily="-111" charset="-128"/>
              </a:rPr>
              <a:t>Quines funcions desenvoluparà?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b="1" dirty="0" smtClean="0">
                <a:cs typeface="ＭＳ Ｐゴシック" pitchFamily="-111" charset="-128"/>
              </a:rPr>
              <a:t>Disseny </a:t>
            </a:r>
            <a:r>
              <a:rPr lang="en-US" b="1" dirty="0" err="1" smtClean="0">
                <a:cs typeface="ＭＳ Ｐゴシック" pitchFamily="-111" charset="-128"/>
              </a:rPr>
              <a:t>d’incentius</a:t>
            </a:r>
            <a:endParaRPr lang="en-US" b="1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b="1" dirty="0" smtClean="0">
                <a:cs typeface="ＭＳ Ｐゴシック" pitchFamily="-111" charset="-128"/>
              </a:rPr>
              <a:t>Formació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b="1" dirty="0" smtClean="0">
                <a:cs typeface="ＭＳ Ｐゴシック" pitchFamily="-111" charset="-128"/>
              </a:rPr>
              <a:t>Objectiu de vendes</a:t>
            </a:r>
          </a:p>
          <a:p>
            <a:pPr marL="1252538" lvl="1" indent="-444500" eaLnBrk="1" hangingPunct="1">
              <a:buFontTx/>
              <a:buNone/>
              <a:defRPr/>
            </a:pPr>
            <a:endParaRPr lang="en-US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 typeface="Arial"/>
              <a:buChar char="•"/>
              <a:defRPr/>
            </a:pPr>
            <a:endParaRPr lang="en-US" sz="2400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Tx/>
              <a:buNone/>
              <a:defRPr/>
            </a:pPr>
            <a:endParaRPr lang="en-US" sz="2400" dirty="0" smtClean="0">
              <a:cs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9. Estratègia de preus</a:t>
            </a:r>
          </a:p>
        </p:txBody>
      </p:sp>
      <p:sp>
        <p:nvSpPr>
          <p:cNvPr id="257026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Tx/>
              <a:buNone/>
            </a:pPr>
            <a:r>
              <a:rPr lang="en-US" b="1" smtClean="0">
                <a:ea typeface="ＭＳ Ｐゴシック"/>
              </a:rPr>
              <a:t>CRITERIS PER FIXAR L’ESTRATÈGIA DE PREUS</a:t>
            </a:r>
            <a:r>
              <a:rPr lang="en-US" smtClean="0">
                <a:ea typeface="ＭＳ Ｐゴシック"/>
              </a:rPr>
              <a:t>:</a:t>
            </a:r>
          </a:p>
          <a:p>
            <a:pPr marL="914400" lvl="1" indent="-514350" eaLnBrk="1" hangingPunct="1">
              <a:buFontTx/>
              <a:buNone/>
            </a:pPr>
            <a:endParaRPr lang="en-US" sz="2400" smtClean="0">
              <a:ea typeface="ＭＳ Ｐゴシック"/>
            </a:endParaRP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Els costos de producció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Els costos de marketing, comunicació i comercialització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El grau de diferenciació i el valor que atorga el client al nostre producte / servei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Els preus / tarifes de la competència</a:t>
            </a:r>
          </a:p>
          <a:p>
            <a:pPr marL="914400" lvl="1" indent="-514350" eaLnBrk="1" hangingPunct="1">
              <a:buFontTx/>
              <a:buNone/>
            </a:pPr>
            <a:endParaRPr lang="ca-ES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LA GLOBALITZACIÓ DELS MERCATS I LA NECESSITAT D’INTERNACIONALITZAR-SE</a:t>
            </a:r>
          </a:p>
        </p:txBody>
      </p:sp>
      <p:sp>
        <p:nvSpPr>
          <p:cNvPr id="204802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La globalització és un procés irreversible (ens agradi o no)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La globalització ha generat reptes i amenaces, però també grans oportunitats.</a:t>
            </a:r>
          </a:p>
          <a:p>
            <a:pPr marL="514350" indent="-514350" eaLnBrk="1" hangingPunct="1"/>
            <a:r>
              <a:rPr lang="es-ES" smtClean="0">
                <a:ea typeface="ＭＳ Ｐゴシック"/>
                <a:cs typeface="ＭＳ Ｐゴシック"/>
              </a:rPr>
              <a:t>La petita empresa, pot aprofitar aquestes oportunitats?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9. Estratègia de preus</a:t>
            </a:r>
          </a:p>
        </p:txBody>
      </p:sp>
      <p:sp>
        <p:nvSpPr>
          <p:cNvPr id="259074" name="Content Placeholder 3"/>
          <p:cNvSpPr>
            <a:spLocks noGrp="1"/>
          </p:cNvSpPr>
          <p:nvPr>
            <p:ph idx="1"/>
          </p:nvPr>
        </p:nvSpPr>
        <p:spPr>
          <a:xfrm>
            <a:off x="668338" y="1700213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Tx/>
              <a:buNone/>
            </a:pPr>
            <a:r>
              <a:rPr lang="en-US" b="1" smtClean="0">
                <a:ea typeface="ＭＳ Ｐゴシック"/>
              </a:rPr>
              <a:t>POSSIBLES ESTRATÈGIES DE PREU</a:t>
            </a:r>
            <a:r>
              <a:rPr lang="en-US" smtClean="0">
                <a:ea typeface="ＭＳ Ｐゴシック"/>
              </a:rPr>
              <a:t>: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Descremació del mercat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Penetració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Supervivència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Preus de discriminació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Price-mix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Low cost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Líders en qualitat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Dumping</a:t>
            </a:r>
          </a:p>
          <a:p>
            <a:pPr marL="914400" lvl="1" indent="-514350" eaLnBrk="1" hangingPunct="1">
              <a:buFont typeface="Arial" charset="0"/>
              <a:buChar char="•"/>
            </a:pPr>
            <a:endParaRPr lang="en-US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/>
            </a:endParaRP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10. Estratègia de comunicació / promoció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369888" y="1660525"/>
            <a:ext cx="8232775" cy="4114800"/>
          </a:xfrm>
        </p:spPr>
        <p:txBody>
          <a:bodyPr/>
          <a:lstStyle/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dirty="0" smtClean="0">
                <a:cs typeface="ＭＳ Ｐゴシック" pitchFamily="-111" charset="-128"/>
              </a:rPr>
              <a:t>Decidir quin serà el missatge de comunicació (què volem comunicar)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r>
              <a:rPr lang="en-US" dirty="0" smtClean="0">
                <a:cs typeface="ＭＳ Ｐゴシック" pitchFamily="-111" charset="-128"/>
              </a:rPr>
              <a:t>Decidir quin serà el mix de comunicació (en quins mitjans de promoció invertirem els recursos):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Fires comercials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Publicitat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Marketing online (SEO / SEM)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Accions de RR.PP.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Sponsoring</a:t>
            </a:r>
          </a:p>
          <a:p>
            <a:pPr marL="1252538" lvl="1" indent="-444500" eaLnBrk="1" hangingPunct="1">
              <a:buFontTx/>
              <a:buNone/>
              <a:defRPr/>
            </a:pPr>
            <a:r>
              <a:rPr lang="en-US" sz="1800" dirty="0" smtClean="0">
                <a:cs typeface="ＭＳ Ｐゴシック" pitchFamily="-111" charset="-128"/>
              </a:rPr>
              <a:t>	Equip de vendes</a:t>
            </a:r>
          </a:p>
          <a:p>
            <a:pPr marL="914400" lvl="1" indent="-514350" eaLnBrk="1" hangingPunct="1">
              <a:buFont typeface="Arial"/>
              <a:buChar char="•"/>
              <a:defRPr/>
            </a:pPr>
            <a:endParaRPr lang="en-US" dirty="0" smtClean="0">
              <a:cs typeface="ＭＳ Ｐゴシック" pitchFamily="-111" charset="-128"/>
            </a:endParaRPr>
          </a:p>
          <a:p>
            <a:pPr marL="914400" lvl="1" indent="-514350" eaLnBrk="1" hangingPunct="1">
              <a:buFontTx/>
              <a:buNone/>
              <a:defRPr/>
            </a:pPr>
            <a:endParaRPr lang="en-US" sz="2400" dirty="0" smtClean="0">
              <a:cs typeface="ＭＳ Ｐゴシック" pitchFamily="-111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11. El Pla d’Accions</a:t>
            </a:r>
          </a:p>
        </p:txBody>
      </p:sp>
      <p:sp>
        <p:nvSpPr>
          <p:cNvPr id="263170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b="0" smtClean="0">
                <a:ea typeface="ＭＳ Ｐゴシック"/>
                <a:cs typeface="ＭＳ Ｐゴシック"/>
              </a:rPr>
              <a:t>El pla d’accions hauria de donar resposta a quatre 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000" b="0" smtClean="0">
                <a:ea typeface="ＭＳ Ｐゴシック"/>
                <a:cs typeface="ＭＳ Ｐゴシック"/>
              </a:rPr>
              <a:t>qüestions: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000" b="0" smtClean="0">
              <a:ea typeface="ＭＳ Ｐゴシック"/>
              <a:cs typeface="ＭＳ Ｐゴシック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000" b="0" smtClean="0">
                <a:ea typeface="ＭＳ Ｐゴシック"/>
                <a:cs typeface="ＭＳ Ｐゴシック"/>
              </a:rPr>
              <a:t>QUINES accions es portaran a terme (concretar)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es-ES" sz="2000" b="0" smtClean="0">
              <a:ea typeface="ＭＳ Ｐゴシック"/>
              <a:cs typeface="ＭＳ Ｐゴシック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000" b="0" smtClean="0">
                <a:ea typeface="ＭＳ Ｐゴシック"/>
                <a:cs typeface="ＭＳ Ｐゴシック"/>
              </a:rPr>
              <a:t>QUAN es portaran a terme: planificació temporal (calendarització)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es-ES" sz="2000" b="0" smtClean="0">
              <a:ea typeface="ＭＳ Ｐゴシック"/>
              <a:cs typeface="ＭＳ Ｐゴシック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000" b="0" smtClean="0">
                <a:ea typeface="ＭＳ Ｐゴシック"/>
                <a:cs typeface="ＭＳ Ｐゴシック"/>
              </a:rPr>
              <a:t>QUI es responsabilitzarà de cada acció (assignació de responsabilitats)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es-ES" sz="2000" b="0" smtClean="0">
              <a:ea typeface="ＭＳ Ｐゴシック"/>
              <a:cs typeface="ＭＳ Ｐゴシック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000" b="0" smtClean="0">
                <a:ea typeface="ＭＳ Ｐゴシック"/>
                <a:cs typeface="ＭＳ Ｐゴシック"/>
              </a:rPr>
              <a:t>QUANT costarà: preveure el cost de cada acció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168" name="Group 816"/>
          <p:cNvGraphicFramePr>
            <a:graphicFrameLocks noGrp="1"/>
          </p:cNvGraphicFramePr>
          <p:nvPr>
            <p:ph idx="1"/>
          </p:nvPr>
        </p:nvGraphicFramePr>
        <p:xfrm>
          <a:off x="685800" y="1547813"/>
          <a:ext cx="7772400" cy="5119687"/>
        </p:xfrm>
        <a:graphic>
          <a:graphicData uri="http://schemas.openxmlformats.org/drawingml/2006/table">
            <a:tbl>
              <a:tblPr/>
              <a:tblGrid>
                <a:gridCol w="2743200"/>
                <a:gridCol w="2016125"/>
                <a:gridCol w="1431925"/>
                <a:gridCol w="158115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ACCIÓ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Responsable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Calendari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Pressupost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Modificacions de producte/servei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/equip disseny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15/10/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12-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15/11/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€2.500,00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Edició de catàlegs a l’alemany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X.Prados/agència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05/12/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12-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08/01/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€1.000,00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Adaptació </a:t>
                      </a: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itchFamily="-100" charset="0"/>
                          <a:cs typeface="Arial"/>
                        </a:rPr>
                        <a:t>Twitter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 FB de l’empresa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Traducció WEB a l’alemany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X.Prados/proveïdor internet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01/12/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12-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10/01/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€1.100,00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Preparació fira Hanover + viatges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X.Prados/assistant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07/01/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20/01/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Fira Hanover + viatges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X.Prados/assistant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22/01/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26/01/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3.500,00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Selecció distribuidor/agent + viatge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15/01/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15/02/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€1.200,00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Enviament peticions informació fira Hanover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X.Prados/assistant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26/01/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05/02/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€250,00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Seguimient enviament informació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X.Prados/assistant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07/02/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13-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20/02/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13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ETC ETC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 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0" charset="0"/>
                          <a:ea typeface="Arial" pitchFamily="-100" charset="0"/>
                          <a:cs typeface="Arial" pitchFamily="-100" charset="0"/>
                        </a:rPr>
                        <a:t> 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0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527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11. Pla d’accions: exemple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EL PLA D’INTERNACIONALITZACIÓ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12. Compte d’ExplotacióPrevisional</a:t>
            </a:r>
          </a:p>
        </p:txBody>
      </p:sp>
      <p:sp>
        <p:nvSpPr>
          <p:cNvPr id="266242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El compte d’Explotacióprevisional és essencial en un pla d’internacionalització.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Permet preveure els ingressos al llarg d’un període de temps (freqüentment a 2-3 anys vista)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Inclou una previsió de la inversió / despesa que generaran les accions que es portaran a terme.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Permet preveure el punt d’equilibri.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Permet fer un seguiment del pla.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Content Placeholder 2"/>
          <p:cNvSpPr>
            <a:spLocks noGrp="1"/>
          </p:cNvSpPr>
          <p:nvPr>
            <p:ph idx="1"/>
          </p:nvPr>
        </p:nvSpPr>
        <p:spPr>
          <a:xfrm>
            <a:off x="1111250" y="2209800"/>
            <a:ext cx="6508750" cy="39163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Moltes gràcies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1100" smtClean="0">
                <a:ea typeface="ＭＳ Ｐゴシック"/>
                <a:cs typeface="ＭＳ Ｐゴシック"/>
              </a:rPr>
              <a:t>Jordi Mundet Pons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1100" smtClean="0">
                <a:ea typeface="ＭＳ Ｐゴシック"/>
                <a:cs typeface="ＭＳ Ｐゴシック"/>
              </a:rPr>
              <a:t>jmundet@coforma.net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1100" smtClean="0">
                <a:ea typeface="ＭＳ Ｐゴシック"/>
                <a:cs typeface="ＭＳ Ｐゴシック"/>
              </a:rPr>
              <a:t>Twitter: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1100" smtClean="0">
                <a:ea typeface="ＭＳ Ｐゴシック"/>
                <a:cs typeface="ＭＳ Ｐゴシック"/>
              </a:rPr>
              <a:t>@jmundetp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1100" smtClean="0">
                <a:ea typeface="ＭＳ Ｐゴシック"/>
                <a:cs typeface="ＭＳ Ｐゴシック"/>
              </a:rPr>
              <a:t>@clickvinus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BARRERES MÉS FREQUENTS PER LA PETITA EMPRESA</a:t>
            </a:r>
          </a:p>
        </p:txBody>
      </p:sp>
      <p:sp>
        <p:nvSpPr>
          <p:cNvPr id="205826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Manca de recursos humans qualificats</a:t>
            </a:r>
          </a:p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Temor a sortir a fora</a:t>
            </a:r>
          </a:p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No es parlen idiomes</a:t>
            </a:r>
          </a:p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Desconeixement dels mercats internacionals</a:t>
            </a:r>
          </a:p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Manca de recursos financers</a:t>
            </a:r>
          </a:p>
          <a:p>
            <a:pPr marL="514350" indent="-514350" eaLnBrk="1" hangingPunct="1"/>
            <a:r>
              <a:rPr lang="es-ES" sz="2400" smtClean="0">
                <a:ea typeface="ＭＳ Ｐゴシック"/>
                <a:cs typeface="ＭＳ Ｐゴシック"/>
              </a:rPr>
              <a:t>Manca de mentalitat internacional</a:t>
            </a:r>
          </a:p>
          <a:p>
            <a:pPr marL="514350" indent="-514350" eaLnBrk="1" hangingPunct="1"/>
            <a:endParaRPr lang="es-E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1 Título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LA GLOBALITZACIÓ DELS MERCATS: IMPLICACIONS PER LES PETITES EMPRESES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4294967295"/>
          </p:nvPr>
        </p:nvSpPr>
        <p:spPr>
          <a:xfrm>
            <a:off x="657225" y="1638300"/>
            <a:ext cx="7772400" cy="4191000"/>
          </a:xfrm>
        </p:spPr>
        <p:txBody>
          <a:bodyPr/>
          <a:lstStyle/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El mercat domèstic tendeix a estar saturat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Tendència a la concentració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Major competència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Optimització de costos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Un nou mercat: el món sencer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Per moltes petites empreses, necessitat de buscar segments especialitzats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r>
              <a:rPr lang="ca-ES" sz="2400" dirty="0" smtClean="0"/>
              <a:t>Més qualificació dels recursos humans</a:t>
            </a:r>
          </a:p>
          <a:p>
            <a:pPr marL="608013" indent="-608013" eaLnBrk="1" hangingPunct="1">
              <a:buFont typeface="Arial"/>
              <a:buChar char="•"/>
              <a:defRPr/>
            </a:pPr>
            <a:endParaRPr lang="ca-ES" sz="2400" dirty="0" smtClean="0"/>
          </a:p>
          <a:p>
            <a:pPr marL="514350" indent="-514350" eaLnBrk="1" hangingPunct="1">
              <a:buFont typeface="Arial"/>
              <a:buChar char="•"/>
              <a:defRPr/>
            </a:pPr>
            <a:endParaRPr lang="es-ES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PUNTS CLAUS A L’HORA D’INTERNACIONALITZAR-SE</a:t>
            </a:r>
          </a:p>
        </p:txBody>
      </p:sp>
      <p:sp>
        <p:nvSpPr>
          <p:cNvPr id="207874" name="Content Placeholder 3"/>
          <p:cNvSpPr>
            <a:spLocks noGrp="1"/>
          </p:cNvSpPr>
          <p:nvPr>
            <p:ph idx="1"/>
          </p:nvPr>
        </p:nvSpPr>
        <p:spPr>
          <a:xfrm>
            <a:off x="685800" y="1577975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Disposar d’un servei / producte diferenciat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Compromís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Ser pacient i perseverant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Estar disposat a invertir uns recursos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Planificar la internacionalització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Capacitat d’adaptació i de flexibilitat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Aprofitar les TIC per internacionalitzar-se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Deixar-se assessorar per experts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b="0" smtClean="0">
                <a:ea typeface="ＭＳ Ｐゴシック"/>
                <a:cs typeface="ＭＳ Ｐゴシック"/>
              </a:rPr>
              <a:t>Estar disposat a col·laborar / cooperar</a:t>
            </a:r>
          </a:p>
          <a:p>
            <a:pPr marL="514350" indent="-514350" eaLnBrk="1" hangingPunct="1">
              <a:buFontTx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xfrm>
            <a:off x="685800" y="41275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PER QUÈ ÉS IMPORTANT LA PLANIFICACIÓ?</a:t>
            </a:r>
          </a:p>
        </p:txBody>
      </p:sp>
      <p:sp>
        <p:nvSpPr>
          <p:cNvPr id="208898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14350" indent="-514350" eaLnBrk="1" hangingPunct="1"/>
            <a:r>
              <a:rPr lang="en-US" b="0" smtClean="0">
                <a:ea typeface="ＭＳ Ｐゴシック"/>
                <a:cs typeface="ＭＳ Ｐゴシック"/>
              </a:rPr>
              <a:t>A la vida I als negocis res succeeix a l’atzar.</a:t>
            </a:r>
          </a:p>
          <a:p>
            <a:pPr marL="514350" indent="-514350" eaLnBrk="1" hangingPunct="1"/>
            <a:r>
              <a:rPr lang="en-US" b="0" smtClean="0">
                <a:ea typeface="ＭＳ Ｐゴシック"/>
                <a:cs typeface="ＭＳ Ｐゴシック"/>
              </a:rPr>
              <a:t>Si es pretén que una empresa segueixi existint al llarg dels anys és necessari planificar el seu futur.</a:t>
            </a:r>
          </a:p>
          <a:p>
            <a:pPr marL="514350" indent="-514350" eaLnBrk="1" hangingPunct="1"/>
            <a:r>
              <a:rPr lang="en-US" b="0" smtClean="0">
                <a:ea typeface="ＭＳ Ｐゴシック"/>
                <a:cs typeface="ＭＳ Ｐゴシック"/>
              </a:rPr>
              <a:t>El que succeeixi en el futur d’una empresa dependrà del que es faci, es decideixi i es planifiqui avui.</a:t>
            </a:r>
          </a:p>
          <a:p>
            <a:pPr marL="514350" indent="-514350" eaLnBrk="1" hangingPunct="1"/>
            <a:r>
              <a:rPr lang="en-US" b="0" smtClean="0">
                <a:ea typeface="ＭＳ Ｐゴシック"/>
                <a:cs typeface="ＭＳ Ｐゴシック"/>
              </a:rPr>
              <a:t>Una adequada planificació motiva als directius i al personal.</a:t>
            </a:r>
          </a:p>
          <a:p>
            <a:pPr marL="514350" indent="-514350" eaLnBrk="1" hangingPunct="1"/>
            <a:endParaRPr lang="en-US" b="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endParaRPr lang="en-US" b="0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endParaRPr lang="en-US" b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PER QUÈ ÉS IMPORTANT LA PLANIFICACIÓ?</a:t>
            </a:r>
          </a:p>
        </p:txBody>
      </p:sp>
      <p:sp>
        <p:nvSpPr>
          <p:cNvPr id="209922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L’absència de planificació provoca conseqüències </a:t>
            </a:r>
          </a:p>
          <a:p>
            <a:pPr marL="514350" indent="-51435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negatives: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Manca de control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Situacions imprevistes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No hi ha una guia d’acció clara.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Visió a curt termini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No hi han criteris per decidir inversions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Desperdici de temps, diners i oportunitats</a:t>
            </a:r>
          </a:p>
          <a:p>
            <a:pPr marL="514350" indent="-51435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EC-Direcció">
  <a:themeElements>
    <a:clrScheme name="ICEC-Direc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EC-Direcció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CEC-Direc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sseny personalitzat">
  <a:themeElements>
    <a:clrScheme name="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sonalitz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atalan!Arts">
  <a:themeElements>
    <a:clrScheme name="Catalan!Ar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talan!Arts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talan!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rts Visuals">
  <a:themeElements>
    <a:clrScheme name="Arts Visua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s Visuals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ts Visua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udiovisual">
  <a:themeElements>
    <a:clrScheme name="Audiovisu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diovisual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udiovis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úsica">
  <a:themeElements>
    <a:clrScheme name="Músic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úsica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úsi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videojocs">
  <a:themeElements>
    <a:clrScheme name="videojo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ojocs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ideoj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ÀGINA FINAL">
  <a:themeElements>
    <a:clrScheme name="PÀGINA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ÀGINA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ÀGINA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._Consell d'Administració">
  <a:themeElements>
    <a:clrScheme name="0._Consell d'Administra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._Consell d'Administració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._Consell d'Administra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ts escèniques">
  <a:themeElements>
    <a:clrScheme name="Arts escèniqu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s escèniques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ts escè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libre">
  <a:themeElements>
    <a:clrScheme name="Llib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ibre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lib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senvolupament empresarial">
  <a:themeElements>
    <a:clrScheme name="Desenvolupament empres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envolupament empresarial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envolupament empres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moció internacional">
  <a:themeElements>
    <a:clrScheme name="Promoció internacio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ció internacional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moció internac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DE">
  <a:themeElements>
    <a:clrScheme name="S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E">
      <a:majorFont>
        <a:latin typeface="Helvetica*"/>
        <a:ea typeface=""/>
        <a:cs typeface=""/>
      </a:majorFont>
      <a:minorFont>
        <a:latin typeface="Helvetica*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seny personalitzat">
  <a:themeElements>
    <a:clrScheme name="2_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seny personalitz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sseny personalitzat">
  <a:themeElements>
    <a:clrScheme name="1_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seny personalitz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2026</Words>
  <Application>Microsoft Office PowerPoint</Application>
  <PresentationFormat>On-screen Show (4:3)</PresentationFormat>
  <Paragraphs>567</Paragraphs>
  <Slides>45</Slides>
  <Notes>21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Plantilla de disseny</vt:lpstr>
      </vt:variant>
      <vt:variant>
        <vt:i4>30</vt:i4>
      </vt:variant>
      <vt:variant>
        <vt:lpstr>Títols de les diapositives</vt:lpstr>
      </vt:variant>
      <vt:variant>
        <vt:i4>45</vt:i4>
      </vt:variant>
    </vt:vector>
  </HeadingPairs>
  <TitlesOfParts>
    <vt:vector size="82" baseType="lpstr">
      <vt:lpstr>Arial</vt:lpstr>
      <vt:lpstr>Helvetica*</vt:lpstr>
      <vt:lpstr>ＭＳ Ｐゴシック</vt:lpstr>
      <vt:lpstr>Wingdings</vt:lpstr>
      <vt:lpstr>Century Gothic</vt:lpstr>
      <vt:lpstr>Times New Roman</vt:lpstr>
      <vt:lpstr>Wingdings 2</vt:lpstr>
      <vt:lpstr>ICEC-Direcció</vt:lpstr>
      <vt:lpstr>0._Consell d'Administració</vt:lpstr>
      <vt:lpstr>Arts escèniques</vt:lpstr>
      <vt:lpstr>Llibre</vt:lpstr>
      <vt:lpstr>Desenvolupament empresarial</vt:lpstr>
      <vt:lpstr>Promoció internacional</vt:lpstr>
      <vt:lpstr>SDE</vt:lpstr>
      <vt:lpstr>2_Disseny personalitzat</vt:lpstr>
      <vt:lpstr>1_Disseny personalitzat</vt:lpstr>
      <vt:lpstr>Disseny personalitzat</vt:lpstr>
      <vt:lpstr>Catalan!Arts</vt:lpstr>
      <vt:lpstr>Arts Visuals</vt:lpstr>
      <vt:lpstr>Audiovisual</vt:lpstr>
      <vt:lpstr>Música</vt:lpstr>
      <vt:lpstr>videojocs</vt:lpstr>
      <vt:lpstr>PÀGINA FINAL</vt:lpstr>
      <vt:lpstr>ICEC-Direcció</vt:lpstr>
      <vt:lpstr>0._Consell d'Administració</vt:lpstr>
      <vt:lpstr>Arts escèniques</vt:lpstr>
      <vt:lpstr>Llibre</vt:lpstr>
      <vt:lpstr>Desenvolupament empresarial</vt:lpstr>
      <vt:lpstr>Promoció internacional</vt:lpstr>
      <vt:lpstr>SDE</vt:lpstr>
      <vt:lpstr>SDE</vt:lpstr>
      <vt:lpstr>SDE</vt:lpstr>
      <vt:lpstr>Catalan!Arts</vt:lpstr>
      <vt:lpstr>Arts Visuals</vt:lpstr>
      <vt:lpstr>Audiovisual</vt:lpstr>
      <vt:lpstr>Música</vt:lpstr>
      <vt:lpstr>videojocs</vt:lpstr>
      <vt:lpstr>COM PREPARAR UN PLA D’INTERNACIONALITZACIÓ</vt:lpstr>
      <vt:lpstr>LA INTERNACIONALITZACIÓ DE LES EMPRESES CATALANES: DARRERES DADES</vt:lpstr>
      <vt:lpstr>LA INTERNACIONALITZACIÓ DE LES EMPRESES CATALANES: DARRERES DADES</vt:lpstr>
      <vt:lpstr>LA GLOBALITZACIÓ DELS MERCATS I LA NECESSITAT D’INTERNACIONALITZAR-SE</vt:lpstr>
      <vt:lpstr>BARRERES MÉS FREQUENTS PER LA PETITA EMPRESA</vt:lpstr>
      <vt:lpstr>LA GLOBALITZACIÓ DELS MERCATS: IMPLICACIONS PER LES PETITES EMPRESES</vt:lpstr>
      <vt:lpstr>PUNTS CLAUS A L’HORA D’INTERNACIONALITZAR-SE</vt:lpstr>
      <vt:lpstr>PER QUÈ ÉS IMPORTANT LA PLANIFICACIÓ?</vt:lpstr>
      <vt:lpstr>PER QUÈ ÉS IMPORTANT LA PLANIFICACIÓ?</vt:lpstr>
      <vt:lpstr>EL PLA D’INTERNACIONALITZACIÓ  PUNTS CLAUS</vt:lpstr>
      <vt:lpstr>EL PLA D’INTERNACIONALITZACIÓ</vt:lpstr>
      <vt:lpstr>EL PLA D’INTERNACIONALITZACIÓ Proposta d’ ÍNDEX DE CONTINGUTS</vt:lpstr>
      <vt:lpstr>EL PLA D’INTERNACIONALITZACIÓ Proposta d’ ÍNDEX DE CONTINGUTS</vt:lpstr>
      <vt:lpstr>EL PLA D’INTERNACIONALITZACIÓ 1. Anàlisi de capacitats i limitacions</vt:lpstr>
      <vt:lpstr>EL PLA D’INTERNACIONALITZACIÓ 1. Anàlisi de capacitats i limitacions</vt:lpstr>
      <vt:lpstr>EL PLA D’INTERNACIONALITZACIÓ 1. Anàlisi de capacitats i limitacions</vt:lpstr>
      <vt:lpstr>EL PLA D’INTERNACIONALITZACIÓ 2. Anàlisi del mercat objectiu: identificar oportunitats i barreres</vt:lpstr>
      <vt:lpstr>EL PLA D’INTERNACIONALITZACIÓ 2. Anàlisi del mercat objectiu: identificar oportunitats i barreres</vt:lpstr>
      <vt:lpstr>EL PLA D’INTERNACIONALITZACIÓ  Anàlisi comparatiu amb la competència</vt:lpstr>
      <vt:lpstr>EL PLA D’INTERNACIONALITZACIÓ Matriu de classificació de mercats</vt:lpstr>
      <vt:lpstr>EL PLA D’INTERNACIONALITZACIÓ Publicacions de Catalan Arts</vt:lpstr>
      <vt:lpstr> Publicacions de Catalan Arts</vt:lpstr>
      <vt:lpstr>EL PLA D’INTERNACIONALITZACIÓ Altres fonts d’informació</vt:lpstr>
      <vt:lpstr>EL PLA D’INTERNACIONALITZACIÓ Altres fonts d’informació</vt:lpstr>
      <vt:lpstr>EL PLA D’INTERNACIONALITZACIÓ Altres fonts d’informació</vt:lpstr>
      <vt:lpstr>EL PLA D’INTERNACIONALITZACIÓ 3. Quins ojectius fixem?</vt:lpstr>
      <vt:lpstr>EL PLA D’INTERNACIONALITZACIÓ 3. Quins objectius fixem?</vt:lpstr>
      <vt:lpstr>EL PLA D’INTERNACIONALITZACIÓ 4. ESTRATÈGIA D’ENTRADA EN EL MERCAT</vt:lpstr>
      <vt:lpstr>EL PLA D’INTERNACIONALITZACIÓ 4. ESTRATÈGIA D’ENTRADA EN EL MERCAT</vt:lpstr>
      <vt:lpstr>EL PLA D’INTERNACIONALITZACIÓ 4. ESTRATÈGIA D’ENTRADA EN EL MERCAT</vt:lpstr>
      <vt:lpstr>EL PLA D’INTERNACIONALITZACIÓ 4. ESTRATÈGIA D’ENTRADA EN EL MERCAT</vt:lpstr>
      <vt:lpstr>EL PLA D’INTERNACIONALITZACIÓ 5. Estratègia de segmentació</vt:lpstr>
      <vt:lpstr>EL PLA D’INTERNACIONALITZACIÓ 6. Estratègia de posicionament</vt:lpstr>
      <vt:lpstr>EL PLA D’INTERNACIONALITZACIÓ 6. Estratègia de posicionament  Alguns exemples</vt:lpstr>
      <vt:lpstr>EL PLA D’INTERNACIONALITZACIÓ 7. Estratègia de producte / servei</vt:lpstr>
      <vt:lpstr>EL PLA D’INTERNACIONALITZACIÓ 7. Estratègia de producte / servei: Adaptació producte i política comercial internacional</vt:lpstr>
      <vt:lpstr>EL PLA D’INTERNACIONALITZACIÓ 8. Estratègia de distribució</vt:lpstr>
      <vt:lpstr>EL PLA D’INTERNACIONALITZACIÓ 8. Estratègia de distribució</vt:lpstr>
      <vt:lpstr>EL PLA D’INTERNACIONALITZACIÓ 9. Estratègia de preus</vt:lpstr>
      <vt:lpstr>EL PLA D’INTERNACIONALITZACIÓ 9. Estratègia de preus</vt:lpstr>
      <vt:lpstr>EL PLA D’INTERNACIONALITZACIÓ 10. Estratègia de comunicació / promoció</vt:lpstr>
      <vt:lpstr>EL PLA D’INTERNACIONALITZACIÓ 11. El Pla d’Accions</vt:lpstr>
      <vt:lpstr>EL PLA D’INTERNACIONALITZACIÓ 11. Pla d’accions: exemple</vt:lpstr>
      <vt:lpstr>EL PLA D’INTERNACIONALITZACIÓ 12. Compte d’ExplotacióPrevisional</vt:lpstr>
      <vt:lpstr>Diapositiva 45</vt:lpstr>
    </vt:vector>
  </TitlesOfParts>
  <Company>Gencat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mrccjb</dc:creator>
  <cp:lastModifiedBy>mrcsop</cp:lastModifiedBy>
  <cp:revision>199</cp:revision>
  <dcterms:created xsi:type="dcterms:W3CDTF">2012-07-03T06:06:36Z</dcterms:created>
  <dcterms:modified xsi:type="dcterms:W3CDTF">2012-07-04T06:34:10Z</dcterms:modified>
</cp:coreProperties>
</file>