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288" autoAdjust="0"/>
  </p:normalViewPr>
  <p:slideViewPr>
    <p:cSldViewPr snapToGrid="0" snapToObjects="1">
      <p:cViewPr varScale="1">
        <p:scale>
          <a:sx n="47" d="100"/>
          <a:sy n="47" d="100"/>
        </p:scale>
        <p:origin x="-110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F40C64-879D-7F46-90D4-D2FD9233A1E9}" type="datetimeFigureOut">
              <a:rPr lang="es-ES" smtClean="0"/>
              <a:t>05/07/16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3478B9-ED17-904B-94E9-9058903AA913}" type="slidenum">
              <a:rPr lang="es-ES" smtClean="0"/>
              <a:t>‹Nr.›</a:t>
            </a:fld>
            <a:endParaRPr lang="es-ES"/>
          </a:p>
        </p:txBody>
      </p:sp>
    </p:spTree>
    <p:extLst>
      <p:ext uri="{BB962C8B-B14F-4D97-AF65-F5344CB8AC3E}">
        <p14:creationId xmlns:p14="http://schemas.microsoft.com/office/powerpoint/2010/main" val="29783734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twitter.com/sixtopazteatr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play.google.com/store/apps/details?id=com.google.android.apps.cultural"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www.museobilbao.com/"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s://www.youtube.com/watch?v=y1ys2UCROU0"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salabeckett.cat/"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www.bib.uab.cat/human/arxiusocietatliceu/publiques/indexcat.php"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masp.art.br/masp2010/"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 Id="rId3" Type="http://schemas.openxmlformats.org/officeDocument/2006/relationships/hyperlink" Target="http://www.getty.edu/"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teatreneu.com/"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europapress.es/ciencia/noticia-proyecto-europeo-permite-personalizar-visita-museos-contenidos-multimedia-3d-20140307181536.html"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twitter.com/coldplay" TargetMode="External"/><Relationship Id="rId4" Type="http://schemas.openxmlformats.org/officeDocument/2006/relationships/hyperlink" Target="https://twitter.com/search?q=" TargetMode="External"/><Relationship Id="rId5" Type="http://schemas.openxmlformats.org/officeDocument/2006/relationships/hyperlink" Target="https://twitter.com/coldplay/statuses/460756746005651456" TargetMode="External"/><Relationship Id="rId6" Type="http://schemas.openxmlformats.org/officeDocument/2006/relationships/hyperlink" Target="https://storify.com/Muwom/las-letras-de-las-canciones-que-coldplay-escondio" TargetMode="External"/><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r>
              <a:rPr lang="es-ES" b="1" dirty="0"/>
              <a:t>RESUM: </a:t>
            </a:r>
          </a:p>
          <a:p>
            <a:pPr lvl="0"/>
            <a:r>
              <a:rPr lang="es-ES" b="1" dirty="0"/>
              <a:t>MNAC: crea </a:t>
            </a:r>
            <a:r>
              <a:rPr lang="es-ES" b="1" dirty="0" err="1"/>
              <a:t>contingut</a:t>
            </a:r>
            <a:r>
              <a:rPr lang="es-ES" b="1" dirty="0"/>
              <a:t> i </a:t>
            </a:r>
            <a:r>
              <a:rPr lang="es-ES" b="1" dirty="0" err="1"/>
              <a:t>avantatges</a:t>
            </a:r>
            <a:r>
              <a:rPr lang="es-ES" b="1" dirty="0"/>
              <a:t> </a:t>
            </a:r>
            <a:r>
              <a:rPr lang="es-ES" b="1" dirty="0" err="1"/>
              <a:t>exclusius</a:t>
            </a:r>
            <a:r>
              <a:rPr lang="es-ES" b="1" dirty="0"/>
              <a:t> </a:t>
            </a:r>
            <a:r>
              <a:rPr lang="es-ES" b="1" dirty="0" err="1"/>
              <a:t>pels</a:t>
            </a:r>
            <a:r>
              <a:rPr lang="es-ES" b="1" dirty="0"/>
              <a:t> </a:t>
            </a:r>
            <a:r>
              <a:rPr lang="es-ES" b="1" dirty="0" err="1"/>
              <a:t>seus</a:t>
            </a:r>
            <a:r>
              <a:rPr lang="es-ES" b="1" dirty="0"/>
              <a:t> </a:t>
            </a:r>
            <a:r>
              <a:rPr lang="es-ES" b="1" dirty="0" err="1"/>
              <a:t>amics</a:t>
            </a:r>
            <a:r>
              <a:rPr lang="es-ES" b="1" dirty="0"/>
              <a:t>. Eleva el carnet </a:t>
            </a:r>
            <a:r>
              <a:rPr lang="es-ES" b="1" dirty="0" err="1"/>
              <a:t>amics</a:t>
            </a:r>
            <a:r>
              <a:rPr lang="es-ES" b="1" dirty="0"/>
              <a:t> a </a:t>
            </a:r>
            <a:r>
              <a:rPr lang="es-ES" b="1" dirty="0" err="1"/>
              <a:t>categoria</a:t>
            </a:r>
            <a:r>
              <a:rPr lang="es-ES" b="1" dirty="0"/>
              <a:t> de </a:t>
            </a:r>
            <a:r>
              <a:rPr lang="es-ES" b="1" dirty="0" err="1"/>
              <a:t>regal</a:t>
            </a:r>
            <a:r>
              <a:rPr lang="es-ES" b="1" dirty="0"/>
              <a:t>.</a:t>
            </a:r>
          </a:p>
          <a:p>
            <a:pPr lvl="0"/>
            <a:endParaRPr lang="es-ES" dirty="0"/>
          </a:p>
          <a:p>
            <a:pPr lvl="0"/>
            <a:endParaRPr lang="es-ES" dirty="0"/>
          </a:p>
          <a:p>
            <a:pPr lvl="0"/>
            <a:r>
              <a:rPr lang="es-ES" dirty="0"/>
              <a:t>… CONTINUACIÓ:</a:t>
            </a:r>
          </a:p>
          <a:p>
            <a:pPr lvl="0"/>
            <a:endParaRPr lang="es-ES" dirty="0"/>
          </a:p>
          <a:p>
            <a:pPr marL="285750" lvl="0" indent="-285750">
              <a:buSzPct val="100000"/>
              <a:buFont typeface="Wingdings"/>
              <a:buChar char="ü"/>
            </a:pPr>
            <a:r>
              <a:rPr lang="ca-ES" dirty="0">
                <a:latin typeface="Calibri" pitchFamily="34"/>
              </a:rPr>
              <a:t>Habilita </a:t>
            </a:r>
            <a:r>
              <a:rPr lang="ca-ES" i="1" dirty="0" err="1">
                <a:latin typeface="Calibri" pitchFamily="34"/>
              </a:rPr>
              <a:t>microsite</a:t>
            </a:r>
            <a:r>
              <a:rPr lang="ca-ES" dirty="0">
                <a:latin typeface="Calibri" pitchFamily="34"/>
              </a:rPr>
              <a:t> específic pels amics, amb contingut exclusiu</a:t>
            </a:r>
          </a:p>
          <a:p>
            <a:pPr marL="285750" lvl="0" indent="-285750">
              <a:buSzPct val="100000"/>
              <a:buFont typeface="Wingdings"/>
              <a:buChar char="ü"/>
            </a:pPr>
            <a:endParaRPr lang="ca-ES" dirty="0">
              <a:latin typeface="Calibri" pitchFamily="34"/>
            </a:endParaRPr>
          </a:p>
          <a:p>
            <a:pPr marL="285750" lvl="0" indent="-285750">
              <a:buSzPct val="100000"/>
              <a:buFont typeface="Wingdings"/>
              <a:buChar char="ü"/>
            </a:pPr>
            <a:r>
              <a:rPr lang="ca-ES" dirty="0">
                <a:latin typeface="Calibri" pitchFamily="34"/>
              </a:rPr>
              <a:t>Els Amics són prescriptors i se’ls ofereix la possibilitat de regalar el carnet</a:t>
            </a:r>
          </a:p>
          <a:p>
            <a:pPr marL="285750" lvl="0" indent="-285750">
              <a:buSzPct val="100000"/>
              <a:buFont typeface="Wingdings"/>
              <a:buChar char="ü"/>
            </a:pPr>
            <a:endParaRPr lang="ca-ES" dirty="0">
              <a:latin typeface="Calibri" pitchFamily="34"/>
            </a:endParaRPr>
          </a:p>
          <a:p>
            <a:pPr marL="285750" lvl="0" indent="-285750">
              <a:buSzPct val="100000"/>
              <a:buFont typeface="Wingdings"/>
              <a:buChar char="ü"/>
            </a:pPr>
            <a:r>
              <a:rPr lang="ca-ES" dirty="0">
                <a:latin typeface="Calibri" pitchFamily="34"/>
              </a:rPr>
              <a:t>S’ofereixen promocions i oportunitats més enllà de l’àmbit cultural</a:t>
            </a:r>
          </a:p>
          <a:p>
            <a:pPr lvl="0"/>
            <a:endParaRPr lang="es-ES"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D51216-0992-40AB-8995-5FEE8320EB4F}"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lnSpc>
                <a:spcPct val="90000"/>
              </a:lnSpc>
            </a:pPr>
            <a:r>
              <a:rPr lang="es-ES" sz="1100"/>
              <a:t/>
            </a:r>
            <a:br>
              <a:rPr lang="es-ES" sz="1100"/>
            </a:br>
            <a:endParaRPr lang="es-ES" sz="110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C329DC-F79E-47D0-B508-199FE2872BF3}"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14</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lnSpc>
                <a:spcPct val="90000"/>
              </a:lnSpc>
            </a:pPr>
            <a:r>
              <a:rPr lang="es-ES" sz="1100"/>
              <a:t/>
            </a:r>
            <a:br>
              <a:rPr lang="es-ES" sz="1100"/>
            </a:br>
            <a:endParaRPr lang="es-ES" sz="110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C329DC-F79E-47D0-B508-199FE2872BF3}"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15</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100" b="1" dirty="0" smtClean="0"/>
              <a:t>Empoderar</a:t>
            </a:r>
            <a:r>
              <a:rPr lang="es-ES" sz="1100" b="1" baseline="0" dirty="0" smtClean="0"/>
              <a:t> al consumidor de forma determinante en el transcurso de la experiencia</a:t>
            </a:r>
            <a:endParaRPr lang="es-ES" sz="1100" b="1" dirty="0" smtClean="0"/>
          </a:p>
          <a:p>
            <a:r>
              <a:rPr lang="es-ES" sz="1100" dirty="0"/>
              <a:t/>
            </a:r>
            <a:br>
              <a:rPr lang="es-ES" sz="1100" dirty="0"/>
            </a:br>
            <a:r>
              <a:rPr lang="es-ES" sz="1200" b="0" i="0" u="none" strike="noStrike" kern="1200" cap="none" spc="0" baseline="0" dirty="0" smtClean="0">
                <a:solidFill>
                  <a:srgbClr val="000000"/>
                </a:solidFill>
                <a:uFillTx/>
                <a:latin typeface="Arial"/>
                <a:ea typeface="ＭＳ Ｐゴシック"/>
                <a:cs typeface="ＭＳ Ｐゴシック"/>
              </a:rPr>
              <a:t>La activa participación del público en el espectáculo se produce muchas veces gracias al uso de la tecnología digital. Es el caso del concierto del grupo escocés </a:t>
            </a:r>
            <a:r>
              <a:rPr lang="es-ES" sz="1200" b="0" i="0" u="none" strike="noStrike" kern="1200" cap="none" spc="0" baseline="0" dirty="0" err="1" smtClean="0">
                <a:solidFill>
                  <a:srgbClr val="000000"/>
                </a:solidFill>
                <a:uFillTx/>
                <a:latin typeface="Arial"/>
                <a:ea typeface="ＭＳ Ｐゴシック"/>
                <a:cs typeface="ＭＳ Ｐゴシック"/>
              </a:rPr>
              <a:t>The</a:t>
            </a:r>
            <a:r>
              <a:rPr lang="es-ES" sz="1200" b="0" i="0" u="none" strike="noStrike" kern="1200" cap="none" spc="0" baseline="0" dirty="0" smtClean="0">
                <a:solidFill>
                  <a:srgbClr val="000000"/>
                </a:solidFill>
                <a:uFillTx/>
                <a:latin typeface="Arial"/>
                <a:ea typeface="ＭＳ Ｐゴシック"/>
                <a:cs typeface="ＭＳ Ｐゴシック"/>
              </a:rPr>
              <a:t> </a:t>
            </a:r>
            <a:r>
              <a:rPr lang="es-ES" sz="1200" b="0" i="0" u="none" strike="noStrike" kern="1200" cap="none" spc="0" baseline="0" dirty="0" err="1" smtClean="0">
                <a:solidFill>
                  <a:srgbClr val="000000"/>
                </a:solidFill>
                <a:uFillTx/>
                <a:latin typeface="Arial"/>
                <a:ea typeface="ＭＳ Ｐゴシック"/>
                <a:cs typeface="ＭＳ Ｐゴシック"/>
              </a:rPr>
              <a:t>Vaselines</a:t>
            </a:r>
            <a:r>
              <a:rPr lang="es-ES" sz="1200" b="0" i="0" u="none" strike="noStrike" kern="1200" cap="none" spc="0" baseline="0" dirty="0" smtClean="0">
                <a:solidFill>
                  <a:srgbClr val="000000"/>
                </a:solidFill>
                <a:uFillTx/>
                <a:latin typeface="Arial"/>
                <a:ea typeface="ＭＳ Ｐゴシック"/>
                <a:cs typeface="ＭＳ Ｐゴシック"/>
              </a:rPr>
              <a:t>, celebrado en Madrid el pasado mes de Mayo, que se emitió directo en </a:t>
            </a:r>
            <a:r>
              <a:rPr lang="es-ES" sz="1200" b="0" i="1" u="none" strike="noStrike" kern="1200" cap="none" spc="0" baseline="0" dirty="0" smtClean="0">
                <a:solidFill>
                  <a:srgbClr val="000000"/>
                </a:solidFill>
                <a:uFillTx/>
                <a:latin typeface="Arial"/>
                <a:ea typeface="ＭＳ Ｐゴシック"/>
                <a:cs typeface="ＭＳ Ｐゴシック"/>
              </a:rPr>
              <a:t>streaming para </a:t>
            </a:r>
            <a:r>
              <a:rPr lang="es-ES" sz="1200" b="0" i="0" u="none" strike="noStrike" kern="1200" cap="none" spc="0" baseline="0" dirty="0" smtClean="0">
                <a:solidFill>
                  <a:srgbClr val="000000"/>
                </a:solidFill>
                <a:uFillTx/>
                <a:latin typeface="Arial"/>
                <a:ea typeface="ＭＳ Ｐゴシック"/>
                <a:cs typeface="ＭＳ Ｐゴシック"/>
              </a:rPr>
              <a:t>combinar la experiencia musical en vivo con la experiencia digital del público en sus hogares. Los usuarios conectados podían controlar la intensidad del show a través de </a:t>
            </a:r>
            <a:r>
              <a:rPr lang="es-ES" sz="1200" b="0" i="0" u="none" strike="noStrike" kern="1200" cap="none" spc="0" baseline="0" dirty="0" err="1" smtClean="0">
                <a:solidFill>
                  <a:srgbClr val="000000"/>
                </a:solidFill>
                <a:uFillTx/>
                <a:latin typeface="Arial"/>
                <a:ea typeface="ＭＳ Ｐゴシック"/>
                <a:cs typeface="ＭＳ Ｐゴシック"/>
              </a:rPr>
              <a:t>Twitter</a:t>
            </a:r>
            <a:r>
              <a:rPr lang="es-ES" sz="1200" b="0" i="0" u="none" strike="noStrike" kern="1200" cap="none" spc="0" baseline="0" dirty="0" smtClean="0">
                <a:solidFill>
                  <a:srgbClr val="000000"/>
                </a:solidFill>
                <a:uFillTx/>
                <a:latin typeface="Arial"/>
                <a:ea typeface="ＭＳ Ｐゴシック"/>
                <a:cs typeface="ＭＳ Ｐゴシック"/>
              </a:rPr>
              <a:t>, mediante el </a:t>
            </a:r>
            <a:r>
              <a:rPr lang="es-ES" sz="1200" b="0" i="1" u="none" strike="noStrike" kern="1200" cap="none" spc="0" baseline="0" dirty="0" err="1" smtClean="0">
                <a:solidFill>
                  <a:srgbClr val="000000"/>
                </a:solidFill>
                <a:uFillTx/>
                <a:latin typeface="Arial"/>
                <a:ea typeface="ＭＳ Ｐゴシック"/>
                <a:cs typeface="ＭＳ Ｐゴシック"/>
              </a:rPr>
              <a:t>hashtag</a:t>
            </a:r>
            <a:r>
              <a:rPr lang="es-ES" sz="1200" b="0" i="1" u="none" strike="noStrike" kern="1200" cap="none" spc="0" baseline="0" dirty="0" smtClean="0">
                <a:solidFill>
                  <a:srgbClr val="000000"/>
                </a:solidFill>
                <a:uFillTx/>
                <a:latin typeface="Arial"/>
                <a:ea typeface="ＭＳ Ｐゴシック"/>
                <a:cs typeface="ＭＳ Ｐゴシック"/>
              </a:rPr>
              <a:t> </a:t>
            </a:r>
            <a:r>
              <a:rPr lang="es-ES" sz="1200" b="0" i="0" u="none" strike="noStrike" kern="1200" cap="none" spc="0" baseline="0" dirty="0" smtClean="0">
                <a:solidFill>
                  <a:srgbClr val="000000"/>
                </a:solidFill>
                <a:uFillTx/>
                <a:latin typeface="Arial"/>
                <a:ea typeface="ＭＳ Ｐゴシック"/>
                <a:cs typeface="ＭＳ Ｐゴシック"/>
              </a:rPr>
              <a:t>#LiveAccesPS15; durante el concierto se prometió que a mayor volumen de conversación digital, mayor intensidad y riqueza escenográfica (decorados, </a:t>
            </a:r>
            <a:r>
              <a:rPr lang="es-ES" sz="1200" b="0" i="0" u="none" strike="noStrike" kern="1200" cap="none" spc="0" baseline="0" dirty="0" err="1" smtClean="0">
                <a:solidFill>
                  <a:srgbClr val="000000"/>
                </a:solidFill>
                <a:uFillTx/>
                <a:latin typeface="Arial"/>
                <a:ea typeface="ＭＳ Ｐゴシック"/>
                <a:cs typeface="ＭＳ Ｐゴシック"/>
              </a:rPr>
              <a:t>atrezzo</a:t>
            </a:r>
            <a:r>
              <a:rPr lang="es-ES" sz="1200" b="0" i="0" u="none" strike="noStrike" kern="1200" cap="none" spc="0" baseline="0" dirty="0" smtClean="0">
                <a:solidFill>
                  <a:srgbClr val="000000"/>
                </a:solidFill>
                <a:uFillTx/>
                <a:latin typeface="Arial"/>
                <a:ea typeface="ＭＳ Ｐゴシック"/>
                <a:cs typeface="ＭＳ Ｐゴシック"/>
              </a:rPr>
              <a:t>, proyecciones o juegos de luces). Combinando el </a:t>
            </a:r>
            <a:r>
              <a:rPr lang="es-ES" sz="1200" b="0" i="1" u="none" strike="noStrike" kern="1200" cap="none" spc="0" baseline="0" dirty="0" err="1" smtClean="0">
                <a:solidFill>
                  <a:srgbClr val="000000"/>
                </a:solidFill>
                <a:uFillTx/>
                <a:latin typeface="Arial"/>
                <a:ea typeface="ＭＳ Ｐゴシック"/>
                <a:cs typeface="ＭＳ Ｐゴシック"/>
              </a:rPr>
              <a:t>hashtag</a:t>
            </a:r>
            <a:r>
              <a:rPr lang="es-ES" sz="1200" b="0" i="1" u="none" strike="noStrike" kern="1200" cap="none" spc="0" baseline="0" dirty="0" smtClean="0">
                <a:solidFill>
                  <a:srgbClr val="000000"/>
                </a:solidFill>
                <a:uFillTx/>
                <a:latin typeface="Arial"/>
                <a:ea typeface="ＭＳ Ｐゴシック"/>
                <a:cs typeface="ＭＳ Ｐゴシック"/>
              </a:rPr>
              <a:t> con palabras</a:t>
            </a:r>
          </a:p>
          <a:p>
            <a:r>
              <a:rPr lang="es-ES" sz="1200" b="0" i="0" u="none" strike="noStrike" kern="1200" cap="none" spc="0" baseline="0" dirty="0" smtClean="0">
                <a:solidFill>
                  <a:srgbClr val="000000"/>
                </a:solidFill>
                <a:uFillTx/>
                <a:latin typeface="Arial"/>
                <a:ea typeface="ＭＳ Ｐゴシック"/>
                <a:cs typeface="ＭＳ Ｐゴシック"/>
              </a:rPr>
              <a:t>clave como #luces, #globos o #bits en sus comentarios, los usuarios </a:t>
            </a:r>
            <a:r>
              <a:rPr lang="es-ES" sz="1200" b="0" i="1" u="none" strike="noStrike" kern="1200" cap="none" spc="0" baseline="0" dirty="0" smtClean="0">
                <a:solidFill>
                  <a:srgbClr val="000000"/>
                </a:solidFill>
                <a:uFillTx/>
                <a:latin typeface="Arial"/>
                <a:ea typeface="ＭＳ Ｐゴシック"/>
                <a:cs typeface="ＭＳ Ｐゴシック"/>
              </a:rPr>
              <a:t>online </a:t>
            </a:r>
            <a:r>
              <a:rPr lang="es-ES" sz="1200" b="0" i="0" u="none" strike="noStrike" kern="1200" cap="none" spc="0" baseline="0" dirty="0" smtClean="0">
                <a:solidFill>
                  <a:srgbClr val="000000"/>
                </a:solidFill>
                <a:uFillTx/>
                <a:latin typeface="Arial"/>
                <a:ea typeface="ＭＳ Ｐゴシック"/>
                <a:cs typeface="ＭＳ Ｐゴシック"/>
              </a:rPr>
              <a:t>fueron provocando distintos cambios sobre el escenario y el espectáculo, convirtiéndose así en los realizadores.</a:t>
            </a:r>
            <a:endParaRPr lang="es-ES" sz="110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C329DC-F79E-47D0-B508-199FE2872BF3}"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NOUS CAS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Las experiencias a la carta abarcan una serie de propuestas que son aptas para distintos soportes y pantallas.</a:t>
            </a:r>
          </a:p>
          <a:p>
            <a:r>
              <a:rPr lang="es-ES" sz="1200" kern="1200" baseline="0" dirty="0" smtClean="0">
                <a:solidFill>
                  <a:schemeClr val="tx1"/>
                </a:solidFill>
                <a:latin typeface="+mn-lt"/>
                <a:ea typeface="+mn-ea"/>
                <a:cs typeface="+mn-cs"/>
              </a:rPr>
              <a:t>El elemento común es siempre el </a:t>
            </a:r>
            <a:r>
              <a:rPr lang="es-ES" sz="1200" i="1" kern="1200" baseline="0" dirty="0" smtClean="0">
                <a:solidFill>
                  <a:schemeClr val="tx1"/>
                </a:solidFill>
                <a:latin typeface="+mn-lt"/>
                <a:ea typeface="+mn-ea"/>
                <a:cs typeface="+mn-cs"/>
              </a:rPr>
              <a:t>online, a través de plataformas en las </a:t>
            </a:r>
            <a:r>
              <a:rPr lang="es-ES" sz="1200" kern="1200" baseline="0" dirty="0" smtClean="0">
                <a:solidFill>
                  <a:schemeClr val="tx1"/>
                </a:solidFill>
                <a:latin typeface="+mn-lt"/>
                <a:ea typeface="+mn-ea"/>
                <a:cs typeface="+mn-cs"/>
              </a:rPr>
              <a:t>que los usuarios pueden seleccionar democráticamente aquellos productos que desean consumir. </a:t>
            </a:r>
            <a:r>
              <a:rPr lang="es-ES" sz="1200" kern="1200" baseline="0" dirty="0" err="1" smtClean="0">
                <a:solidFill>
                  <a:schemeClr val="tx1"/>
                </a:solidFill>
                <a:latin typeface="+mn-lt"/>
                <a:ea typeface="+mn-ea"/>
                <a:cs typeface="+mn-cs"/>
              </a:rPr>
              <a:t>Youfeelm</a:t>
            </a:r>
            <a:r>
              <a:rPr lang="es-ES" sz="1200" kern="1200" baseline="0" dirty="0" smtClean="0">
                <a:solidFill>
                  <a:schemeClr val="tx1"/>
                </a:solidFill>
                <a:latin typeface="+mn-lt"/>
                <a:ea typeface="+mn-ea"/>
                <a:cs typeface="+mn-cs"/>
              </a:rPr>
              <a:t> es una plataforma de cine bajo demanda en salas en las que el espectador puede elegir qué quiere ver, cuándo y dónde. Para ello, el público y los diversos agentes del sector cinematográfico se inscriben y, a través de votaciones, se ponen de acuerdo para la organización de una proyección entre el abanico de largometrajes, cortos y documentales</a:t>
            </a:r>
          </a:p>
          <a:p>
            <a:r>
              <a:rPr lang="es-ES" sz="1200" kern="1200" baseline="0" dirty="0" smtClean="0">
                <a:solidFill>
                  <a:schemeClr val="tx1"/>
                </a:solidFill>
                <a:latin typeface="+mn-lt"/>
                <a:ea typeface="+mn-ea"/>
                <a:cs typeface="+mn-cs"/>
              </a:rPr>
              <a:t>que la plataforma ofrece. Además, ofrece la posibilidad de personalizar los eventos añadiendo extras tales como</a:t>
            </a:r>
          </a:p>
          <a:p>
            <a:r>
              <a:rPr lang="es-ES" sz="1200" kern="1200" baseline="0" dirty="0" smtClean="0">
                <a:solidFill>
                  <a:schemeClr val="tx1"/>
                </a:solidFill>
                <a:latin typeface="+mn-lt"/>
                <a:ea typeface="+mn-ea"/>
                <a:cs typeface="+mn-cs"/>
              </a:rPr>
              <a:t>coloquios, exposiciones o conciertos. Así, las salas de cine se suman para ofrecer experiencias a la carta.</a:t>
            </a:r>
            <a:endParaRPr lang="es-ES"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17</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NOUS CAS</a:t>
            </a:r>
          </a:p>
          <a:p>
            <a:endParaRPr lang="es-ES" sz="1200" b="1" kern="1200" baseline="0" dirty="0" smtClean="0">
              <a:solidFill>
                <a:schemeClr val="tx1"/>
              </a:solidFill>
              <a:latin typeface="+mn-lt"/>
              <a:ea typeface="+mn-ea"/>
              <a:cs typeface="+mn-cs"/>
            </a:endParaRPr>
          </a:p>
          <a:p>
            <a:r>
              <a:rPr lang="es-ES" sz="1200" b="1" kern="1200" baseline="0" dirty="0" smtClean="0">
                <a:solidFill>
                  <a:schemeClr val="tx1"/>
                </a:solidFill>
                <a:latin typeface="+mn-lt"/>
                <a:ea typeface="+mn-ea"/>
                <a:cs typeface="+mn-cs"/>
              </a:rPr>
              <a:t>Nuevos modelos de negocios </a:t>
            </a:r>
            <a:r>
              <a:rPr lang="es-ES" sz="1200" b="1" kern="1200" baseline="0" dirty="0" smtClean="0">
                <a:solidFill>
                  <a:schemeClr val="tx1"/>
                </a:solidFill>
                <a:latin typeface="+mn-lt"/>
                <a:ea typeface="+mn-ea"/>
                <a:cs typeface="+mn-cs"/>
                <a:sym typeface="Wingdings" pitchFamily="2" charset="2"/>
              </a:rPr>
              <a:t> </a:t>
            </a:r>
            <a:r>
              <a:rPr lang="es-ES" sz="1200" b="1" kern="1200" baseline="0" dirty="0" smtClean="0">
                <a:solidFill>
                  <a:schemeClr val="tx1"/>
                </a:solidFill>
                <a:latin typeface="+mn-lt"/>
                <a:ea typeface="+mn-ea"/>
                <a:cs typeface="+mn-cs"/>
              </a:rPr>
              <a:t>EL USUARIO SE CONVIERTE EN EL AGENTE QUE VALIDA EL CONTENIDO Y DECIDE QUÉ LIBROS SE VAN A PUBLICAR Y QUÉ LIBROS NO.</a:t>
            </a:r>
          </a:p>
          <a:p>
            <a:endParaRPr lang="es-ES" sz="1200" b="1" kern="1200" baseline="0" dirty="0" smtClean="0">
              <a:solidFill>
                <a:schemeClr val="tx1"/>
              </a:solidFill>
              <a:latin typeface="+mn-lt"/>
              <a:ea typeface="+mn-ea"/>
              <a:cs typeface="+mn-cs"/>
            </a:endParaRPr>
          </a:p>
          <a:p>
            <a:r>
              <a:rPr lang="es-ES" sz="1200" b="1" kern="1200" baseline="0" dirty="0" smtClean="0">
                <a:solidFill>
                  <a:schemeClr val="tx1"/>
                </a:solidFill>
                <a:latin typeface="+mn-lt"/>
                <a:ea typeface="+mn-ea"/>
                <a:cs typeface="+mn-cs"/>
              </a:rPr>
              <a:t>Falsaria es un proyecto que busca ofrecer una nueva forma de publicar a través del modelo de edición colaborativa, en formato “concurso”. Cualquier persona que quiera publicar una pieza literaria, desde cuentos, poemas o textos de no ficción, puede hacerlo a través de su plataforma </a:t>
            </a:r>
            <a:r>
              <a:rPr lang="es-ES" sz="1200" b="1" i="1" kern="1200" baseline="0" dirty="0" smtClean="0">
                <a:solidFill>
                  <a:schemeClr val="tx1"/>
                </a:solidFill>
                <a:latin typeface="+mn-lt"/>
                <a:ea typeface="+mn-ea"/>
                <a:cs typeface="+mn-cs"/>
              </a:rPr>
              <a:t>online. </a:t>
            </a:r>
          </a:p>
          <a:p>
            <a:r>
              <a:rPr lang="es-ES" sz="1200" kern="1200" baseline="0" dirty="0" smtClean="0">
                <a:solidFill>
                  <a:schemeClr val="tx1"/>
                </a:solidFill>
                <a:latin typeface="+mn-lt"/>
                <a:ea typeface="+mn-ea"/>
                <a:cs typeface="+mn-cs"/>
              </a:rPr>
              <a:t>El funcionamiento es muy sencillo: al compartir la pieza literaria en el espacio web, se publica en la </a:t>
            </a:r>
            <a:r>
              <a:rPr lang="es-ES" sz="1200" b="1" kern="1200" baseline="0" dirty="0" smtClean="0">
                <a:solidFill>
                  <a:schemeClr val="tx1"/>
                </a:solidFill>
                <a:latin typeface="+mn-lt"/>
                <a:ea typeface="+mn-ea"/>
                <a:cs typeface="+mn-cs"/>
              </a:rPr>
              <a:t>Casi Portada, donde permanece como máximo 24 horas. Solo si recibe más de 10 votos por parte de los usuarios de la red social pasará a la Portada, donde más usuarios podrán votarlo. El objetivo de la Portada es recibir 20 votos más, para pasar al ranking de los más votados donde competirá por un lugar en su edición impresa trimestral. Por lo tanto, es el usuario y lector el que decide qué obras van a ser publicadas, invirtiendo así los proceso editoriales. </a:t>
            </a:r>
          </a:p>
          <a:p>
            <a:r>
              <a:rPr lang="es-ES" sz="1200" b="1" kern="1200" baseline="0" dirty="0" smtClean="0">
                <a:solidFill>
                  <a:schemeClr val="tx1"/>
                </a:solidFill>
                <a:latin typeface="+mn-lt"/>
                <a:ea typeface="+mn-ea"/>
                <a:cs typeface="+mn-cs"/>
              </a:rPr>
              <a:t>www.falsaria.com </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18</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Los debates sobre cómo aumentar las ganancias en los diarios y revistas son múltiples, y suelen girar alrededor del </a:t>
            </a:r>
            <a:r>
              <a:rPr lang="es-ES" sz="1200" i="1" kern="1200" baseline="0" dirty="0" smtClean="0">
                <a:solidFill>
                  <a:schemeClr val="tx1"/>
                </a:solidFill>
                <a:latin typeface="+mn-lt"/>
                <a:ea typeface="+mn-ea"/>
                <a:cs typeface="+mn-cs"/>
              </a:rPr>
              <a:t>online. Sin embargo, aunque parece que la innovación en la reinvención del formato papel sea cosa del pasado, aparecen propuestas que revolucionarán a la prensa escrita. </a:t>
            </a:r>
          </a:p>
          <a:p>
            <a:r>
              <a:rPr lang="es-ES" sz="1200" b="1" kern="1200" baseline="0" dirty="0" err="1" smtClean="0">
                <a:solidFill>
                  <a:schemeClr val="tx1"/>
                </a:solidFill>
                <a:latin typeface="+mn-lt"/>
                <a:ea typeface="+mn-ea"/>
                <a:cs typeface="+mn-cs"/>
              </a:rPr>
              <a:t>Meganews</a:t>
            </a:r>
            <a:r>
              <a:rPr lang="es-ES" sz="1200" b="1" kern="1200" baseline="0" dirty="0" smtClean="0">
                <a:solidFill>
                  <a:schemeClr val="tx1"/>
                </a:solidFill>
                <a:latin typeface="+mn-lt"/>
                <a:ea typeface="+mn-ea"/>
                <a:cs typeface="+mn-cs"/>
              </a:rPr>
              <a:t> Magazine es una </a:t>
            </a:r>
            <a:r>
              <a:rPr lang="es-ES" sz="1200" b="1" i="1" kern="1200" baseline="0" dirty="0" err="1" smtClean="0">
                <a:solidFill>
                  <a:schemeClr val="tx1"/>
                </a:solidFill>
                <a:latin typeface="+mn-lt"/>
                <a:ea typeface="+mn-ea"/>
                <a:cs typeface="+mn-cs"/>
              </a:rPr>
              <a:t>startup</a:t>
            </a:r>
            <a:r>
              <a:rPr lang="es-ES" sz="1200" b="1" i="1" kern="1200" baseline="0" dirty="0" smtClean="0">
                <a:solidFill>
                  <a:schemeClr val="tx1"/>
                </a:solidFill>
                <a:latin typeface="+mn-lt"/>
                <a:ea typeface="+mn-ea"/>
                <a:cs typeface="+mn-cs"/>
              </a:rPr>
              <a:t> sueca que ha diseñado una máquina expendedora de revistas y periódicos. El usuario solo debe acercarse a las pantallas táctiles y seleccionar una de las revistas del catálogo, que a través de la tecnología digital se imprimirá automáticamente con su corte, plegado y cosido. Todo ello en dos minutos. </a:t>
            </a:r>
          </a:p>
          <a:p>
            <a:r>
              <a:rPr lang="es-ES" sz="1200" kern="1200" baseline="0" dirty="0" smtClean="0">
                <a:solidFill>
                  <a:schemeClr val="tx1"/>
                </a:solidFill>
                <a:latin typeface="+mn-lt"/>
                <a:ea typeface="+mn-ea"/>
                <a:cs typeface="+mn-cs"/>
              </a:rPr>
              <a:t>Gran parte de la industria sueca se está implicando en este proyecto que sin duda alargará la vida de la prensa </a:t>
            </a:r>
            <a:r>
              <a:rPr lang="es-ES" sz="1200" i="1" kern="1200" baseline="0" dirty="0" smtClean="0">
                <a:solidFill>
                  <a:schemeClr val="tx1"/>
                </a:solidFill>
                <a:latin typeface="+mn-lt"/>
                <a:ea typeface="+mn-ea"/>
                <a:cs typeface="+mn-cs"/>
              </a:rPr>
              <a:t>offline. </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19</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El sector periodístico ha sabido encontrar la oportunidad al uso del </a:t>
            </a:r>
            <a:r>
              <a:rPr lang="es-ES" sz="1200" b="1" kern="1200" baseline="0" dirty="0" smtClean="0">
                <a:solidFill>
                  <a:schemeClr val="tx1"/>
                </a:solidFill>
                <a:latin typeface="+mn-lt"/>
                <a:ea typeface="+mn-ea"/>
                <a:cs typeface="+mn-cs"/>
              </a:rPr>
              <a:t>Big Data como fuente de contenido a tiempo real. En un contexto de mega filtraciones y de enormes bases de datos públicas, los sistemas de visualización se están convirtiendo en verdaderas máquinas de generar noticias. Es el llamado periodismo de datos. </a:t>
            </a:r>
          </a:p>
          <a:p>
            <a:r>
              <a:rPr lang="es-ES" sz="1200" kern="1200" baseline="0" dirty="0" smtClean="0">
                <a:solidFill>
                  <a:schemeClr val="tx1"/>
                </a:solidFill>
                <a:latin typeface="+mn-lt"/>
                <a:ea typeface="+mn-ea"/>
                <a:cs typeface="+mn-cs"/>
              </a:rPr>
              <a:t>Como parte de la última edición del festival de literatura </a:t>
            </a:r>
            <a:r>
              <a:rPr lang="es-ES" sz="1200" b="1" kern="1200" baseline="0" dirty="0" err="1" smtClean="0">
                <a:solidFill>
                  <a:schemeClr val="tx1"/>
                </a:solidFill>
                <a:latin typeface="+mn-lt"/>
                <a:ea typeface="+mn-ea"/>
                <a:cs typeface="+mn-cs"/>
              </a:rPr>
              <a:t>Kosmopolis</a:t>
            </a:r>
            <a:r>
              <a:rPr lang="es-ES" sz="1200" b="1" kern="1200" baseline="0" dirty="0" smtClean="0">
                <a:solidFill>
                  <a:schemeClr val="tx1"/>
                </a:solidFill>
                <a:latin typeface="+mn-lt"/>
                <a:ea typeface="+mn-ea"/>
                <a:cs typeface="+mn-cs"/>
              </a:rPr>
              <a:t> de Barcelona se organizó durante cuatro días una </a:t>
            </a:r>
            <a:r>
              <a:rPr lang="es-ES" sz="1200" b="1" kern="1200" baseline="0" dirty="0" err="1" smtClean="0">
                <a:solidFill>
                  <a:schemeClr val="tx1"/>
                </a:solidFill>
                <a:latin typeface="+mn-lt"/>
                <a:ea typeface="+mn-ea"/>
                <a:cs typeface="+mn-cs"/>
              </a:rPr>
              <a:t>Hackathon</a:t>
            </a:r>
            <a:r>
              <a:rPr lang="es-ES" sz="1200" b="1" kern="1200" baseline="0" dirty="0" smtClean="0">
                <a:solidFill>
                  <a:schemeClr val="tx1"/>
                </a:solidFill>
                <a:latin typeface="+mn-lt"/>
                <a:ea typeface="+mn-ea"/>
                <a:cs typeface="+mn-cs"/>
              </a:rPr>
              <a:t> en la que programadores, periodistas y diseñadores debían localizar datos sobre el hambre en España para procesarlos y convertirlos en documentos de carácter periodístico, a través de herramientas de procesamiento de datos. Un ejercicio que buscaba explorar las posibilidades del Big Data como fuente de información para el periodismo y cuyo resultado fue valorado por un jurado de expertos de distintas disciplinas. </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21</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a:spLocks noGrp="1"/>
          </p:cNvSpPr>
          <p:nvPr>
            <p:ph type="body" idx="1"/>
          </p:nvPr>
        </p:nvSpPr>
        <p:spPr/>
        <p:txBody>
          <a:bodyPr>
            <a:normAutofit/>
          </a:bodyPr>
          <a:lstStyle/>
          <a:p>
            <a:pPr fontAlgn="base"/>
            <a:r>
              <a:rPr lang="es-ES" sz="1200" b="0" i="0" u="none" strike="noStrike" kern="1200" cap="none" spc="0" baseline="0" dirty="0" smtClean="0">
                <a:solidFill>
                  <a:srgbClr val="000000"/>
                </a:solidFill>
                <a:uFillTx/>
                <a:latin typeface="Arial"/>
                <a:ea typeface="ＭＳ Ｐゴシック"/>
                <a:cs typeface="ＭＳ Ｐゴシック"/>
              </a:rPr>
              <a:t>Por ejemplo, en el Museo de Arte de Dallas, un programa dirigido a visitantes habituales les anima a </a:t>
            </a:r>
            <a:r>
              <a:rPr lang="es-ES" sz="1200" b="1" i="0" u="none" strike="noStrike" kern="1200" cap="none" spc="0" baseline="0" dirty="0" smtClean="0">
                <a:solidFill>
                  <a:srgbClr val="000000"/>
                </a:solidFill>
                <a:uFillTx/>
                <a:latin typeface="Arial"/>
                <a:ea typeface="ＭＳ Ｐゴシック"/>
                <a:cs typeface="ＭＳ Ｐゴシック"/>
              </a:rPr>
              <a:t>hacer </a:t>
            </a:r>
            <a:r>
              <a:rPr lang="es-ES" sz="1200" b="1" i="1" u="none" strike="noStrike" kern="1200" cap="none" spc="0" baseline="0" dirty="0" err="1" smtClean="0">
                <a:solidFill>
                  <a:srgbClr val="000000"/>
                </a:solidFill>
                <a:uFillTx/>
                <a:latin typeface="Arial"/>
                <a:ea typeface="ＭＳ Ｐゴシック"/>
                <a:cs typeface="ＭＳ Ｐゴシック"/>
              </a:rPr>
              <a:t>check</a:t>
            </a:r>
            <a:r>
              <a:rPr lang="es-ES" sz="1200" b="1" i="1" u="none" strike="noStrike" kern="1200" cap="none" spc="0" baseline="0" dirty="0" smtClean="0">
                <a:solidFill>
                  <a:srgbClr val="000000"/>
                </a:solidFill>
                <a:uFillTx/>
                <a:latin typeface="Arial"/>
                <a:ea typeface="ＭＳ Ｐゴシック"/>
                <a:cs typeface="ＭＳ Ｐゴシック"/>
              </a:rPr>
              <a:t>-in</a:t>
            </a:r>
            <a:r>
              <a:rPr lang="es-ES" sz="1200" b="1" i="0" u="none" strike="noStrike" kern="1200" cap="none" spc="0" baseline="0" dirty="0" smtClean="0">
                <a:solidFill>
                  <a:srgbClr val="000000"/>
                </a:solidFill>
                <a:uFillTx/>
                <a:latin typeface="Arial"/>
                <a:ea typeface="ＭＳ Ｐゴシック"/>
                <a:cs typeface="ＭＳ Ｐゴシック"/>
              </a:rPr>
              <a:t> en diversos lugares del edificio con el objetivo de ganar puntos para recompensas</a:t>
            </a:r>
            <a:r>
              <a:rPr lang="es-ES" sz="1200" b="0" i="0" u="none" strike="noStrike" kern="1200" cap="none" spc="0" baseline="0" dirty="0" smtClean="0">
                <a:solidFill>
                  <a:srgbClr val="000000"/>
                </a:solidFill>
                <a:uFillTx/>
                <a:latin typeface="Arial"/>
                <a:ea typeface="ＭＳ Ｐゴシック"/>
                <a:cs typeface="ＭＳ Ｐゴシック"/>
              </a:rPr>
              <a:t> (desde el aparcamiento gratuito al uso privado del cine del museo, </a:t>
            </a:r>
            <a:r>
              <a:rPr lang="es-ES" sz="1200" b="0" i="0" u="none" strike="noStrike" kern="1200" cap="none" spc="0" baseline="0" dirty="0" err="1" smtClean="0">
                <a:solidFill>
                  <a:srgbClr val="000000"/>
                </a:solidFill>
                <a:uFillTx/>
                <a:latin typeface="Arial"/>
                <a:ea typeface="ＭＳ Ｐゴシック"/>
                <a:cs typeface="ＭＳ Ｐゴシック"/>
              </a:rPr>
              <a:t>etc</a:t>
            </a:r>
            <a:r>
              <a:rPr lang="es-ES" sz="1200" b="0" i="0" u="none" strike="noStrike" kern="1200" cap="none" spc="0" baseline="0" dirty="0" smtClean="0">
                <a:solidFill>
                  <a:srgbClr val="000000"/>
                </a:solidFill>
                <a:uFillTx/>
                <a:latin typeface="Arial"/>
                <a:ea typeface="ＭＳ Ｐゴシック"/>
                <a:cs typeface="ＭＳ Ｐゴシック"/>
              </a:rPr>
              <a:t>). Esos datos se filtran posteriormente para comprender mejor el comportamiento de los usuarios del museo (frecuencias de las visitas, qué obras de arte centran su atención y cuáles ignoran, </a:t>
            </a:r>
            <a:r>
              <a:rPr lang="es-ES" sz="1200" b="0" i="0" u="none" strike="noStrike" kern="1200" cap="none" spc="0" baseline="0" dirty="0" err="1" smtClean="0">
                <a:solidFill>
                  <a:srgbClr val="000000"/>
                </a:solidFill>
                <a:uFillTx/>
                <a:latin typeface="Arial"/>
                <a:ea typeface="ＭＳ Ｐゴシック"/>
                <a:cs typeface="ＭＳ Ｐゴシック"/>
              </a:rPr>
              <a:t>etc</a:t>
            </a:r>
            <a:r>
              <a:rPr lang="es-ES" sz="1200" b="0" i="0" u="none" strike="noStrike" kern="1200" cap="none" spc="0" baseline="0" dirty="0" smtClean="0">
                <a:solidFill>
                  <a:srgbClr val="000000"/>
                </a:solidFill>
                <a:uFillTx/>
                <a:latin typeface="Arial"/>
                <a:ea typeface="ＭＳ Ｐゴシック"/>
                <a:cs typeface="ＭＳ Ｐゴシック"/>
              </a:rPr>
              <a:t>). </a:t>
            </a:r>
          </a:p>
        </p:txBody>
      </p:sp>
      <p:sp>
        <p:nvSpPr>
          <p:cNvPr id="4" name="3 Marcador de número de diapositiva"/>
          <p:cNvSpPr>
            <a:spLocks noGrp="1"/>
          </p:cNvSpPr>
          <p:nvPr>
            <p:ph type="sldNum" sz="quarter" idx="10"/>
          </p:nvPr>
        </p:nvSpPr>
        <p:spPr/>
        <p:txBody>
          <a:bodyPr/>
          <a:lstStyle/>
          <a:p>
            <a:pPr lvl="0"/>
            <a:fld id="{77FB1534-6091-4213-A455-5D16F26D11DA}" type="slidenum">
              <a:rPr lang="es-ES" smtClean="0"/>
              <a:pPr lvl="0"/>
              <a:t>22</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a:spLocks noGrp="1"/>
          </p:cNvSpPr>
          <p:nvPr>
            <p:ph type="body" idx="1"/>
          </p:nvPr>
        </p:nvSpPr>
        <p:spPr/>
        <p:txBody>
          <a:bodyPr>
            <a:normAutofit/>
          </a:bodyPr>
          <a:lstStyle/>
          <a:p>
            <a:pPr fontAlgn="base"/>
            <a:r>
              <a:rPr lang="es-ES" sz="1200" b="0" i="0" u="none" strike="noStrike" kern="1200" cap="none" spc="0" baseline="0" dirty="0" smtClean="0">
                <a:solidFill>
                  <a:srgbClr val="000000"/>
                </a:solidFill>
                <a:uFillTx/>
                <a:latin typeface="Arial"/>
                <a:ea typeface="ＭＳ Ｐゴシック"/>
                <a:cs typeface="ＭＳ Ｐゴシック"/>
              </a:rPr>
              <a:t>Mientras tanto, en el Instituto de Arte de Minneapolis se apuesta por </a:t>
            </a:r>
            <a:r>
              <a:rPr lang="es-ES" sz="1200" b="1" i="0" u="none" strike="noStrike" kern="1200" cap="none" spc="0" baseline="0" dirty="0" smtClean="0">
                <a:solidFill>
                  <a:srgbClr val="000000"/>
                </a:solidFill>
                <a:uFillTx/>
                <a:latin typeface="Arial"/>
                <a:ea typeface="ＭＳ Ｐゴシック"/>
                <a:cs typeface="ＭＳ Ｐゴシック"/>
              </a:rPr>
              <a:t>analizar datos para tomar decisiones relativas al comisariado de las exposiciones</a:t>
            </a:r>
            <a:r>
              <a:rPr lang="es-ES" sz="1200" b="0" i="0" u="none" strike="noStrike" kern="1200" cap="none" spc="0" baseline="0" dirty="0" smtClean="0">
                <a:solidFill>
                  <a:srgbClr val="000000"/>
                </a:solidFill>
                <a:uFillTx/>
                <a:latin typeface="Arial"/>
                <a:ea typeface="ＭＳ Ｐゴシック"/>
                <a:cs typeface="ＭＳ Ｐゴシック"/>
              </a:rPr>
              <a:t>: si los datos indican desinterés por una exposición ya programada, ésta puede ser trasladada a una galería más pequeña, aplazada, reelaborada…</a:t>
            </a:r>
          </a:p>
          <a:p>
            <a:pPr fontAlgn="base"/>
            <a:endParaRPr lang="es-ES" sz="1200" b="0" i="0" u="none" strike="noStrike" kern="1200" cap="none" spc="0" baseline="0" dirty="0" smtClean="0">
              <a:solidFill>
                <a:srgbClr val="000000"/>
              </a:solidFill>
              <a:uFillTx/>
              <a:latin typeface="Arial"/>
              <a:ea typeface="ＭＳ Ｐゴシック"/>
              <a:cs typeface="ＭＳ Ｐゴシック"/>
            </a:endParaRPr>
          </a:p>
          <a:p>
            <a:pPr fontAlgn="base"/>
            <a:r>
              <a:rPr lang="es-ES" sz="1200" b="0" i="0" u="none" strike="noStrike" kern="1200" cap="none" spc="0" baseline="0" dirty="0" smtClean="0">
                <a:solidFill>
                  <a:srgbClr val="000000"/>
                </a:solidFill>
                <a:uFillTx/>
                <a:latin typeface="Arial"/>
                <a:ea typeface="ＭＳ Ｐゴシック"/>
                <a:cs typeface="ＭＳ Ｐゴシック"/>
              </a:rPr>
              <a:t>Pero no son los únicos ejemplos: en los últimos meses, el Museo Metropolitano de Arte de Nueva York, el Museo de Bellas Artes de Boston y el Museo Nelson-</a:t>
            </a:r>
            <a:r>
              <a:rPr lang="es-ES" sz="1200" b="0" i="0" u="none" strike="noStrike" kern="1200" cap="none" spc="0" baseline="0" dirty="0" err="1" smtClean="0">
                <a:solidFill>
                  <a:srgbClr val="000000"/>
                </a:solidFill>
                <a:uFillTx/>
                <a:latin typeface="Arial"/>
                <a:ea typeface="ＭＳ Ｐゴシック"/>
                <a:cs typeface="ＭＳ Ｐゴシック"/>
              </a:rPr>
              <a:t>Atkins</a:t>
            </a:r>
            <a:r>
              <a:rPr lang="es-ES" sz="1200" b="0" i="0" u="none" strike="noStrike" kern="1200" cap="none" spc="0" baseline="0" dirty="0" smtClean="0">
                <a:solidFill>
                  <a:srgbClr val="000000"/>
                </a:solidFill>
                <a:uFillTx/>
                <a:latin typeface="Arial"/>
                <a:ea typeface="ＭＳ Ｐゴシック"/>
                <a:cs typeface="ＭＳ Ｐゴシック"/>
              </a:rPr>
              <a:t> de Arte de Kansas City </a:t>
            </a:r>
            <a:r>
              <a:rPr lang="es-ES" sz="1200" b="1" i="0" u="none" strike="noStrike" kern="1200" cap="none" spc="0" baseline="0" dirty="0" smtClean="0">
                <a:solidFill>
                  <a:srgbClr val="000000"/>
                </a:solidFill>
                <a:uFillTx/>
                <a:latin typeface="Arial"/>
                <a:ea typeface="ＭＳ Ｐゴシック"/>
                <a:cs typeface="ＭＳ Ｐゴシック"/>
              </a:rPr>
              <a:t>se han lanzado al fichaje de analistas de datos.</a:t>
            </a:r>
            <a:endParaRPr lang="es-ES" sz="1200" b="0" i="0" u="none" strike="noStrike" kern="1200" cap="none" spc="0" baseline="0" dirty="0" smtClean="0">
              <a:solidFill>
                <a:srgbClr val="000000"/>
              </a:solidFill>
              <a:uFillTx/>
              <a:latin typeface="Arial"/>
              <a:ea typeface="ＭＳ Ｐゴシック"/>
              <a:cs typeface="ＭＳ Ｐゴシック"/>
            </a:endParaRPr>
          </a:p>
          <a:p>
            <a:endParaRPr lang="es-ES" sz="1200" b="0" i="0" u="none" strike="noStrike" kern="1200" cap="none" spc="0" baseline="0" dirty="0" smtClean="0">
              <a:solidFill>
                <a:srgbClr val="000000"/>
              </a:solidFill>
              <a:uFillTx/>
              <a:latin typeface="Arial"/>
              <a:ea typeface="ＭＳ Ｐゴシック"/>
              <a:cs typeface="ＭＳ Ｐゴシック"/>
            </a:endParaRPr>
          </a:p>
        </p:txBody>
      </p:sp>
      <p:sp>
        <p:nvSpPr>
          <p:cNvPr id="4" name="3 Marcador de número de diapositiva"/>
          <p:cNvSpPr>
            <a:spLocks noGrp="1"/>
          </p:cNvSpPr>
          <p:nvPr>
            <p:ph type="sldNum" sz="quarter" idx="10"/>
          </p:nvPr>
        </p:nvSpPr>
        <p:spPr/>
        <p:txBody>
          <a:bodyPr/>
          <a:lstStyle/>
          <a:p>
            <a:pPr lvl="0"/>
            <a:fld id="{77FB1534-6091-4213-A455-5D16F26D11DA}" type="slidenum">
              <a:rPr lang="es-ES" smtClean="0"/>
              <a:pPr lvl="0"/>
              <a:t>23</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a:spLocks noGrp="1"/>
          </p:cNvSpPr>
          <p:nvPr>
            <p:ph type="body" idx="1"/>
          </p:nvPr>
        </p:nvSpPr>
        <p:spPr/>
        <p:txBody>
          <a:bodyPr>
            <a:normAutofit/>
          </a:bodyPr>
          <a:lstStyle/>
          <a:p>
            <a:r>
              <a:rPr lang="es-ES" sz="1200" b="0" i="0" u="none" strike="noStrike" kern="1200" cap="none" spc="0" baseline="0" dirty="0" smtClean="0">
                <a:solidFill>
                  <a:srgbClr val="000000"/>
                </a:solidFill>
                <a:uFillTx/>
                <a:latin typeface="Arial"/>
                <a:ea typeface="ＭＳ Ｐゴシック"/>
                <a:cs typeface="ＭＳ Ｐゴシック"/>
              </a:rPr>
              <a:t>El uso del </a:t>
            </a:r>
            <a:r>
              <a:rPr lang="es-ES" sz="1200" b="1" i="0" u="none" strike="noStrike" kern="1200" cap="none" spc="0" baseline="0" dirty="0" smtClean="0">
                <a:solidFill>
                  <a:srgbClr val="000000"/>
                </a:solidFill>
                <a:uFillTx/>
                <a:latin typeface="Arial"/>
                <a:ea typeface="ＭＳ Ｐゴシック"/>
                <a:cs typeface="ＭＳ Ｐゴシック"/>
              </a:rPr>
              <a:t>Big Data como indicador de los gustos y expectativas del público está llegando a niveles insospechados. Tanto es así que Natural </a:t>
            </a:r>
            <a:r>
              <a:rPr lang="es-ES" sz="1200" b="1" i="0" u="none" strike="noStrike" kern="1200" cap="none" spc="0" baseline="0" dirty="0" err="1" smtClean="0">
                <a:solidFill>
                  <a:srgbClr val="000000"/>
                </a:solidFill>
                <a:uFillTx/>
                <a:latin typeface="Arial"/>
                <a:ea typeface="ＭＳ Ｐゴシック"/>
                <a:cs typeface="ＭＳ Ｐゴシック"/>
              </a:rPr>
              <a:t>Language</a:t>
            </a:r>
            <a:r>
              <a:rPr lang="es-ES" sz="1200" b="1" i="0" u="none" strike="noStrike" kern="1200" cap="none" spc="0" baseline="0" dirty="0" smtClean="0">
                <a:solidFill>
                  <a:srgbClr val="000000"/>
                </a:solidFill>
                <a:uFillTx/>
                <a:latin typeface="Arial"/>
                <a:ea typeface="ＭＳ Ｐゴシック"/>
                <a:cs typeface="ＭＳ Ｐゴシック"/>
              </a:rPr>
              <a:t>, una empresa estadounidense, ha desarrollado una herramienta, </a:t>
            </a:r>
            <a:r>
              <a:rPr lang="es-ES" sz="1200" b="1" i="0" u="none" strike="noStrike" kern="1200" cap="none" spc="0" baseline="0" dirty="0" err="1" smtClean="0">
                <a:solidFill>
                  <a:srgbClr val="000000"/>
                </a:solidFill>
                <a:uFillTx/>
                <a:latin typeface="Arial"/>
                <a:ea typeface="ＭＳ Ｐゴシック"/>
                <a:cs typeface="ＭＳ Ｐゴシック"/>
              </a:rPr>
              <a:t>Quill</a:t>
            </a:r>
            <a:r>
              <a:rPr lang="es-ES" sz="1200" b="1" i="0" u="none" strike="noStrike" kern="1200" cap="none" spc="0" baseline="0" dirty="0" smtClean="0">
                <a:solidFill>
                  <a:srgbClr val="000000"/>
                </a:solidFill>
                <a:uFillTx/>
                <a:latin typeface="Arial"/>
                <a:ea typeface="ＭＳ Ｐゴシック"/>
                <a:cs typeface="ＭＳ Ｐゴシック"/>
              </a:rPr>
              <a:t>, capaz de convertir grandes volúmenes de datos de fuentes dispersas en narrativas escritas que perfectamente podrían haber estado escritas por una persona; son las llamadas Big Data </a:t>
            </a:r>
            <a:r>
              <a:rPr lang="es-ES" sz="1200" b="1" i="0" u="none" strike="noStrike" kern="1200" cap="none" spc="0" baseline="0" dirty="0" err="1" smtClean="0">
                <a:solidFill>
                  <a:srgbClr val="000000"/>
                </a:solidFill>
                <a:uFillTx/>
                <a:latin typeface="Arial"/>
                <a:ea typeface="ＭＳ Ｐゴシック"/>
                <a:cs typeface="ＭＳ Ｐゴシック"/>
              </a:rPr>
              <a:t>storytelling</a:t>
            </a:r>
            <a:r>
              <a:rPr lang="es-ES" sz="1200" b="1" i="0" u="none" strike="noStrike" kern="1200" cap="none" spc="0" baseline="0" dirty="0" smtClean="0">
                <a:solidFill>
                  <a:srgbClr val="000000"/>
                </a:solidFill>
                <a:uFillTx/>
                <a:latin typeface="Arial"/>
                <a:ea typeface="ＭＳ Ｐゴシック"/>
                <a:cs typeface="ＭＳ Ｐゴシック"/>
              </a:rPr>
              <a:t>. </a:t>
            </a:r>
          </a:p>
          <a:p>
            <a:r>
              <a:rPr lang="es-ES" sz="1200" b="0" i="0" u="none" strike="noStrike" kern="1200" cap="none" spc="0" baseline="0" dirty="0" smtClean="0">
                <a:solidFill>
                  <a:srgbClr val="000000"/>
                </a:solidFill>
                <a:uFillTx/>
                <a:latin typeface="Arial"/>
                <a:ea typeface="ＭＳ Ｐゴシック"/>
                <a:cs typeface="ＭＳ Ｐゴシック"/>
              </a:rPr>
              <a:t>Actualmente, </a:t>
            </a:r>
            <a:r>
              <a:rPr lang="es-ES" sz="1200" b="1" i="0" u="none" strike="noStrike" kern="1200" cap="none" spc="0" baseline="0" dirty="0" err="1" smtClean="0">
                <a:solidFill>
                  <a:srgbClr val="000000"/>
                </a:solidFill>
                <a:uFillTx/>
                <a:latin typeface="Arial"/>
                <a:ea typeface="ＭＳ Ｐゴシック"/>
                <a:cs typeface="ＭＳ Ｐゴシック"/>
              </a:rPr>
              <a:t>Quill</a:t>
            </a:r>
            <a:r>
              <a:rPr lang="es-ES" sz="1200" b="1" i="0" u="none" strike="noStrike" kern="1200" cap="none" spc="0" baseline="0" dirty="0" smtClean="0">
                <a:solidFill>
                  <a:srgbClr val="000000"/>
                </a:solidFill>
                <a:uFillTx/>
                <a:latin typeface="Arial"/>
                <a:ea typeface="ＭＳ Ｐゴシック"/>
                <a:cs typeface="ＭＳ Ｐゴシック"/>
              </a:rPr>
              <a:t> aún no es capaz de buscar nuevas historias, y su punto fuerte se encuentra en poner historias juntas a partir de fuentes de datos específicas. Sin embargo </a:t>
            </a:r>
            <a:r>
              <a:rPr lang="es-ES" sz="1200" b="1" i="0" u="none" strike="noStrike" kern="1200" cap="none" spc="0" baseline="0" dirty="0" err="1" smtClean="0">
                <a:solidFill>
                  <a:srgbClr val="000000"/>
                </a:solidFill>
                <a:uFillTx/>
                <a:latin typeface="Arial"/>
                <a:ea typeface="ＭＳ Ｐゴシック"/>
                <a:cs typeface="ＭＳ Ｐゴシック"/>
              </a:rPr>
              <a:t>Kris</a:t>
            </a:r>
            <a:r>
              <a:rPr lang="es-ES" sz="1200" b="1" i="0" u="none" strike="noStrike" kern="1200" cap="none" spc="0" baseline="0" dirty="0" smtClean="0">
                <a:solidFill>
                  <a:srgbClr val="000000"/>
                </a:solidFill>
                <a:uFillTx/>
                <a:latin typeface="Arial"/>
                <a:ea typeface="ＭＳ Ｐゴシック"/>
                <a:cs typeface="ＭＳ Ｐゴシック"/>
              </a:rPr>
              <a:t> </a:t>
            </a:r>
            <a:r>
              <a:rPr lang="es-ES" sz="1200" b="1" i="0" u="none" strike="noStrike" kern="1200" cap="none" spc="0" baseline="0" dirty="0" err="1" smtClean="0">
                <a:solidFill>
                  <a:srgbClr val="000000"/>
                </a:solidFill>
                <a:uFillTx/>
                <a:latin typeface="Arial"/>
                <a:ea typeface="ＭＳ Ｐゴシック"/>
                <a:cs typeface="ＭＳ Ｐゴシック"/>
              </a:rPr>
              <a:t>Hammond</a:t>
            </a:r>
            <a:r>
              <a:rPr lang="es-ES" sz="1200" b="1" i="0" u="none" strike="noStrike" kern="1200" cap="none" spc="0" baseline="0" dirty="0" smtClean="0">
                <a:solidFill>
                  <a:srgbClr val="000000"/>
                </a:solidFill>
                <a:uFillTx/>
                <a:latin typeface="Arial"/>
                <a:ea typeface="ＭＳ Ｐゴシック"/>
                <a:cs typeface="ＭＳ Ｐゴシック"/>
              </a:rPr>
              <a:t>, cofundador del proyecto, aseguró que en cinco años los ordenadores serán capaces de escribir un premio </a:t>
            </a:r>
            <a:r>
              <a:rPr lang="es-ES" sz="1200" b="1" i="0" u="none" strike="noStrike" kern="1200" cap="none" spc="0" baseline="0" dirty="0" err="1" smtClean="0">
                <a:solidFill>
                  <a:srgbClr val="000000"/>
                </a:solidFill>
                <a:uFillTx/>
                <a:latin typeface="Arial"/>
                <a:ea typeface="ＭＳ Ｐゴシック"/>
                <a:cs typeface="ＭＳ Ｐゴシック"/>
              </a:rPr>
              <a:t>Pulitzer</a:t>
            </a:r>
            <a:r>
              <a:rPr lang="es-ES" sz="1200" b="1" i="0" u="none" strike="noStrike" kern="1200" cap="none" spc="0" baseline="0" dirty="0" smtClean="0">
                <a:solidFill>
                  <a:srgbClr val="000000"/>
                </a:solidFill>
                <a:uFillTx/>
                <a:latin typeface="Arial"/>
                <a:ea typeface="ＭＳ Ｐゴシック"/>
                <a:cs typeface="ＭＳ Ｐゴシック"/>
              </a:rPr>
              <a:t> de periodismo.</a:t>
            </a:r>
            <a:endParaRPr lang="es-ES" sz="1200" b="0" i="0" u="none" strike="noStrike" kern="1200" cap="none" spc="0" baseline="0" dirty="0" smtClean="0">
              <a:solidFill>
                <a:srgbClr val="000000"/>
              </a:solidFill>
              <a:uFillTx/>
              <a:latin typeface="Arial"/>
              <a:ea typeface="ＭＳ Ｐゴシック"/>
              <a:cs typeface="ＭＳ Ｐゴシック"/>
            </a:endParaRPr>
          </a:p>
          <a:p>
            <a:endParaRPr lang="es-ES" sz="1200" b="0" i="0" u="none" strike="noStrike" kern="1200" cap="none" spc="0" baseline="0" dirty="0" smtClean="0">
              <a:solidFill>
                <a:srgbClr val="000000"/>
              </a:solidFill>
              <a:uFillTx/>
              <a:latin typeface="Arial"/>
              <a:ea typeface="ＭＳ Ｐゴシック"/>
              <a:cs typeface="ＭＳ Ｐゴシック"/>
            </a:endParaRPr>
          </a:p>
        </p:txBody>
      </p:sp>
      <p:sp>
        <p:nvSpPr>
          <p:cNvPr id="4" name="3 Marcador de número de diapositiva"/>
          <p:cNvSpPr>
            <a:spLocks noGrp="1"/>
          </p:cNvSpPr>
          <p:nvPr>
            <p:ph type="sldNum" sz="quarter" idx="10"/>
          </p:nvPr>
        </p:nvSpPr>
        <p:spPr/>
        <p:txBody>
          <a:bodyPr/>
          <a:lstStyle/>
          <a:p>
            <a:pPr lvl="0"/>
            <a:fld id="{77FB1534-6091-4213-A455-5D16F26D11DA}" type="slidenum">
              <a:rPr lang="es-ES" smtClean="0"/>
              <a:pPr lvl="0"/>
              <a:t>24</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r>
              <a:rPr lang="es-ES" b="1"/>
              <a:t>CAS MACBA: crea espais físics exclusius pels seus membres</a:t>
            </a:r>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92CCD4-A8B7-4666-B296-B6FE8C4AC568}"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5</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a:spLocks noGrp="1"/>
          </p:cNvSpPr>
          <p:nvPr>
            <p:ph type="body" idx="1"/>
          </p:nvPr>
        </p:nvSpPr>
        <p:spPr/>
        <p:txBody>
          <a:bodyPr>
            <a:normAutofit/>
          </a:bodyPr>
          <a:lstStyle/>
          <a:p>
            <a:r>
              <a:rPr lang="es-ES" sz="1200" b="0" i="0" u="none" strike="noStrike" kern="1200" cap="none" spc="0" baseline="0" dirty="0" smtClean="0">
                <a:solidFill>
                  <a:srgbClr val="000000"/>
                </a:solidFill>
                <a:uFillTx/>
                <a:latin typeface="Arial"/>
                <a:ea typeface="ＭＳ Ｐゴシック"/>
                <a:cs typeface="ＭＳ Ｐゴシック"/>
              </a:rPr>
              <a:t>La información que el </a:t>
            </a:r>
            <a:r>
              <a:rPr lang="es-ES" sz="1200" b="1" i="0" u="none" strike="noStrike" kern="1200" cap="none" spc="0" baseline="0" dirty="0" smtClean="0">
                <a:solidFill>
                  <a:srgbClr val="000000"/>
                </a:solidFill>
                <a:uFillTx/>
                <a:latin typeface="Arial"/>
                <a:ea typeface="ＭＳ Ｐゴシック"/>
                <a:cs typeface="ＭＳ Ｐゴシック"/>
              </a:rPr>
              <a:t>Big Data nos proporciona es también una poderosa herramienta que puede ayudar al editor en la toma de decisiones. Aparecen así empresas dedicadas a recoger y analizar la gran cantidad de información que proporcionan los libros electrónicos sobre hábitos del consumidor, como es el caso de </a:t>
            </a:r>
            <a:r>
              <a:rPr lang="es-ES" sz="1200" b="1" i="0" u="none" strike="noStrike" kern="1200" cap="none" spc="0" baseline="0" dirty="0" err="1" smtClean="0">
                <a:solidFill>
                  <a:srgbClr val="000000"/>
                </a:solidFill>
                <a:uFillTx/>
                <a:latin typeface="Arial"/>
                <a:ea typeface="ＭＳ Ｐゴシック"/>
                <a:cs typeface="ＭＳ Ｐゴシック"/>
              </a:rPr>
              <a:t>Manuscritics</a:t>
            </a:r>
            <a:r>
              <a:rPr lang="es-ES" sz="1200" b="1" i="0" u="none" strike="noStrike" kern="1200" cap="none" spc="0" baseline="0" dirty="0" smtClean="0">
                <a:solidFill>
                  <a:srgbClr val="000000"/>
                </a:solidFill>
                <a:uFillTx/>
                <a:latin typeface="Arial"/>
                <a:ea typeface="ＭＳ Ｐゴシック"/>
                <a:cs typeface="ＭＳ Ｐゴシック"/>
              </a:rPr>
              <a:t>. </a:t>
            </a:r>
          </a:p>
          <a:p>
            <a:r>
              <a:rPr lang="es-ES" sz="1200" b="0" i="0" u="none" strike="noStrike" kern="1200" cap="none" spc="0" baseline="0" dirty="0" smtClean="0">
                <a:solidFill>
                  <a:srgbClr val="000000"/>
                </a:solidFill>
                <a:uFillTx/>
                <a:latin typeface="Arial"/>
                <a:ea typeface="ＭＳ Ｐゴシック"/>
                <a:cs typeface="ＭＳ Ｐゴシック"/>
              </a:rPr>
              <a:t>Se trata de una herramienta que facilita a los editores detalles de la analítica de datos que se recogen de los lectores: tipo de dispositivos y horario de lectura, tasa de abandono y lugar en el libro donde se abandona la lectura, velocidad de lectura, etc. El </a:t>
            </a:r>
            <a:r>
              <a:rPr lang="es-ES" sz="1200" b="1" i="0" u="none" strike="noStrike" kern="1200" cap="none" spc="0" baseline="0" dirty="0" smtClean="0">
                <a:solidFill>
                  <a:srgbClr val="000000"/>
                </a:solidFill>
                <a:uFillTx/>
                <a:latin typeface="Arial"/>
                <a:ea typeface="ＭＳ Ｐゴシック"/>
                <a:cs typeface="ＭＳ Ｐゴシック"/>
              </a:rPr>
              <a:t>Big Data se convierte así en el gran aliado de las editoriales, permitiéndoles conocer mejor al lector a través de información que, sin duda, los guiará en la toma de decisiones. </a:t>
            </a:r>
            <a:endParaRPr lang="es-ES" sz="1200" b="0" i="0" u="none" strike="noStrike" kern="1200" cap="none" spc="0" baseline="0" dirty="0" smtClean="0">
              <a:solidFill>
                <a:srgbClr val="000000"/>
              </a:solidFill>
              <a:uFillTx/>
              <a:latin typeface="Arial"/>
              <a:ea typeface="ＭＳ Ｐゴシック"/>
              <a:cs typeface="ＭＳ Ｐゴシック"/>
            </a:endParaRPr>
          </a:p>
        </p:txBody>
      </p:sp>
      <p:sp>
        <p:nvSpPr>
          <p:cNvPr id="4" name="3 Marcador de número de diapositiva"/>
          <p:cNvSpPr>
            <a:spLocks noGrp="1"/>
          </p:cNvSpPr>
          <p:nvPr>
            <p:ph type="sldNum" sz="quarter" idx="10"/>
          </p:nvPr>
        </p:nvSpPr>
        <p:spPr/>
        <p:txBody>
          <a:bodyPr/>
          <a:lstStyle/>
          <a:p>
            <a:pPr lvl="0"/>
            <a:fld id="{77FB1534-6091-4213-A455-5D16F26D11DA}" type="slidenum">
              <a:rPr lang="es-ES" smtClean="0"/>
              <a:pPr lvl="0"/>
              <a:t>25</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0">
              <a:lnSpc>
                <a:spcPct val="100000"/>
              </a:lnSpc>
              <a:spcBef>
                <a:spcPts val="400"/>
              </a:spcBef>
              <a:spcAft>
                <a:spcPts val="0"/>
              </a:spcAft>
              <a:buClrTx/>
              <a:buSzTx/>
              <a:buFontTx/>
              <a:buNone/>
              <a:tabLst/>
              <a:defRPr/>
            </a:pPr>
            <a:endParaRPr lang="es-ES" sz="1200" b="0" i="0" u="none" strike="noStrike" kern="1200" cap="none" spc="0" baseline="0" dirty="0" smtClean="0">
              <a:solidFill>
                <a:srgbClr val="000000"/>
              </a:solidFill>
              <a:uFillTx/>
              <a:latin typeface="Arial"/>
              <a:ea typeface="ＭＳ Ｐゴシック"/>
              <a:cs typeface="ＭＳ Ｐゴシック"/>
            </a:endParaRPr>
          </a:p>
          <a:p>
            <a:endParaRPr lang="es-ES" sz="1200" b="0" i="0" u="none" strike="noStrike" kern="1200" cap="none" spc="0" baseline="0" dirty="0" smtClean="0">
              <a:solidFill>
                <a:srgbClr val="000000"/>
              </a:solidFill>
              <a:uFillTx/>
              <a:latin typeface="Arial"/>
              <a:ea typeface="ＭＳ Ｐゴシック"/>
              <a:cs typeface="ＭＳ Ｐゴシック"/>
            </a:endParaRPr>
          </a:p>
        </p:txBody>
      </p:sp>
      <p:sp>
        <p:nvSpPr>
          <p:cNvPr id="4" name="3 Marcador de número de diapositiva"/>
          <p:cNvSpPr>
            <a:spLocks noGrp="1"/>
          </p:cNvSpPr>
          <p:nvPr>
            <p:ph type="sldNum" sz="quarter" idx="10"/>
          </p:nvPr>
        </p:nvSpPr>
        <p:spPr/>
        <p:txBody>
          <a:bodyPr/>
          <a:lstStyle/>
          <a:p>
            <a:pPr lvl="0"/>
            <a:fld id="{77FB1534-6091-4213-A455-5D16F26D11DA}" type="slidenum">
              <a:rPr lang="es-ES" smtClean="0"/>
              <a:pPr lvl="0"/>
              <a:t>27</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nl-NL"/>
              <a:t>https://www.youtube.com/watch?v=cfiQKlIaZqg</a:t>
            </a:r>
            <a:endParaRPr lang="es-ES"/>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98737D1-6AE7-41BF-B1A4-9F30A1E66132}"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28</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endParaRPr lang="es-ES"/>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048905-E7CA-42B7-8192-B758F5274345}"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29</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i="0" kern="1200" dirty="0" smtClean="0">
                <a:solidFill>
                  <a:schemeClr val="tx1"/>
                </a:solidFill>
                <a:latin typeface="+mn-lt"/>
                <a:ea typeface="+mn-ea"/>
                <a:cs typeface="+mn-cs"/>
              </a:rPr>
              <a:t>NOU CAS</a:t>
            </a:r>
          </a:p>
          <a:p>
            <a:endParaRPr lang="es-ES" sz="1200" b="1" i="0" kern="1200" dirty="0" smtClean="0">
              <a:solidFill>
                <a:schemeClr val="tx1"/>
              </a:solidFill>
              <a:latin typeface="+mn-lt"/>
              <a:ea typeface="+mn-ea"/>
              <a:cs typeface="+mn-cs"/>
            </a:endParaRPr>
          </a:p>
          <a:p>
            <a:r>
              <a:rPr lang="es-ES" sz="1200" b="1" i="0" kern="1200" dirty="0" smtClean="0">
                <a:solidFill>
                  <a:schemeClr val="tx1"/>
                </a:solidFill>
                <a:latin typeface="+mn-lt"/>
                <a:ea typeface="+mn-ea"/>
                <a:cs typeface="+mn-cs"/>
              </a:rPr>
              <a:t>Las </a:t>
            </a:r>
            <a:r>
              <a:rPr lang="es-ES" sz="1200" b="1" i="0" kern="1200" dirty="0" err="1" smtClean="0">
                <a:solidFill>
                  <a:schemeClr val="tx1"/>
                </a:solidFill>
                <a:latin typeface="+mn-lt"/>
                <a:ea typeface="+mn-ea"/>
                <a:cs typeface="+mn-cs"/>
              </a:rPr>
              <a:t>camaras</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fotograficas</a:t>
            </a:r>
            <a:r>
              <a:rPr lang="es-ES" sz="1200" b="1" i="0" kern="1200" baseline="0" dirty="0" smtClean="0">
                <a:solidFill>
                  <a:schemeClr val="tx1"/>
                </a:solidFill>
                <a:latin typeface="+mn-lt"/>
                <a:ea typeface="+mn-ea"/>
                <a:cs typeface="+mn-cs"/>
              </a:rPr>
              <a:t> de los </a:t>
            </a:r>
            <a:r>
              <a:rPr lang="es-ES" sz="1200" kern="1200" baseline="0" dirty="0" smtClean="0">
                <a:solidFill>
                  <a:schemeClr val="tx1"/>
                </a:solidFill>
                <a:latin typeface="+mn-lt"/>
                <a:ea typeface="+mn-ea"/>
                <a:cs typeface="+mn-cs"/>
              </a:rPr>
              <a:t>dispositivos móviles mejoran en calidad a la velocidad de la luz, y se</a:t>
            </a:r>
          </a:p>
          <a:p>
            <a:r>
              <a:rPr lang="es-ES" sz="1200" kern="1200" baseline="0" dirty="0" smtClean="0">
                <a:solidFill>
                  <a:schemeClr val="tx1"/>
                </a:solidFill>
                <a:latin typeface="+mn-lt"/>
                <a:ea typeface="+mn-ea"/>
                <a:cs typeface="+mn-cs"/>
              </a:rPr>
              <a:t>convierten en la herramienta favorita de muchos creadoras. Tanto es así que festivales de cine como el </a:t>
            </a:r>
            <a:r>
              <a:rPr lang="es-ES" sz="1200" kern="1200" baseline="0" dirty="0" err="1" smtClean="0">
                <a:solidFill>
                  <a:schemeClr val="tx1"/>
                </a:solidFill>
                <a:latin typeface="+mn-lt"/>
                <a:ea typeface="+mn-ea"/>
                <a:cs typeface="+mn-cs"/>
              </a:rPr>
              <a:t>Subtravelling</a:t>
            </a:r>
            <a:r>
              <a:rPr lang="es-ES" sz="1200" kern="1200" baseline="0" dirty="0" smtClean="0">
                <a:solidFill>
                  <a:schemeClr val="tx1"/>
                </a:solidFill>
                <a:latin typeface="+mn-lt"/>
                <a:ea typeface="+mn-ea"/>
                <a:cs typeface="+mn-cs"/>
              </a:rPr>
              <a:t>, organizado por </a:t>
            </a:r>
            <a:r>
              <a:rPr lang="es-ES" sz="1200" kern="1200" baseline="0" dirty="0" err="1" smtClean="0">
                <a:solidFill>
                  <a:schemeClr val="tx1"/>
                </a:solidFill>
                <a:latin typeface="+mn-lt"/>
                <a:ea typeface="+mn-ea"/>
                <a:cs typeface="+mn-cs"/>
              </a:rPr>
              <a:t>Transports</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Metropolitans</a:t>
            </a:r>
            <a:r>
              <a:rPr lang="es-ES" sz="1200" kern="1200" baseline="0" dirty="0" smtClean="0">
                <a:solidFill>
                  <a:schemeClr val="tx1"/>
                </a:solidFill>
                <a:latin typeface="+mn-lt"/>
                <a:ea typeface="+mn-ea"/>
                <a:cs typeface="+mn-cs"/>
              </a:rPr>
              <a:t> de Barcelona, incluyen esta categoría como parte de su carta. “Rueda en TMB” es un concurso </a:t>
            </a:r>
            <a:r>
              <a:rPr lang="pt-BR" sz="1200" kern="1200" baseline="0" dirty="0" smtClean="0">
                <a:solidFill>
                  <a:schemeClr val="tx1"/>
                </a:solidFill>
                <a:latin typeface="+mn-lt"/>
                <a:ea typeface="+mn-ea"/>
                <a:cs typeface="+mn-cs"/>
              </a:rPr>
              <a:t>de </a:t>
            </a:r>
            <a:r>
              <a:rPr lang="pt-BR" sz="1200" kern="1200" baseline="0" dirty="0" err="1" smtClean="0">
                <a:solidFill>
                  <a:schemeClr val="tx1"/>
                </a:solidFill>
                <a:latin typeface="+mn-lt"/>
                <a:ea typeface="+mn-ea"/>
                <a:cs typeface="+mn-cs"/>
              </a:rPr>
              <a:t>cortos</a:t>
            </a:r>
            <a:r>
              <a:rPr lang="pt-BR" sz="1200" kern="1200" baseline="0" dirty="0" smtClean="0">
                <a:solidFill>
                  <a:schemeClr val="tx1"/>
                </a:solidFill>
                <a:latin typeface="+mn-lt"/>
                <a:ea typeface="+mn-ea"/>
                <a:cs typeface="+mn-cs"/>
              </a:rPr>
              <a:t> anual organizado por </a:t>
            </a:r>
            <a:r>
              <a:rPr lang="es-ES" sz="1200" kern="1200" baseline="0" dirty="0" err="1" smtClean="0">
                <a:solidFill>
                  <a:schemeClr val="tx1"/>
                </a:solidFill>
                <a:latin typeface="+mn-lt"/>
                <a:ea typeface="+mn-ea"/>
                <a:cs typeface="+mn-cs"/>
              </a:rPr>
              <a:t>Subtravelling</a:t>
            </a:r>
            <a:r>
              <a:rPr lang="es-ES" sz="1200" kern="1200" baseline="0" dirty="0" smtClean="0">
                <a:solidFill>
                  <a:schemeClr val="tx1"/>
                </a:solidFill>
                <a:latin typeface="+mn-lt"/>
                <a:ea typeface="+mn-ea"/>
                <a:cs typeface="+mn-cs"/>
              </a:rPr>
              <a:t>, que solo acoge piezas audiovisuales creadas por ciudadanos que, con su móvil, se han visto capaces de imaginar una historia de un máximo de tres minutos ambientada en las instalaciones del metro y los autobuses de TMB. Así, además de dar visibilidad a nuevos creadores, estos no necesariamente deben contar con recursos, pues puede participar cualquiera que tanga acceso a un objeto tan cotidiano como el teléfono móvil. </a:t>
            </a:r>
          </a:p>
          <a:p>
            <a:r>
              <a:rPr lang="es-ES" sz="1200" b="1" kern="1200" baseline="0" dirty="0" err="1" smtClean="0">
                <a:solidFill>
                  <a:schemeClr val="tx1"/>
                </a:solidFill>
                <a:latin typeface="+mn-lt"/>
                <a:ea typeface="+mn-ea"/>
                <a:cs typeface="+mn-cs"/>
              </a:rPr>
              <a:t>subtravellingfestival.tmb.cat</a:t>
            </a:r>
            <a:endParaRPr lang="es-ES" sz="1200" b="0" i="0" kern="1200" dirty="0" smtClean="0">
              <a:solidFill>
                <a:schemeClr val="tx1"/>
              </a:solidFill>
              <a:latin typeface="+mn-lt"/>
              <a:ea typeface="+mn-ea"/>
              <a:cs typeface="+mn-cs"/>
            </a:endParaRPr>
          </a:p>
          <a:p>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30</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i="0" kern="1200" dirty="0" smtClean="0">
                <a:solidFill>
                  <a:schemeClr val="tx1"/>
                </a:solidFill>
                <a:latin typeface="+mn-lt"/>
                <a:ea typeface="+mn-ea"/>
                <a:cs typeface="+mn-cs"/>
              </a:rPr>
              <a:t>NOU CAS</a:t>
            </a:r>
          </a:p>
          <a:p>
            <a:endParaRPr lang="es-ES" sz="1200" b="0" i="0" kern="1200" dirty="0" smtClean="0">
              <a:solidFill>
                <a:schemeClr val="tx1"/>
              </a:solidFill>
              <a:latin typeface="+mn-lt"/>
              <a:ea typeface="+mn-ea"/>
              <a:cs typeface="+mn-cs"/>
            </a:endParaRPr>
          </a:p>
          <a:p>
            <a:r>
              <a:rPr lang="es-ES" sz="1200" b="0" i="0" kern="1200" dirty="0" smtClean="0">
                <a:solidFill>
                  <a:schemeClr val="tx1"/>
                </a:solidFill>
                <a:latin typeface="+mn-lt"/>
                <a:ea typeface="+mn-ea"/>
                <a:cs typeface="+mn-cs"/>
              </a:rPr>
              <a:t>El</a:t>
            </a:r>
            <a:r>
              <a:rPr lang="es-ES" sz="1200" b="0" i="0" kern="1200" baseline="0" dirty="0" smtClean="0">
                <a:solidFill>
                  <a:schemeClr val="tx1"/>
                </a:solidFill>
                <a:latin typeface="+mn-lt"/>
                <a:ea typeface="+mn-ea"/>
                <a:cs typeface="+mn-cs"/>
              </a:rPr>
              <a:t> </a:t>
            </a:r>
            <a:r>
              <a:rPr lang="es-ES" sz="1200" b="0" i="0" kern="1200" dirty="0" smtClean="0">
                <a:solidFill>
                  <a:schemeClr val="tx1"/>
                </a:solidFill>
                <a:latin typeface="+mn-lt"/>
                <a:ea typeface="+mn-ea"/>
                <a:cs typeface="+mn-cs"/>
              </a:rPr>
              <a:t>próximo fin de semana del 7 y 8 de mayo nos vamos de teatro open air con la edición temática del Palo Alto </a:t>
            </a:r>
            <a:r>
              <a:rPr lang="es-ES" sz="1200" b="0" i="0" kern="1200" dirty="0" err="1" smtClean="0">
                <a:solidFill>
                  <a:schemeClr val="tx1"/>
                </a:solidFill>
                <a:latin typeface="+mn-lt"/>
                <a:ea typeface="+mn-ea"/>
                <a:cs typeface="+mn-cs"/>
              </a:rPr>
              <a:t>Market</a:t>
            </a:r>
            <a:r>
              <a:rPr lang="es-ES" sz="1200" b="0"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The</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Moritz</a:t>
            </a:r>
            <a:r>
              <a:rPr lang="es-ES" sz="1200" b="1" i="0" kern="1200" dirty="0" smtClean="0">
                <a:solidFill>
                  <a:schemeClr val="tx1"/>
                </a:solidFill>
                <a:latin typeface="+mn-lt"/>
                <a:ea typeface="+mn-ea"/>
                <a:cs typeface="+mn-cs"/>
              </a:rPr>
              <a:t> Art </a:t>
            </a:r>
            <a:r>
              <a:rPr lang="es-ES" sz="1200" b="1" i="0" kern="1200" dirty="0" err="1" smtClean="0">
                <a:solidFill>
                  <a:schemeClr val="tx1"/>
                </a:solidFill>
                <a:latin typeface="+mn-lt"/>
                <a:ea typeface="+mn-ea"/>
                <a:cs typeface="+mn-cs"/>
              </a:rPr>
              <a:t>Players</a:t>
            </a:r>
            <a:r>
              <a:rPr lang="es-ES" sz="1200" b="1" i="0" kern="1200" dirty="0" smtClean="0">
                <a:solidFill>
                  <a:schemeClr val="tx1"/>
                </a:solidFill>
                <a:latin typeface="+mn-lt"/>
                <a:ea typeface="+mn-ea"/>
                <a:cs typeface="+mn-cs"/>
              </a:rPr>
              <a:t>.</a:t>
            </a:r>
          </a:p>
          <a:p>
            <a:endParaRPr lang="es-ES" sz="1200" b="1" i="0" kern="1200" dirty="0" smtClean="0">
              <a:solidFill>
                <a:schemeClr val="tx1"/>
              </a:solidFill>
              <a:latin typeface="+mn-lt"/>
              <a:ea typeface="+mn-ea"/>
              <a:cs typeface="+mn-cs"/>
            </a:endParaRPr>
          </a:p>
          <a:p>
            <a:r>
              <a:rPr lang="es-ES" sz="1200" b="0" i="0" kern="1200" dirty="0" smtClean="0">
                <a:solidFill>
                  <a:schemeClr val="tx1"/>
                </a:solidFill>
                <a:latin typeface="+mn-lt"/>
                <a:ea typeface="+mn-ea"/>
                <a:cs typeface="+mn-cs"/>
              </a:rPr>
              <a:t>El objetivo de esta edición del mercadillo barcelonés del </a:t>
            </a:r>
            <a:r>
              <a:rPr lang="es-ES" sz="1200" b="0" i="0" kern="1200" dirty="0" err="1" smtClean="0">
                <a:solidFill>
                  <a:schemeClr val="tx1"/>
                </a:solidFill>
                <a:latin typeface="+mn-lt"/>
                <a:ea typeface="+mn-ea"/>
                <a:cs typeface="+mn-cs"/>
              </a:rPr>
              <a:t>Poble</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Nou</a:t>
            </a:r>
            <a:r>
              <a:rPr lang="es-ES" sz="1200" b="0" i="0" kern="1200" dirty="0" smtClean="0">
                <a:solidFill>
                  <a:schemeClr val="tx1"/>
                </a:solidFill>
                <a:latin typeface="+mn-lt"/>
                <a:ea typeface="+mn-ea"/>
                <a:cs typeface="+mn-cs"/>
              </a:rPr>
              <a:t> es </a:t>
            </a:r>
            <a:r>
              <a:rPr lang="es-ES" sz="1200" b="1" i="0" kern="1200" dirty="0" smtClean="0">
                <a:solidFill>
                  <a:schemeClr val="tx1"/>
                </a:solidFill>
                <a:latin typeface="+mn-lt"/>
                <a:ea typeface="+mn-ea"/>
                <a:cs typeface="+mn-cs"/>
              </a:rPr>
              <a:t>acercar las artes escénica al gran público</a:t>
            </a:r>
            <a:r>
              <a:rPr lang="es-ES" sz="1200" b="0" i="0" kern="1200" dirty="0" smtClean="0">
                <a:solidFill>
                  <a:schemeClr val="tx1"/>
                </a:solidFill>
                <a:latin typeface="+mn-lt"/>
                <a:ea typeface="+mn-ea"/>
                <a:cs typeface="+mn-cs"/>
              </a:rPr>
              <a:t> con un formato callejero asequible y divertido para pasar un fin de semana diferente en el que, a la exposición de ropa y complementos de su </a:t>
            </a:r>
            <a:r>
              <a:rPr lang="es-ES" sz="1200" b="0" i="0" kern="1200" dirty="0" err="1" smtClean="0">
                <a:solidFill>
                  <a:schemeClr val="tx1"/>
                </a:solidFill>
                <a:latin typeface="+mn-lt"/>
                <a:ea typeface="+mn-ea"/>
                <a:cs typeface="+mn-cs"/>
              </a:rPr>
              <a:t>market</a:t>
            </a:r>
            <a:r>
              <a:rPr lang="es-ES" sz="1200" b="0" i="0" kern="1200" dirty="0" smtClean="0">
                <a:solidFill>
                  <a:schemeClr val="tx1"/>
                </a:solidFill>
                <a:latin typeface="+mn-lt"/>
                <a:ea typeface="+mn-ea"/>
                <a:cs typeface="+mn-cs"/>
              </a:rPr>
              <a:t> y a la oferta de </a:t>
            </a:r>
            <a:r>
              <a:rPr lang="es-ES" sz="1200" b="0" i="0" kern="1200" dirty="0" err="1" smtClean="0">
                <a:solidFill>
                  <a:schemeClr val="tx1"/>
                </a:solidFill>
                <a:latin typeface="+mn-lt"/>
                <a:ea typeface="+mn-ea"/>
                <a:cs typeface="+mn-cs"/>
              </a:rPr>
              <a:t>street</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food</a:t>
            </a:r>
            <a:r>
              <a:rPr lang="es-ES" sz="1200" b="0" i="0" kern="1200" dirty="0" smtClean="0">
                <a:solidFill>
                  <a:schemeClr val="tx1"/>
                </a:solidFill>
                <a:latin typeface="+mn-lt"/>
                <a:ea typeface="+mn-ea"/>
                <a:cs typeface="+mn-cs"/>
              </a:rPr>
              <a:t>, se suman </a:t>
            </a:r>
            <a:r>
              <a:rPr lang="es-ES" sz="1200" b="1" i="0" kern="1200" dirty="0" smtClean="0">
                <a:solidFill>
                  <a:schemeClr val="tx1"/>
                </a:solidFill>
                <a:latin typeface="+mn-lt"/>
                <a:ea typeface="+mn-ea"/>
                <a:cs typeface="+mn-cs"/>
              </a:rPr>
              <a:t>tres espectáculos en escena de forma alterna y de manera ininterrumpida</a:t>
            </a:r>
            <a:r>
              <a:rPr lang="es-ES" sz="1200" b="0" i="0" kern="1200" dirty="0" smtClean="0">
                <a:solidFill>
                  <a:schemeClr val="tx1"/>
                </a:solidFill>
                <a:latin typeface="+mn-lt"/>
                <a:ea typeface="+mn-ea"/>
                <a:cs typeface="+mn-cs"/>
              </a:rPr>
              <a:t> durante los dos días del evento</a:t>
            </a:r>
          </a:p>
          <a:p>
            <a:endParaRPr lang="es-ES" sz="1200" b="0" i="0" kern="1200" dirty="0" smtClean="0">
              <a:solidFill>
                <a:schemeClr val="tx1"/>
              </a:solidFill>
              <a:latin typeface="+mn-lt"/>
              <a:ea typeface="+mn-ea"/>
              <a:cs typeface="+mn-cs"/>
            </a:endParaRPr>
          </a:p>
          <a:p>
            <a:r>
              <a:rPr lang="es-ES" sz="1200" b="0" i="0" kern="1200" dirty="0" smtClean="0">
                <a:solidFill>
                  <a:schemeClr val="tx1"/>
                </a:solidFill>
                <a:latin typeface="+mn-lt"/>
                <a:ea typeface="+mn-ea"/>
                <a:cs typeface="+mn-cs"/>
              </a:rPr>
              <a:t>‘</a:t>
            </a:r>
            <a:r>
              <a:rPr lang="es-ES" sz="1200" b="0" i="1" kern="1200" dirty="0" smtClean="0">
                <a:solidFill>
                  <a:schemeClr val="tx1"/>
                </a:solidFill>
                <a:latin typeface="+mn-lt"/>
                <a:ea typeface="+mn-ea"/>
                <a:cs typeface="+mn-cs"/>
              </a:rPr>
              <a:t>Mi gran obra</a:t>
            </a:r>
            <a:r>
              <a:rPr lang="es-ES" sz="1200" b="0" i="0" kern="1200" dirty="0" smtClean="0">
                <a:solidFill>
                  <a:schemeClr val="tx1"/>
                </a:solidFill>
                <a:latin typeface="+mn-lt"/>
                <a:ea typeface="+mn-ea"/>
                <a:cs typeface="+mn-cs"/>
              </a:rPr>
              <a:t>‘ de David Espinosa, ‘</a:t>
            </a:r>
            <a:r>
              <a:rPr lang="es-ES" sz="1200" b="0" i="1" kern="1200" dirty="0" smtClean="0">
                <a:solidFill>
                  <a:schemeClr val="tx1"/>
                </a:solidFill>
                <a:latin typeface="+mn-lt"/>
                <a:ea typeface="+mn-ea"/>
                <a:cs typeface="+mn-cs"/>
              </a:rPr>
              <a:t>La </a:t>
            </a:r>
            <a:r>
              <a:rPr lang="es-ES" sz="1200" b="0" i="1" kern="1200" dirty="0" err="1" smtClean="0">
                <a:solidFill>
                  <a:schemeClr val="tx1"/>
                </a:solidFill>
                <a:latin typeface="+mn-lt"/>
                <a:ea typeface="+mn-ea"/>
                <a:cs typeface="+mn-cs"/>
              </a:rPr>
              <a:t>caiguda</a:t>
            </a:r>
            <a:r>
              <a:rPr lang="es-ES" sz="1200" b="0" i="1" kern="1200" dirty="0" smtClean="0">
                <a:solidFill>
                  <a:schemeClr val="tx1"/>
                </a:solidFill>
                <a:latin typeface="+mn-lt"/>
                <a:ea typeface="+mn-ea"/>
                <a:cs typeface="+mn-cs"/>
              </a:rPr>
              <a:t> de </a:t>
            </a:r>
            <a:r>
              <a:rPr lang="es-ES" sz="1200" b="0" i="1" kern="1200" dirty="0" err="1" smtClean="0">
                <a:solidFill>
                  <a:schemeClr val="tx1"/>
                </a:solidFill>
                <a:latin typeface="+mn-lt"/>
                <a:ea typeface="+mn-ea"/>
                <a:cs typeface="+mn-cs"/>
              </a:rPr>
              <a:t>l’H</a:t>
            </a:r>
            <a:r>
              <a:rPr lang="es-ES" sz="1200" b="0" i="0" kern="1200" dirty="0" smtClean="0">
                <a:solidFill>
                  <a:schemeClr val="tx1"/>
                </a:solidFill>
                <a:latin typeface="+mn-lt"/>
                <a:ea typeface="+mn-ea"/>
                <a:cs typeface="+mn-cs"/>
              </a:rPr>
              <a:t>‘ de Jordi Oriol y ‘</a:t>
            </a:r>
            <a:r>
              <a:rPr lang="es-ES" sz="1200" b="0" i="1" kern="1200" dirty="0" smtClean="0">
                <a:solidFill>
                  <a:schemeClr val="tx1"/>
                </a:solidFill>
                <a:latin typeface="+mn-lt"/>
                <a:ea typeface="+mn-ea"/>
                <a:cs typeface="+mn-cs"/>
              </a:rPr>
              <a:t>Purpurina</a:t>
            </a:r>
            <a:r>
              <a:rPr lang="es-ES" sz="1200" b="0" i="0" kern="1200" dirty="0" smtClean="0">
                <a:solidFill>
                  <a:schemeClr val="tx1"/>
                </a:solidFill>
                <a:latin typeface="+mn-lt"/>
                <a:ea typeface="+mn-ea"/>
                <a:cs typeface="+mn-cs"/>
              </a:rPr>
              <a:t>‘ de Oriol Vila y Raquel Salvador son las tres representaciones que tendrán lugar en una de las galerías del recinto reconvertida en un pequeño teatro.</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31</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b="1" dirty="0" err="1"/>
              <a:t>Experiències</a:t>
            </a:r>
            <a:r>
              <a:rPr lang="es-ES" b="1" dirty="0"/>
              <a:t> que van </a:t>
            </a:r>
            <a:r>
              <a:rPr lang="es-ES" b="1" dirty="0" err="1"/>
              <a:t>més</a:t>
            </a:r>
            <a:r>
              <a:rPr lang="es-ES" b="1" dirty="0"/>
              <a:t> </a:t>
            </a:r>
            <a:r>
              <a:rPr lang="es-ES" b="1" dirty="0" err="1"/>
              <a:t>enllà</a:t>
            </a:r>
            <a:r>
              <a:rPr lang="es-ES" b="1" dirty="0"/>
              <a:t> de la </a:t>
            </a:r>
            <a:r>
              <a:rPr lang="es-ES" b="1" dirty="0" err="1"/>
              <a:t>funció</a:t>
            </a:r>
            <a:endParaRPr lang="es-ES" b="1" dirty="0"/>
          </a:p>
          <a:p>
            <a:pPr lvl="0"/>
            <a:endParaRPr lang="es-ES" dirty="0"/>
          </a:p>
          <a:p>
            <a:pPr lvl="0"/>
            <a:r>
              <a:rPr lang="es-ES" dirty="0"/>
              <a:t>ACCIÓ:</a:t>
            </a:r>
          </a:p>
          <a:p>
            <a:pPr lvl="0"/>
            <a:endParaRPr lang="es-ES" dirty="0"/>
          </a:p>
          <a:p>
            <a:pPr lvl="0"/>
            <a:r>
              <a:rPr lang="es-ES" dirty="0"/>
              <a:t>Con el objetivo de atraer a nuevos públicos, y alargar la experiencia escénica, la productora catalana </a:t>
            </a:r>
            <a:r>
              <a:rPr lang="es-ES" b="1" dirty="0" err="1"/>
              <a:t>SixtoPaz</a:t>
            </a:r>
            <a:r>
              <a:rPr lang="es-ES" b="1" dirty="0"/>
              <a:t> </a:t>
            </a:r>
            <a:r>
              <a:rPr lang="es-ES" b="1" dirty="0" err="1"/>
              <a:t>Teatre</a:t>
            </a:r>
            <a:r>
              <a:rPr lang="es-ES" dirty="0"/>
              <a:t> ha creado la primera Liga de Teatro de Barcelona.</a:t>
            </a:r>
          </a:p>
          <a:p>
            <a:pPr lvl="0"/>
            <a:r>
              <a:rPr lang="es-ES" dirty="0"/>
              <a:t> </a:t>
            </a:r>
          </a:p>
          <a:p>
            <a:pPr lvl="0"/>
            <a:r>
              <a:rPr lang="es-ES" dirty="0"/>
              <a:t>Para participar, primero se debe formar un equipo y asistir a 4 obras marcadas por el calendario de la Liga. Pero el juego empieza </a:t>
            </a:r>
            <a:r>
              <a:rPr lang="es-ES" b="1" dirty="0"/>
              <a:t>después de la función,</a:t>
            </a:r>
            <a:r>
              <a:rPr lang="es-ES" dirty="0"/>
              <a:t> cuando los equipos deben resolver una serie de preguntas sobre la obra. Los miembros pueden contestar o bien a través de una aplicación móvil o bien en el debate que Sixto Paz organiza después de las obras. El objetivo de esta reunión es, según la productora, debatir sobre la obra y sobre los temas que ésta trata de una forma más entretenida y completa. </a:t>
            </a:r>
            <a:r>
              <a:rPr lang="es-ES" i="1" dirty="0"/>
              <a:t>"Lo que nosotros queremos es que el hecho de ir al teatro no se quede en el visionado de la obra. Creemos que lo interesante es el debate que se genera después sobre los temas que presenta la función".</a:t>
            </a:r>
            <a:endParaRPr lang="es-ES" dirty="0"/>
          </a:p>
          <a:p>
            <a:pPr lvl="0"/>
            <a:r>
              <a:rPr lang="es-ES" dirty="0"/>
              <a:t> </a:t>
            </a:r>
          </a:p>
          <a:p>
            <a:pPr lvl="0"/>
            <a:r>
              <a:rPr lang="es-ES" b="1" u="sng" dirty="0">
                <a:hlinkClick r:id="rId3"/>
              </a:rPr>
              <a:t>https://twitter.com/sixtopazteatre</a:t>
            </a:r>
            <a:endParaRPr lang="es-ES" dirty="0"/>
          </a:p>
          <a:p>
            <a:pPr lvl="0"/>
            <a:endParaRPr lang="es-ES" dirty="0"/>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9C5473E-9B93-44EF-87CB-199F187908B1}"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33</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a:t>http://www.cccb.org/es/actividades?ta=47742</a:t>
            </a:r>
          </a:p>
          <a:p>
            <a:pPr lvl="0"/>
            <a:endParaRPr lang="es-ES"/>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A3B29A-33B5-4F8C-BF76-9161481EC60E}"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34</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dirty="0"/>
              <a:t>CREAR EXPERIENCIES QUE VAGIN MÉS ENLLÀ DE VENDRE LLIBRES </a:t>
            </a:r>
            <a:r>
              <a:rPr lang="es-ES" dirty="0">
                <a:latin typeface="Wingdings" pitchFamily="2"/>
              </a:rPr>
              <a:t></a:t>
            </a:r>
            <a:r>
              <a:rPr lang="es-ES" dirty="0"/>
              <a:t> CONVERTIRSE EN UN DINAMITZADOR CULTURAL.</a:t>
            </a:r>
          </a:p>
          <a:p>
            <a:pPr lvl="0"/>
            <a:endParaRPr lang="es-ES" dirty="0"/>
          </a:p>
          <a:p>
            <a:pPr lvl="0"/>
            <a:r>
              <a:rPr lang="es-ES" dirty="0"/>
              <a:t>Creada donde se ubicaba una fábrica de botones en Barcelona, la periodista Isabel </a:t>
            </a:r>
            <a:r>
              <a:rPr lang="es-ES" dirty="0" err="1"/>
              <a:t>Sucunza</a:t>
            </a:r>
            <a:r>
              <a:rPr lang="es-ES" dirty="0"/>
              <a:t> y el librero Abel </a:t>
            </a:r>
            <a:r>
              <a:rPr lang="es-ES" dirty="0" err="1"/>
              <a:t>Cutillas</a:t>
            </a:r>
            <a:r>
              <a:rPr lang="es-ES" dirty="0"/>
              <a:t> abrieron en 2014 La </a:t>
            </a:r>
            <a:r>
              <a:rPr lang="es-ES" dirty="0" err="1"/>
              <a:t>Calders</a:t>
            </a:r>
            <a:r>
              <a:rPr lang="es-ES" dirty="0"/>
              <a:t>, presentada como “una librería especializada en libros”.</a:t>
            </a:r>
          </a:p>
          <a:p>
            <a:pPr lvl="0"/>
            <a:r>
              <a:rPr lang="es-ES" dirty="0"/>
              <a:t> </a:t>
            </a:r>
          </a:p>
          <a:p>
            <a:pPr lvl="0"/>
            <a:r>
              <a:rPr lang="es-ES" dirty="0"/>
              <a:t>Un espacio en el que conviven libros, un piano, un espacio de </a:t>
            </a:r>
            <a:r>
              <a:rPr lang="es-ES" i="1" dirty="0" err="1"/>
              <a:t>coworking</a:t>
            </a:r>
            <a:r>
              <a:rPr lang="es-ES" dirty="0"/>
              <a:t> y una agenda que incluye presentaciones y exposiciones, confirma su voluntad de convertirse en un foco cultural activo. Así, La </a:t>
            </a:r>
            <a:r>
              <a:rPr lang="es-ES" dirty="0" err="1"/>
              <a:t>Calders</a:t>
            </a:r>
            <a:r>
              <a:rPr lang="es-ES" dirty="0"/>
              <a:t> representa esta ola de nuevas librerías que buscan ofrecer algo más que libros, a través de propuestas que dinamizan el espacio, atraen a nuevos públicos y complementan la experiencia de consumo literario.</a:t>
            </a:r>
          </a:p>
          <a:p>
            <a:pPr lvl="0"/>
            <a:r>
              <a:rPr lang="es-ES" b="1" dirty="0" err="1"/>
              <a:t>www.facebook.com</a:t>
            </a:r>
            <a:r>
              <a:rPr lang="es-ES" b="1" dirty="0"/>
              <a:t>/</a:t>
            </a:r>
            <a:r>
              <a:rPr lang="es-ES" b="1" dirty="0" err="1"/>
              <a:t>lacalders</a:t>
            </a:r>
            <a:endParaRPr lang="es-ES" dirty="0"/>
          </a:p>
          <a:p>
            <a:pPr lvl="0"/>
            <a:endParaRPr lang="es-ES" dirty="0"/>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B6EBE8-B205-4B26-A39E-43700C082519}"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35</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dirty="0" smtClean="0"/>
              <a:t>EL</a:t>
            </a:r>
            <a:r>
              <a:rPr lang="es-ES" baseline="0" dirty="0" smtClean="0"/>
              <a:t> museo del </a:t>
            </a:r>
            <a:r>
              <a:rPr lang="es-ES" sz="1200" b="1" i="0" u="none" strike="noStrike" kern="1200" cap="none" spc="0" baseline="0" dirty="0" smtClean="0">
                <a:solidFill>
                  <a:srgbClr val="000000"/>
                </a:solidFill>
                <a:uFillTx/>
                <a:latin typeface="Arial"/>
                <a:ea typeface="ＭＳ Ｐゴシック"/>
                <a:cs typeface="ＭＳ Ｐゴシック"/>
              </a:rPr>
              <a:t> Museo Nacional del Prado</a:t>
            </a:r>
            <a:r>
              <a:rPr lang="es-ES" sz="1200" b="0" i="0" u="none" strike="noStrike" kern="1200" cap="none" spc="0" baseline="0" dirty="0" smtClean="0">
                <a:solidFill>
                  <a:srgbClr val="000000"/>
                </a:solidFill>
                <a:uFillTx/>
                <a:latin typeface="Arial"/>
                <a:ea typeface="ＭＳ Ｐゴシック"/>
                <a:cs typeface="ＭＳ Ｐゴシック"/>
              </a:rPr>
              <a:t> inaugura nueva página web, en la que </a:t>
            </a:r>
            <a:r>
              <a:rPr lang="es-ES" sz="1200" b="1" i="0" u="none" strike="noStrike" kern="1200" cap="none" spc="0" baseline="0" dirty="0" err="1" smtClean="0">
                <a:solidFill>
                  <a:srgbClr val="000000"/>
                </a:solidFill>
                <a:uFillTx/>
                <a:latin typeface="Arial"/>
                <a:ea typeface="ＭＳ Ｐゴシック"/>
                <a:cs typeface="ＭＳ Ｐゴシック"/>
              </a:rPr>
              <a:t>Spotify</a:t>
            </a:r>
            <a:r>
              <a:rPr lang="es-ES" sz="1200" b="0" i="0" u="none" strike="noStrike" kern="1200" cap="none" spc="0" baseline="0" dirty="0" smtClean="0">
                <a:solidFill>
                  <a:srgbClr val="000000"/>
                </a:solidFill>
                <a:uFillTx/>
                <a:latin typeface="Arial"/>
                <a:ea typeface="ＭＳ Ｐゴシック"/>
                <a:cs typeface="ＭＳ Ｐゴシック"/>
              </a:rPr>
              <a:t> tendrá también presencia y protagonismo. Música y arte juntos gracias al nuevo perfil verificado. La nueva página </a:t>
            </a:r>
            <a:r>
              <a:rPr lang="es-ES" sz="1200" b="0" i="0" u="none" strike="noStrike" kern="1200" cap="none" spc="0" baseline="0" dirty="0" err="1" smtClean="0">
                <a:solidFill>
                  <a:srgbClr val="000000"/>
                </a:solidFill>
                <a:uFillTx/>
                <a:latin typeface="Arial"/>
                <a:ea typeface="ＭＳ Ｐゴシック"/>
                <a:cs typeface="ＭＳ Ｐゴシック"/>
              </a:rPr>
              <a:t>del</a:t>
            </a:r>
            <a:r>
              <a:rPr lang="es-ES" sz="1200" b="1" i="0" u="none" strike="noStrike" kern="1200" cap="none" spc="0" baseline="0" dirty="0" err="1" smtClean="0">
                <a:solidFill>
                  <a:srgbClr val="000000"/>
                </a:solidFill>
                <a:uFillTx/>
                <a:latin typeface="Arial"/>
                <a:ea typeface="ＭＳ Ｐゴシック"/>
                <a:cs typeface="ＭＳ Ｐゴシック"/>
              </a:rPr>
              <a:t>Museo</a:t>
            </a:r>
            <a:r>
              <a:rPr lang="es-ES" sz="1200" b="1" i="0" u="none" strike="noStrike" kern="1200" cap="none" spc="0" baseline="0" dirty="0" smtClean="0">
                <a:solidFill>
                  <a:srgbClr val="000000"/>
                </a:solidFill>
                <a:uFillTx/>
                <a:latin typeface="Arial"/>
                <a:ea typeface="ＭＳ Ｐゴシック"/>
                <a:cs typeface="ＭＳ Ｐゴシック"/>
              </a:rPr>
              <a:t> Nacional del Prado</a:t>
            </a:r>
            <a:r>
              <a:rPr lang="es-ES" sz="1200" b="0" i="0" u="none" strike="noStrike" kern="1200" cap="none" spc="0" baseline="0" dirty="0" smtClean="0">
                <a:solidFill>
                  <a:srgbClr val="000000"/>
                </a:solidFill>
                <a:uFillTx/>
                <a:latin typeface="Arial"/>
                <a:ea typeface="ＭＳ Ｐゴシック"/>
                <a:cs typeface="ＭＳ Ｐゴシック"/>
              </a:rPr>
              <a:t> arranca su canal más social (Mi Prado) con la cooperación de diez locutores de Radio 3, Julio Ruiz, Gustavo Iglesias, Ángel Carmona, Virginia Díaz, Elena Gómez, Rosa Pérez, Paula Quintana, </a:t>
            </a:r>
            <a:r>
              <a:rPr lang="es-ES" sz="1200" b="0" i="0" u="none" strike="noStrike" kern="1200" cap="none" spc="0" baseline="0" dirty="0" err="1" smtClean="0">
                <a:solidFill>
                  <a:srgbClr val="000000"/>
                </a:solidFill>
                <a:uFillTx/>
                <a:latin typeface="Arial"/>
                <a:ea typeface="ＭＳ Ｐゴシック"/>
                <a:cs typeface="ＭＳ Ｐゴシック"/>
              </a:rPr>
              <a:t>Leyre</a:t>
            </a:r>
            <a:r>
              <a:rPr lang="es-ES" sz="1200" b="0" i="0" u="none" strike="noStrike" kern="1200" cap="none" spc="0" baseline="0" dirty="0" smtClean="0">
                <a:solidFill>
                  <a:srgbClr val="000000"/>
                </a:solidFill>
                <a:uFillTx/>
                <a:latin typeface="Arial"/>
                <a:ea typeface="ＭＳ Ｐゴシック"/>
                <a:cs typeface="ＭＳ Ｐゴシック"/>
              </a:rPr>
              <a:t> Guerrero, José Manuel Sebastián Campo y Julio Rodenas, que pondrán música a diez recorridos diferentes y singulares bajo el sugerente título “El viaje de los sentidos”. Cada </a:t>
            </a:r>
            <a:r>
              <a:rPr lang="es-ES" sz="1200" b="0" i="0" u="none" strike="noStrike" kern="1200" cap="none" spc="0" baseline="0" dirty="0" err="1" smtClean="0">
                <a:solidFill>
                  <a:srgbClr val="000000"/>
                </a:solidFill>
                <a:uFillTx/>
                <a:latin typeface="Arial"/>
                <a:ea typeface="ＭＳ Ｐゴシック"/>
                <a:cs typeface="ＭＳ Ｐゴシック"/>
              </a:rPr>
              <a:t>playlist</a:t>
            </a:r>
            <a:r>
              <a:rPr lang="es-ES" sz="1200" b="0" i="0" u="none" strike="noStrike" kern="1200" cap="none" spc="0" baseline="0" dirty="0" smtClean="0">
                <a:solidFill>
                  <a:srgbClr val="000000"/>
                </a:solidFill>
                <a:uFillTx/>
                <a:latin typeface="Arial"/>
                <a:ea typeface="ＭＳ Ｐゴシック"/>
                <a:cs typeface="ＭＳ Ｐゴシック"/>
              </a:rPr>
              <a:t>, con la selección musical correspondiente a cada itinerario, estará disponible en la aplicación de </a:t>
            </a:r>
            <a:r>
              <a:rPr lang="es-ES" sz="1200" b="1" i="0" u="none" strike="noStrike" kern="1200" cap="none" spc="0" baseline="0" dirty="0" err="1" smtClean="0">
                <a:solidFill>
                  <a:srgbClr val="000000"/>
                </a:solidFill>
                <a:uFillTx/>
                <a:latin typeface="Arial"/>
                <a:ea typeface="ＭＳ Ｐゴシック"/>
                <a:cs typeface="ＭＳ Ｐゴシック"/>
              </a:rPr>
              <a:t>Spotify</a:t>
            </a:r>
            <a:r>
              <a:rPr lang="es-ES" sz="1200" b="0" i="0" u="none" strike="noStrike" kern="1200" cap="none" spc="0" baseline="0" dirty="0" smtClean="0">
                <a:solidFill>
                  <a:srgbClr val="000000"/>
                </a:solidFill>
                <a:uFillTx/>
                <a:latin typeface="Arial"/>
                <a:ea typeface="ＭＳ Ｐゴシック"/>
                <a:cs typeface="ＭＳ Ｐゴシック"/>
              </a:rPr>
              <a:t>, para que todos los usuarios puedan disfrutar del arte con la música de Radio 3. A partir del 10 de diciembre, todos aquellos que quieran disfrutar de la música del </a:t>
            </a:r>
            <a:r>
              <a:rPr lang="es-ES" sz="1200" b="1" i="0" u="none" strike="noStrike" kern="1200" cap="none" spc="0" baseline="0" dirty="0" smtClean="0">
                <a:solidFill>
                  <a:srgbClr val="000000"/>
                </a:solidFill>
                <a:uFillTx/>
                <a:latin typeface="Arial"/>
                <a:ea typeface="ＭＳ Ｐゴシック"/>
                <a:cs typeface="ＭＳ Ｐゴシック"/>
              </a:rPr>
              <a:t>Museo Nacional del Prado</a:t>
            </a:r>
            <a:r>
              <a:rPr lang="es-ES" sz="1200" b="0" i="0" u="none" strike="noStrike" kern="1200" cap="none" spc="0" baseline="0" dirty="0" smtClean="0">
                <a:solidFill>
                  <a:srgbClr val="000000"/>
                </a:solidFill>
                <a:uFillTx/>
                <a:latin typeface="Arial"/>
                <a:ea typeface="ＭＳ Ｐゴシック"/>
                <a:cs typeface="ＭＳ Ｐゴシック"/>
              </a:rPr>
              <a:t> sólo tendrán que seguir su perfil a través de la aplicación o acceder al mismo a través de su nueva web en www.museodelprado.es.</a:t>
            </a:r>
            <a:endParaRPr lang="es-ES" dirty="0"/>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B6EBE8-B205-4B26-A39E-43700C082519}"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37</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lnSpc>
                <a:spcPct val="90000"/>
              </a:lnSpc>
            </a:pPr>
            <a:r>
              <a:rPr lang="es-ES"/>
              <a:t>Personalización: Puedes crear un modelo de miembro a la carta, que permite combinar diferentes categorías basadas en el interés en distintos componentes: social, compromiso, didáctico, familiar o filantrópico. Además el museo, cuenta con un apartado específico para niños donde promueve su participación online con comentarios o temas de interés, ellos proponen las jornadas.</a:t>
            </a:r>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1041A2-5078-4547-91F2-6E7AD83C24BA}"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6</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3588" cy="3429000"/>
          </a:xfrm>
        </p:spPr>
      </p:sp>
      <p:sp>
        <p:nvSpPr>
          <p:cNvPr id="3" name="Marcador de notas 2"/>
          <p:cNvSpPr txBox="1">
            <a:spLocks noGrp="1"/>
          </p:cNvSpPr>
          <p:nvPr>
            <p:ph type="body" sz="quarter" idx="1"/>
          </p:nvPr>
        </p:nvSpPr>
        <p:spPr/>
        <p:txBody>
          <a:bodyPr/>
          <a:lstStyle/>
          <a:p>
            <a:pPr lvl="0"/>
            <a:r>
              <a:rPr lang="es-ES" dirty="0" smtClean="0">
                <a:latin typeface="Calibri"/>
              </a:rPr>
              <a:t>INMEDIATEZ</a:t>
            </a:r>
          </a:p>
          <a:p>
            <a:pPr lvl="0"/>
            <a:endParaRPr lang="es-ES" dirty="0" smtClean="0">
              <a:latin typeface="Calibri"/>
            </a:endParaRPr>
          </a:p>
          <a:p>
            <a:r>
              <a:rPr lang="es-ES" sz="1200" b="0" i="0" u="none" strike="noStrike" kern="1200" cap="none" spc="0" baseline="0" dirty="0" smtClean="0">
                <a:solidFill>
                  <a:srgbClr val="000000"/>
                </a:solidFill>
                <a:uFillTx/>
                <a:latin typeface="Arial"/>
                <a:ea typeface="ＭＳ Ｐゴシック"/>
                <a:cs typeface="ＭＳ Ｐゴシック"/>
              </a:rPr>
              <a:t>Si disfrutamos recorriendo las colecciones de arte que se exponen en el Instituto Cultural de Google, nos agradará la nueva </a:t>
            </a:r>
            <a:r>
              <a:rPr lang="es-ES" sz="1200" b="0" i="0" u="none" strike="noStrike" kern="1200" cap="none" spc="0" baseline="0" dirty="0" err="1" smtClean="0">
                <a:solidFill>
                  <a:srgbClr val="000000"/>
                </a:solidFill>
                <a:uFillTx/>
                <a:latin typeface="Arial"/>
                <a:ea typeface="ＭＳ Ｐゴシック"/>
                <a:cs typeface="ＭＳ Ｐゴシック"/>
              </a:rPr>
              <a:t>app</a:t>
            </a:r>
            <a:r>
              <a:rPr lang="es-ES" sz="1200" b="0" i="0" u="none" strike="noStrike" kern="1200" cap="none" spc="0" baseline="0" dirty="0" smtClean="0">
                <a:solidFill>
                  <a:srgbClr val="000000"/>
                </a:solidFill>
                <a:uFillTx/>
                <a:latin typeface="Arial"/>
                <a:ea typeface="ＭＳ Ｐゴシック"/>
                <a:cs typeface="ＭＳ Ｐゴシック"/>
              </a:rPr>
              <a:t> que lanzó el equipo de Google: </a:t>
            </a:r>
            <a:r>
              <a:rPr lang="es-ES" sz="1200" b="0" i="0" u="none" strike="noStrike" kern="1200" cap="none" spc="0" baseline="0" dirty="0" err="1" smtClean="0">
                <a:solidFill>
                  <a:srgbClr val="000000"/>
                </a:solidFill>
                <a:uFillTx/>
                <a:latin typeface="Arial"/>
                <a:ea typeface="ＭＳ Ｐゴシック"/>
                <a:cs typeface="ＭＳ Ｐゴシック"/>
                <a:hlinkClick r:id="rId3"/>
              </a:rPr>
              <a:t>Arts</a:t>
            </a:r>
            <a:r>
              <a:rPr lang="es-ES" sz="1200" b="0" i="0" u="none" strike="noStrike" kern="1200" cap="none" spc="0" baseline="0" dirty="0" smtClean="0">
                <a:solidFill>
                  <a:srgbClr val="000000"/>
                </a:solidFill>
                <a:uFillTx/>
                <a:latin typeface="Arial"/>
                <a:ea typeface="ＭＳ Ｐゴシック"/>
                <a:cs typeface="ＭＳ Ｐゴシック"/>
                <a:hlinkClick r:id="rId3"/>
              </a:rPr>
              <a:t> &amp; </a:t>
            </a:r>
            <a:r>
              <a:rPr lang="es-ES" sz="1200" b="0" i="0" u="none" strike="noStrike" kern="1200" cap="none" spc="0" baseline="0" dirty="0" err="1" smtClean="0">
                <a:solidFill>
                  <a:srgbClr val="000000"/>
                </a:solidFill>
                <a:uFillTx/>
                <a:latin typeface="Arial"/>
                <a:ea typeface="ＭＳ Ｐゴシック"/>
                <a:cs typeface="ＭＳ Ｐゴシック"/>
                <a:hlinkClick r:id="rId3"/>
              </a:rPr>
              <a:t>Culture</a:t>
            </a:r>
            <a:r>
              <a:rPr lang="es-ES" sz="1200" b="0" i="0" u="none" strike="noStrike" kern="1200" cap="none" spc="0" baseline="0" dirty="0" smtClean="0">
                <a:solidFill>
                  <a:srgbClr val="000000"/>
                </a:solidFill>
                <a:uFillTx/>
                <a:latin typeface="Arial"/>
                <a:ea typeface="ＭＳ Ｐゴシック"/>
                <a:cs typeface="ＭＳ Ｐゴシック"/>
              </a:rPr>
              <a:t>.</a:t>
            </a:r>
          </a:p>
          <a:p>
            <a:r>
              <a:rPr lang="es-ES" sz="1200" b="0" i="0" u="none" strike="noStrike" kern="1200" cap="none" spc="0" baseline="0" dirty="0" smtClean="0">
                <a:solidFill>
                  <a:srgbClr val="000000"/>
                </a:solidFill>
                <a:uFillTx/>
                <a:latin typeface="Arial"/>
                <a:ea typeface="ＭＳ Ｐゴシック"/>
                <a:cs typeface="ＭＳ Ｐゴシック"/>
              </a:rPr>
              <a:t>Una aplicación para </a:t>
            </a:r>
            <a:r>
              <a:rPr lang="es-ES" sz="1200" b="0" i="0" u="none" strike="noStrike" kern="1200" cap="none" spc="0" baseline="0" dirty="0" err="1" smtClean="0">
                <a:solidFill>
                  <a:srgbClr val="000000"/>
                </a:solidFill>
                <a:uFillTx/>
                <a:latin typeface="Arial"/>
                <a:ea typeface="ＭＳ Ｐゴシック"/>
                <a:cs typeface="ＭＳ Ｐゴシック"/>
              </a:rPr>
              <a:t>Android</a:t>
            </a:r>
            <a:r>
              <a:rPr lang="es-ES" sz="1200" b="0" i="0" u="none" strike="noStrike" kern="1200" cap="none" spc="0" baseline="0" dirty="0" smtClean="0">
                <a:solidFill>
                  <a:srgbClr val="000000"/>
                </a:solidFill>
                <a:uFillTx/>
                <a:latin typeface="Arial"/>
                <a:ea typeface="ＭＳ Ｐゴシック"/>
                <a:cs typeface="ＭＳ Ｐゴシック"/>
              </a:rPr>
              <a:t> que nos permitirá explorar obras de arte de más de 850 museos y diferentes organizaciones de todo el mundo.</a:t>
            </a:r>
          </a:p>
          <a:p>
            <a:r>
              <a:rPr lang="es-ES" sz="1200" b="0" i="0" u="none" strike="noStrike" kern="1200" cap="none" spc="0" baseline="0" dirty="0" smtClean="0">
                <a:solidFill>
                  <a:srgbClr val="000000"/>
                </a:solidFill>
                <a:uFillTx/>
                <a:latin typeface="Arial"/>
                <a:ea typeface="ＭＳ Ｐゴシック"/>
                <a:cs typeface="ＭＳ Ｐゴシック"/>
              </a:rPr>
              <a:t>Podemos ver en detalle cada uno de los objetos que se comparten en las colecciones, con información adicional para conocer su historia.</a:t>
            </a:r>
          </a:p>
          <a:p>
            <a:pPr lvl="0"/>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7808D2-331E-4B25-B742-389D33F1CD6C}"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38</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3588" cy="3429000"/>
          </a:xfrm>
        </p:spPr>
      </p:sp>
      <p:sp>
        <p:nvSpPr>
          <p:cNvPr id="3" name="Marcador de notas 2"/>
          <p:cNvSpPr txBox="1">
            <a:spLocks noGrp="1"/>
          </p:cNvSpPr>
          <p:nvPr>
            <p:ph type="body" sz="quarter" idx="1"/>
          </p:nvPr>
        </p:nvSpPr>
        <p:spPr/>
        <p:txBody>
          <a:bodyPr/>
          <a:lstStyle/>
          <a:p>
            <a:pPr lvl="0"/>
            <a:r>
              <a:rPr lang="es-ES" b="1" dirty="0" smtClean="0">
                <a:latin typeface="Calibri"/>
              </a:rPr>
              <a:t>INMEDIATEZ – OBRES D’ART PENSADES PER</a:t>
            </a:r>
            <a:r>
              <a:rPr lang="es-ES" b="1" baseline="0" dirty="0" smtClean="0">
                <a:latin typeface="Calibri"/>
              </a:rPr>
              <a:t> VIURE AL DIGITAL. AIXÒ PERMET CONSUMIR SENSE CAP BARRERA ESPAI/TEMPS</a:t>
            </a:r>
            <a:endParaRPr lang="es-ES" b="1" dirty="0" smtClean="0">
              <a:latin typeface="Calibri"/>
            </a:endParaRPr>
          </a:p>
          <a:p>
            <a:pPr lvl="0"/>
            <a:endParaRPr lang="es-ES" dirty="0" smtClean="0">
              <a:latin typeface="Calibri"/>
            </a:endParaRPr>
          </a:p>
          <a:p>
            <a:r>
              <a:rPr lang="es-ES" sz="1200" b="0" i="0" u="none" strike="noStrike" kern="1200" cap="none" spc="0" baseline="0" dirty="0" smtClean="0">
                <a:solidFill>
                  <a:srgbClr val="000000"/>
                </a:solidFill>
                <a:uFillTx/>
                <a:latin typeface="Arial"/>
                <a:ea typeface="ＭＳ Ｐゴシック"/>
                <a:cs typeface="ＭＳ Ｐゴシック"/>
              </a:rPr>
              <a:t>Toma tanta importancia el </a:t>
            </a:r>
            <a:r>
              <a:rPr lang="es-ES" sz="1200" b="0" i="1" u="none" strike="noStrike" kern="1200" cap="none" spc="0" baseline="0" dirty="0" smtClean="0">
                <a:solidFill>
                  <a:srgbClr val="000000"/>
                </a:solidFill>
                <a:uFillTx/>
                <a:latin typeface="Arial"/>
                <a:ea typeface="ＭＳ Ｐゴシック"/>
                <a:cs typeface="ＭＳ Ｐゴシック"/>
              </a:rPr>
              <a:t>online, que grandes artistas </a:t>
            </a:r>
            <a:r>
              <a:rPr lang="es-ES" sz="1200" b="0" i="0" u="none" strike="noStrike" kern="1200" cap="none" spc="0" baseline="0" dirty="0" smtClean="0">
                <a:solidFill>
                  <a:srgbClr val="000000"/>
                </a:solidFill>
                <a:uFillTx/>
                <a:latin typeface="Arial"/>
                <a:ea typeface="ＭＳ Ｐゴシック"/>
                <a:cs typeface="ＭＳ Ｐゴシック"/>
              </a:rPr>
              <a:t>contemporáneos de todo el mundo empiezan a crear experiencias artísticas que viven exclusivamente en el digital. S(</a:t>
            </a:r>
            <a:r>
              <a:rPr lang="es-ES" sz="1200" b="0" i="0" u="none" strike="noStrike" kern="1200" cap="none" spc="0" baseline="0" dirty="0" err="1" smtClean="0">
                <a:solidFill>
                  <a:srgbClr val="000000"/>
                </a:solidFill>
                <a:uFillTx/>
                <a:latin typeface="Arial"/>
                <a:ea typeface="ＭＳ Ｐゴシック"/>
                <a:cs typeface="ＭＳ Ｐゴシック"/>
              </a:rPr>
              <a:t>edition</a:t>
            </a:r>
            <a:r>
              <a:rPr lang="es-ES" sz="1200" b="0" i="0" u="none" strike="noStrike" kern="1200" cap="none" spc="0" baseline="0" dirty="0" smtClean="0">
                <a:solidFill>
                  <a:srgbClr val="000000"/>
                </a:solidFill>
                <a:uFillTx/>
                <a:latin typeface="Arial"/>
                <a:ea typeface="ＭＳ Ｐゴシック"/>
                <a:cs typeface="ＭＳ Ｐゴシック"/>
              </a:rPr>
              <a:t>) es una plataforma online que ofrece al consumidor obras exclusivas y de edición limitada de artistas como </a:t>
            </a:r>
            <a:r>
              <a:rPr lang="es-ES" sz="1200" b="0" i="0" u="none" strike="noStrike" kern="1200" cap="none" spc="0" baseline="0" dirty="0" err="1" smtClean="0">
                <a:solidFill>
                  <a:srgbClr val="000000"/>
                </a:solidFill>
                <a:uFillTx/>
                <a:latin typeface="Arial"/>
                <a:ea typeface="ＭＳ Ｐゴシック"/>
                <a:cs typeface="ＭＳ Ｐゴシック"/>
              </a:rPr>
              <a:t>Damien</a:t>
            </a:r>
            <a:r>
              <a:rPr lang="es-ES" sz="1200" b="0" i="0" u="none" strike="noStrike" kern="1200" cap="none" spc="0" baseline="0" dirty="0" smtClean="0">
                <a:solidFill>
                  <a:srgbClr val="000000"/>
                </a:solidFill>
                <a:uFillTx/>
                <a:latin typeface="Arial"/>
                <a:ea typeface="ＭＳ Ｐゴシック"/>
                <a:cs typeface="ＭＳ Ｐゴシック"/>
              </a:rPr>
              <a:t> </a:t>
            </a:r>
            <a:r>
              <a:rPr lang="es-ES" sz="1200" b="0" i="0" u="none" strike="noStrike" kern="1200" cap="none" spc="0" baseline="0" dirty="0" err="1" smtClean="0">
                <a:solidFill>
                  <a:srgbClr val="000000"/>
                </a:solidFill>
                <a:uFillTx/>
                <a:latin typeface="Arial"/>
                <a:ea typeface="ＭＳ Ｐゴシック"/>
                <a:cs typeface="ＭＳ Ｐゴシック"/>
              </a:rPr>
              <a:t>Hirst</a:t>
            </a:r>
            <a:r>
              <a:rPr lang="es-ES" sz="1200" b="0" i="0" u="none" strike="noStrike" kern="1200" cap="none" spc="0" baseline="0" dirty="0" smtClean="0">
                <a:solidFill>
                  <a:srgbClr val="000000"/>
                </a:solidFill>
                <a:uFillTx/>
                <a:latin typeface="Arial"/>
                <a:ea typeface="ＭＳ Ｐゴシック"/>
                <a:cs typeface="ＭＳ Ｐゴシック"/>
              </a:rPr>
              <a:t>, creadas para ser disfrutadas a través a través de cualquier pantalla.</a:t>
            </a:r>
          </a:p>
          <a:p>
            <a:r>
              <a:rPr lang="es-ES" sz="1200" b="0" i="0" u="none" strike="noStrike" kern="1200" cap="none" spc="0" baseline="0" dirty="0" smtClean="0">
                <a:solidFill>
                  <a:srgbClr val="000000"/>
                </a:solidFill>
                <a:uFillTx/>
                <a:latin typeface="Arial"/>
                <a:ea typeface="ＭＳ Ｐゴシック"/>
                <a:cs typeface="ＭＳ Ｐゴシック"/>
              </a:rPr>
              <a:t>El portal permite también almacenar de forma segura todas las colecciones creadas, y la posibilidad de acceder a ellas en cualquier momento y lugar.</a:t>
            </a:r>
          </a:p>
          <a:p>
            <a:endParaRPr lang="es-ES" sz="1200" b="0" i="0" u="none" strike="noStrike" kern="1200" cap="none" spc="0" baseline="0" dirty="0" smtClean="0">
              <a:solidFill>
                <a:srgbClr val="000000"/>
              </a:solidFill>
              <a:uFillTx/>
              <a:latin typeface="Arial"/>
              <a:ea typeface="ＭＳ Ｐゴシック"/>
              <a:cs typeface="ＭＳ Ｐゴシック"/>
            </a:endParaRPr>
          </a:p>
          <a:p>
            <a:r>
              <a:rPr lang="es-ES" sz="1200" b="1" i="0" u="none" strike="noStrike" kern="1200" cap="none" spc="0" baseline="0" dirty="0" smtClean="0">
                <a:solidFill>
                  <a:srgbClr val="000000"/>
                </a:solidFill>
                <a:uFillTx/>
                <a:latin typeface="Arial"/>
                <a:ea typeface="ＭＳ Ｐゴシック"/>
                <a:cs typeface="ＭＳ Ｐゴシック"/>
              </a:rPr>
              <a:t>www.seditionart.com</a:t>
            </a:r>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7808D2-331E-4B25-B742-389D33F1CD6C}"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39</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3588" cy="3429000"/>
          </a:xfrm>
        </p:spPr>
      </p:sp>
      <p:sp>
        <p:nvSpPr>
          <p:cNvPr id="3" name="Marcador de notas 2"/>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r>
              <a:rPr lang="es-ES" sz="1200" kern="1200" baseline="0" dirty="0" err="1" smtClean="0">
                <a:solidFill>
                  <a:schemeClr val="tx1"/>
                </a:solidFill>
                <a:latin typeface="+mn-lt"/>
                <a:ea typeface="+mn-ea"/>
                <a:cs typeface="+mn-cs"/>
              </a:rPr>
              <a:t>Secret</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cinema</a:t>
            </a:r>
            <a:r>
              <a:rPr lang="es-ES" sz="1200" kern="1200" baseline="0" dirty="0" smtClean="0">
                <a:solidFill>
                  <a:schemeClr val="tx1"/>
                </a:solidFill>
                <a:latin typeface="+mn-lt"/>
                <a:ea typeface="+mn-ea"/>
                <a:cs typeface="+mn-cs"/>
              </a:rPr>
              <a:t> es una sala de cine situada en Londres que busca </a:t>
            </a:r>
            <a:r>
              <a:rPr lang="es-ES" sz="1200" kern="1200" baseline="0" dirty="0" err="1" smtClean="0">
                <a:solidFill>
                  <a:schemeClr val="tx1"/>
                </a:solidFill>
                <a:latin typeface="+mn-lt"/>
                <a:ea typeface="+mn-ea"/>
                <a:cs typeface="+mn-cs"/>
              </a:rPr>
              <a:t>gamificar</a:t>
            </a:r>
            <a:r>
              <a:rPr lang="es-ES" sz="1200" kern="1200" baseline="0" dirty="0" smtClean="0">
                <a:solidFill>
                  <a:schemeClr val="tx1"/>
                </a:solidFill>
                <a:latin typeface="+mn-lt"/>
                <a:ea typeface="+mn-ea"/>
                <a:cs typeface="+mn-cs"/>
              </a:rPr>
              <a:t> y alargar la experiencia cinematográfica. Se trata de un experimento en el que los espectadores se ven involucrados con el transcurso de la proyección. Una de sus propuestas, por ejemplo, sucedió así: tras adquirir la entrada, los espectadores recibieron un correo electrónico en el que se les especificaba una nueva identidad que debían asumir durante esa noche, además de indicarles la ropa que debían llevar puesta. Más tarde se les citaba en un lugar donde les vendaron los ojos y les despojaron de todas sus pertenencias. Posteriormente los llevaron a una prisión en la que, entre otras muchas actividades, se proyectó la película “Cadena Perpetua”.</a:t>
            </a:r>
          </a:p>
          <a:p>
            <a:r>
              <a:rPr lang="es-ES" sz="1200" kern="1200" baseline="0" dirty="0" smtClean="0">
                <a:solidFill>
                  <a:schemeClr val="tx1"/>
                </a:solidFill>
                <a:latin typeface="+mn-lt"/>
                <a:ea typeface="+mn-ea"/>
                <a:cs typeface="+mn-cs"/>
              </a:rPr>
              <a:t>Así, vemos como las salas de cine también buscan ofrecer propuestas </a:t>
            </a:r>
            <a:r>
              <a:rPr lang="es-ES" sz="1200" kern="1200" baseline="0" dirty="0" err="1" smtClean="0">
                <a:solidFill>
                  <a:schemeClr val="tx1"/>
                </a:solidFill>
                <a:latin typeface="+mn-lt"/>
                <a:ea typeface="+mn-ea"/>
                <a:cs typeface="+mn-cs"/>
              </a:rPr>
              <a:t>transmediáticas</a:t>
            </a:r>
            <a:r>
              <a:rPr lang="es-ES" sz="1200" kern="1200" baseline="0" dirty="0" smtClean="0">
                <a:solidFill>
                  <a:schemeClr val="tx1"/>
                </a:solidFill>
                <a:latin typeface="+mn-lt"/>
                <a:ea typeface="+mn-ea"/>
                <a:cs typeface="+mn-cs"/>
              </a:rPr>
              <a:t>, extendiendo en el tiempo y en los medios la experiencia cinematográfica.</a:t>
            </a:r>
          </a:p>
          <a:p>
            <a:r>
              <a:rPr lang="es-ES" sz="1200" b="1" kern="1200" baseline="0" dirty="0" smtClean="0">
                <a:solidFill>
                  <a:schemeClr val="tx1"/>
                </a:solidFill>
                <a:latin typeface="+mn-lt"/>
                <a:ea typeface="+mn-ea"/>
                <a:cs typeface="+mn-cs"/>
              </a:rPr>
              <a:t>www.secretcinema.org</a:t>
            </a:r>
            <a:endParaRPr lang="es-ES" dirty="0"/>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defTabSz="919164">
              <a:defRPr sz="1800" b="0" i="0" u="none" strike="noStrike" kern="0" cap="none" spc="0" baseline="0">
                <a:solidFill>
                  <a:srgbClr val="000000"/>
                </a:solidFill>
                <a:uFillTx/>
              </a:defRPr>
            </a:pPr>
            <a:fld id="{6DB6EBE8-B205-4B26-A39E-43700C082519}" type="slidenum">
              <a:rPr kern="0">
                <a:solidFill>
                  <a:srgbClr val="000000"/>
                </a:solidFill>
              </a:rPr>
              <a:pPr algn="r" defTabSz="919164">
                <a:defRPr sz="1800" b="0" i="0" u="none" strike="noStrike" kern="0" cap="none" spc="0" baseline="0">
                  <a:solidFill>
                    <a:srgbClr val="000000"/>
                  </a:solidFill>
                  <a:uFillTx/>
                </a:defRPr>
              </a:pPr>
              <a:t>40</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marL="0" marR="0" indent="0" algn="l" defTabSz="914400" rtl="0" eaLnBrk="1" fontAlgn="auto" latinLnBrk="0" hangingPunct="0">
              <a:lnSpc>
                <a:spcPct val="100000"/>
              </a:lnSpc>
              <a:spcBef>
                <a:spcPts val="400"/>
              </a:spcBef>
              <a:spcAft>
                <a:spcPts val="0"/>
              </a:spcAft>
              <a:buClrTx/>
              <a:buSzTx/>
              <a:buFontTx/>
              <a:buNone/>
              <a:tabLst/>
              <a:defRPr/>
            </a:pPr>
            <a:r>
              <a:rPr lang="es-ES" sz="1200" b="1" i="0" u="none" strike="noStrike" kern="1200" cap="none" spc="0" baseline="0" dirty="0" smtClean="0">
                <a:solidFill>
                  <a:srgbClr val="000000"/>
                </a:solidFill>
                <a:uFillTx/>
                <a:latin typeface="Arial"/>
                <a:ea typeface="ＭＳ Ｐゴシック"/>
                <a:cs typeface="ＭＳ Ｐゴシック"/>
              </a:rPr>
              <a:t>El</a:t>
            </a:r>
            <a:r>
              <a:rPr lang="es-ES" sz="1200" b="0" i="0" u="none" strike="noStrike" kern="1200" cap="none" spc="0" baseline="0" dirty="0" smtClean="0">
                <a:solidFill>
                  <a:srgbClr val="000000"/>
                </a:solidFill>
                <a:uFillTx/>
                <a:latin typeface="Arial"/>
                <a:ea typeface="ＭＳ Ｐゴシック"/>
                <a:cs typeface="ＭＳ Ｐゴシック"/>
              </a:rPr>
              <a:t> </a:t>
            </a:r>
            <a:r>
              <a:rPr lang="es-ES" sz="1200" b="0" i="0" u="none" strike="noStrike" kern="1200" cap="none" spc="0" baseline="0" dirty="0" smtClean="0">
                <a:solidFill>
                  <a:srgbClr val="000000"/>
                </a:solidFill>
                <a:uFillTx/>
                <a:latin typeface="Arial"/>
                <a:ea typeface="ＭＳ Ｐゴシック"/>
                <a:cs typeface="ＭＳ Ｐゴシック"/>
                <a:hlinkClick r:id="rId3" tooltip="Página oficial del Museo de Bellas Artes de Bilbao"/>
              </a:rPr>
              <a:t>Museo de Bellas Artes de Bilbao</a:t>
            </a:r>
            <a:r>
              <a:rPr lang="es-ES" sz="1200" b="0" i="0" u="none" strike="noStrike" kern="1200" cap="none" spc="0" baseline="0" dirty="0" smtClean="0">
                <a:solidFill>
                  <a:srgbClr val="000000"/>
                </a:solidFill>
                <a:uFillTx/>
                <a:latin typeface="Arial"/>
                <a:ea typeface="ＭＳ Ｐゴシック"/>
                <a:cs typeface="ＭＳ Ｐゴシック"/>
              </a:rPr>
              <a:t> </a:t>
            </a:r>
            <a:r>
              <a:rPr lang="es-ES" sz="1200" b="1" i="0" u="none" strike="noStrike" kern="1200" cap="none" spc="0" baseline="0" dirty="0" smtClean="0">
                <a:solidFill>
                  <a:srgbClr val="000000"/>
                </a:solidFill>
                <a:uFillTx/>
                <a:latin typeface="Arial"/>
                <a:ea typeface="ＭＳ Ｐゴシック"/>
                <a:cs typeface="ＭＳ Ｐゴシック"/>
              </a:rPr>
              <a:t>realizó la publicidad de su  exposición</a:t>
            </a:r>
            <a:r>
              <a:rPr lang="es-ES" sz="1200" b="0" i="0" u="none" strike="noStrike" kern="1200" cap="none" spc="0" baseline="0" dirty="0" smtClean="0">
                <a:solidFill>
                  <a:srgbClr val="000000"/>
                </a:solidFill>
                <a:uFillTx/>
                <a:latin typeface="Arial"/>
                <a:ea typeface="ＭＳ Ｐゴシック"/>
                <a:cs typeface="ＭＳ Ｐゴシック"/>
              </a:rPr>
              <a:t> </a:t>
            </a:r>
            <a:r>
              <a:rPr lang="es-ES" sz="1200" b="0" i="1" u="none" strike="noStrike" kern="1200" cap="none" spc="0" baseline="0" dirty="0" smtClean="0">
                <a:solidFill>
                  <a:srgbClr val="000000"/>
                </a:solidFill>
                <a:uFillTx/>
                <a:latin typeface="Arial"/>
                <a:ea typeface="ＭＳ Ｐゴシック"/>
                <a:cs typeface="ＭＳ Ｐゴシック"/>
              </a:rPr>
              <a:t>Hiperrealismo</a:t>
            </a:r>
            <a:r>
              <a:rPr lang="es-ES" sz="1200" b="0" i="0" u="none" strike="noStrike" kern="1200" cap="none" spc="0" baseline="0" dirty="0" smtClean="0">
                <a:solidFill>
                  <a:srgbClr val="000000"/>
                </a:solidFill>
                <a:uFillTx/>
                <a:latin typeface="Arial"/>
                <a:ea typeface="ＭＳ Ｐゴシック"/>
                <a:cs typeface="ＭＳ Ｐゴシック"/>
              </a:rPr>
              <a:t>. Para anunciar la muestra </a:t>
            </a:r>
            <a:r>
              <a:rPr lang="es-ES" sz="1200" b="1" i="0" u="none" strike="noStrike" kern="1200" cap="none" spc="0" baseline="0" dirty="0" smtClean="0">
                <a:solidFill>
                  <a:srgbClr val="000000"/>
                </a:solidFill>
                <a:uFillTx/>
                <a:latin typeface="Arial"/>
                <a:ea typeface="ＭＳ Ｐゴシック"/>
                <a:cs typeface="ＭＳ Ｐゴシック"/>
              </a:rPr>
              <a:t>han colocaron por las calles de la capital vizcaína dos imitaciones de las paredes de museo con los marcos de los cuadros, a doble cara.</a:t>
            </a:r>
            <a:r>
              <a:rPr lang="es-ES" sz="1200" b="0" i="0" u="none" strike="noStrike" kern="1200" cap="none" spc="0" baseline="0" dirty="0" smtClean="0">
                <a:solidFill>
                  <a:srgbClr val="000000"/>
                </a:solidFill>
                <a:uFillTx/>
                <a:latin typeface="Arial"/>
                <a:ea typeface="ＭＳ Ｐゴシック"/>
                <a:cs typeface="ＭＳ Ｐゴシック"/>
              </a:rPr>
              <a:t> Como los marcos están vacíos, encuadraban perfectamente el paisaje del entorno.</a:t>
            </a:r>
          </a:p>
          <a:p>
            <a:endParaRPr lang="es-ES"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FB21EC2-2527-46BF-9398-4BBEE22FB897}"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43</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r>
              <a:rPr lang="es-ES" sz="1200" b="0" i="0" u="none" strike="noStrike" kern="1200" cap="none" spc="0" baseline="0" dirty="0" smtClean="0">
                <a:solidFill>
                  <a:srgbClr val="000000"/>
                </a:solidFill>
                <a:uFillTx/>
                <a:latin typeface="Arial"/>
                <a:ea typeface="ＭＳ Ｐゴシック"/>
                <a:cs typeface="ＭＳ Ｐゴシック"/>
              </a:rPr>
              <a:t>Como parte de su </a:t>
            </a:r>
            <a:r>
              <a:rPr lang="es-ES" sz="1200" b="1" i="0" u="none" strike="noStrike" kern="1200" cap="none" spc="0" baseline="0" dirty="0" smtClean="0">
                <a:solidFill>
                  <a:srgbClr val="000000"/>
                </a:solidFill>
                <a:uFillTx/>
                <a:latin typeface="Arial"/>
                <a:ea typeface="ＭＳ Ｐゴシック"/>
                <a:cs typeface="ＭＳ Ｐゴシック"/>
              </a:rPr>
              <a:t>Plan de fomento de la lectura, la Comunidad de Madrid inició un servicio de préstamo gratuito en la red de Metro de Madrid, a través de su programa </a:t>
            </a:r>
            <a:r>
              <a:rPr lang="es-ES" sz="1200" b="1" i="0" u="none" strike="noStrike" kern="1200" cap="none" spc="0" baseline="0" dirty="0" err="1" smtClean="0">
                <a:solidFill>
                  <a:srgbClr val="000000"/>
                </a:solidFill>
                <a:uFillTx/>
                <a:latin typeface="Arial"/>
                <a:ea typeface="ＭＳ Ｐゴシック"/>
                <a:cs typeface="ＭＳ Ｐゴシック"/>
              </a:rPr>
              <a:t>Bibliometro</a:t>
            </a:r>
            <a:r>
              <a:rPr lang="es-ES" sz="1200" b="1" i="0" u="none" strike="noStrike" kern="1200" cap="none" spc="0" baseline="0" dirty="0" smtClean="0">
                <a:solidFill>
                  <a:srgbClr val="000000"/>
                </a:solidFill>
                <a:uFillTx/>
                <a:latin typeface="Arial"/>
                <a:ea typeface="ＭＳ Ｐゴシック"/>
                <a:cs typeface="ＭＳ Ｐゴシック"/>
              </a:rPr>
              <a:t>. La finalidad de esta iniciativa es acercar y facilitar la lectura al ciudadano, mientras utiliza el transporte público para desplazarse por la ciudad. </a:t>
            </a:r>
          </a:p>
          <a:p>
            <a:r>
              <a:rPr lang="es-ES" sz="1200" b="0" i="0" u="none" strike="noStrike" kern="1200" cap="none" spc="0" baseline="0" dirty="0" smtClean="0">
                <a:solidFill>
                  <a:srgbClr val="000000"/>
                </a:solidFill>
                <a:uFillTx/>
                <a:latin typeface="Arial"/>
                <a:ea typeface="ＭＳ Ｐゴシック"/>
                <a:cs typeface="ＭＳ Ｐゴシック"/>
              </a:rPr>
              <a:t>Así, se ha habilitado un espacio en el que los usuarios del </a:t>
            </a:r>
            <a:r>
              <a:rPr lang="es-ES" sz="1200" b="1" i="0" u="none" strike="noStrike" kern="1200" cap="none" spc="0" baseline="0" dirty="0" smtClean="0">
                <a:solidFill>
                  <a:srgbClr val="000000"/>
                </a:solidFill>
                <a:uFillTx/>
                <a:latin typeface="Arial"/>
                <a:ea typeface="ＭＳ Ｐゴシック"/>
                <a:cs typeface="ＭＳ Ｐゴシック"/>
              </a:rPr>
              <a:t>Metro pueden tomar prestados libros sin coste por un periodo de 15 días renovables por otros 15, de una gran colección de literatura que se actualiza periódicamente. Actualmente, 12 estaciones cuentan con los módulos de </a:t>
            </a:r>
            <a:r>
              <a:rPr lang="es-ES" sz="1200" b="1" i="0" u="none" strike="noStrike" kern="1200" cap="none" spc="0" baseline="0" dirty="0" err="1" smtClean="0">
                <a:solidFill>
                  <a:srgbClr val="000000"/>
                </a:solidFill>
                <a:uFillTx/>
                <a:latin typeface="Arial"/>
                <a:ea typeface="ＭＳ Ｐゴシック"/>
                <a:cs typeface="ＭＳ Ｐゴシック"/>
              </a:rPr>
              <a:t>Bibliometro</a:t>
            </a:r>
            <a:r>
              <a:rPr lang="es-ES" sz="1200" b="1" i="0" u="none" strike="noStrike" kern="1200" cap="none" spc="0" baseline="0" dirty="0" smtClean="0">
                <a:solidFill>
                  <a:srgbClr val="000000"/>
                </a:solidFill>
                <a:uFillTx/>
                <a:latin typeface="Arial"/>
                <a:ea typeface="ＭＳ Ｐゴシック"/>
                <a:cs typeface="ＭＳ Ｐゴシック"/>
              </a:rPr>
              <a:t>. La literatura en espacios no convencionales es cada vez más común como parte del movimiento </a:t>
            </a:r>
            <a:r>
              <a:rPr lang="es-ES" sz="1200" b="1" i="1" u="none" strike="noStrike" kern="1200" cap="none" spc="0" baseline="0" dirty="0" err="1" smtClean="0">
                <a:solidFill>
                  <a:srgbClr val="000000"/>
                </a:solidFill>
                <a:uFillTx/>
                <a:latin typeface="Arial"/>
                <a:ea typeface="ＭＳ Ｐゴシック"/>
                <a:cs typeface="ＭＳ Ｐゴシック"/>
              </a:rPr>
              <a:t>everywhere</a:t>
            </a:r>
            <a:r>
              <a:rPr lang="es-ES" sz="1200" b="1" i="1" u="none" strike="noStrike" kern="1200" cap="none" spc="0" baseline="0" dirty="0" smtClean="0">
                <a:solidFill>
                  <a:srgbClr val="000000"/>
                </a:solidFill>
                <a:uFillTx/>
                <a:latin typeface="Arial"/>
                <a:ea typeface="ＭＳ Ｐゴシック"/>
                <a:cs typeface="ＭＳ Ｐゴシック"/>
              </a:rPr>
              <a:t>. </a:t>
            </a:r>
          </a:p>
          <a:p>
            <a:r>
              <a:rPr lang="es-ES" sz="1200" b="1" i="0" u="none" strike="noStrike" kern="1200" cap="none" spc="0" baseline="0" dirty="0" smtClean="0">
                <a:solidFill>
                  <a:srgbClr val="000000"/>
                </a:solidFill>
                <a:uFillTx/>
                <a:latin typeface="Arial"/>
                <a:ea typeface="ＭＳ Ｐゴシック"/>
                <a:cs typeface="ＭＳ Ｐゴシック"/>
              </a:rPr>
              <a:t>www.metromadrid.</a:t>
            </a:r>
            <a:endParaRPr lang="es-ES"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FB21EC2-2527-46BF-9398-4BBEE22FB897}"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44</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marL="0" marR="0" indent="0" algn="l" defTabSz="914400" rtl="0" eaLnBrk="1" fontAlgn="auto" latinLnBrk="0" hangingPunct="0">
              <a:lnSpc>
                <a:spcPct val="100000"/>
              </a:lnSpc>
              <a:spcBef>
                <a:spcPts val="400"/>
              </a:spcBef>
              <a:spcAft>
                <a:spcPts val="0"/>
              </a:spcAft>
              <a:buClrTx/>
              <a:buSzTx/>
              <a:buFontTx/>
              <a:buNone/>
              <a:tabLst/>
              <a:defRPr/>
            </a:pPr>
            <a:r>
              <a:rPr lang="es-ES" sz="1200" b="0" i="0" u="none" strike="noStrike" kern="1200" cap="none" spc="0" baseline="0" dirty="0" smtClean="0">
                <a:solidFill>
                  <a:srgbClr val="000000"/>
                </a:solidFill>
                <a:uFillTx/>
                <a:latin typeface="Arial"/>
                <a:ea typeface="ＭＳ Ｐゴシック"/>
                <a:cs typeface="ＭＳ Ｐゴシック"/>
              </a:rPr>
              <a:t>Acción del mueso de escultura de Valladolid para sensibilizar al público con el mundo de la escultura.</a:t>
            </a:r>
          </a:p>
          <a:p>
            <a:endParaRPr lang="es-ES"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FB21EC2-2527-46BF-9398-4BBEE22FB897}"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45</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r>
              <a:rPr lang="es-ES" dirty="0" err="1"/>
              <a:t>Brand</a:t>
            </a:r>
            <a:r>
              <a:rPr lang="es-ES" dirty="0"/>
              <a:t> Marketing/Marketing viral: Para promocionar el museo </a:t>
            </a:r>
            <a:r>
              <a:rPr lang="es-ES" dirty="0" err="1"/>
              <a:t>Science</a:t>
            </a:r>
            <a:r>
              <a:rPr lang="es-ES" dirty="0"/>
              <a:t> </a:t>
            </a:r>
            <a:r>
              <a:rPr lang="es-ES" dirty="0" err="1"/>
              <a:t>World</a:t>
            </a:r>
            <a:r>
              <a:rPr lang="es-ES" dirty="0"/>
              <a:t> de Vancouver, aprovecharon los diferentes espacios de la ciudad como paneles publicitarios o la propia calle para promocionar el museo. De forma creativa situaban la ciencia en el día a día de los ciudadanos.</a:t>
            </a:r>
          </a:p>
          <a:p>
            <a:pPr lvl="0"/>
            <a:endParaRPr lang="es-ES"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59D7E7-8775-4B9B-BCBE-CB82B897B271}"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46</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r>
              <a:rPr lang="es-ES" b="1"/>
              <a:t>CAS:</a:t>
            </a:r>
          </a:p>
          <a:p>
            <a:pPr lvl="0"/>
            <a:endParaRPr lang="es-ES"/>
          </a:p>
          <a:p>
            <a:pPr lvl="0"/>
            <a:r>
              <a:rPr lang="es-ES"/>
              <a:t>Un caso que pone en relieve el potencial de una puesta en escena cuando se concibe aprovechando el valor diferencial del arte y las artes escénicas, es la singular acción publicitaria que llevó a cabo el Rijksmuseum de Amsterdam para la reapertura del museo tras un periodo de rehabilitación y restauración de las salas. El Rijksmuseum tomó una de las joyas de su colección, la célebre </a:t>
            </a:r>
            <a:r>
              <a:rPr lang="es-ES" i="1"/>
              <a:t>The Night Watch </a:t>
            </a:r>
            <a:r>
              <a:rPr lang="es-ES"/>
              <a:t>de Rembrandt, para dotarlo de vida en una performance escénica memorable. En un centro comercial de Breda, actores y actrices caracterizados como los personajes de la pintura, protagonizaron una escena caóticamente coreografiada, infiltrándose entre la gente y generado una acción trepidante hasta formar la composición pictórica en el hall del centro comercial.</a:t>
            </a:r>
          </a:p>
          <a:p>
            <a:pPr lvl="0"/>
            <a:r>
              <a:rPr lang="en-US" u="sng">
                <a:hlinkClick r:id="rId3"/>
              </a:rPr>
              <a:t>www.youtube.com/watch?v=y1ys2UCROU0</a:t>
            </a:r>
            <a:endParaRPr lang="es-ES"/>
          </a:p>
          <a:p>
            <a:pPr lvl="0"/>
            <a:endParaRPr lang="es-ES"/>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EDD6F9-E28F-4387-98F8-DC964CF199C7}"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47</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r>
              <a:rPr lang="es-ES" b="1" dirty="0"/>
              <a:t>CAS:</a:t>
            </a:r>
          </a:p>
          <a:p>
            <a:pPr lvl="0"/>
            <a:endParaRPr lang="es-ES" dirty="0"/>
          </a:p>
          <a:p>
            <a:pPr lvl="0"/>
            <a:endParaRPr lang="es-ES" dirty="0"/>
          </a:p>
          <a:p>
            <a:pPr lvl="0"/>
            <a:r>
              <a:rPr lang="en-US" dirty="0"/>
              <a:t>Heineken: The bottle with a mission</a:t>
            </a:r>
            <a:endParaRPr lang="es-ES" dirty="0"/>
          </a:p>
          <a:p>
            <a:pPr lvl="0"/>
            <a:r>
              <a:rPr lang="es-ES" dirty="0"/>
              <a:t>Con el fin de dar a </a:t>
            </a:r>
            <a:r>
              <a:rPr lang="es-ES" dirty="0" err="1"/>
              <a:t>concer</a:t>
            </a:r>
            <a:r>
              <a:rPr lang="es-ES" dirty="0"/>
              <a:t> el museo Heineken </a:t>
            </a:r>
            <a:r>
              <a:rPr lang="es-ES" dirty="0" err="1"/>
              <a:t>Experience</a:t>
            </a:r>
            <a:r>
              <a:rPr lang="es-ES" dirty="0"/>
              <a:t>, la compañía </a:t>
            </a:r>
            <a:r>
              <a:rPr lang="es-ES" dirty="0" err="1"/>
              <a:t>situo</a:t>
            </a:r>
            <a:r>
              <a:rPr lang="es-ES" dirty="0"/>
              <a:t> botellas de cerveza por toda la ciudad. Estas botellas tenían la </a:t>
            </a:r>
            <a:r>
              <a:rPr lang="es-ES" dirty="0" err="1"/>
              <a:t>particuliaridad</a:t>
            </a:r>
            <a:r>
              <a:rPr lang="es-ES" dirty="0"/>
              <a:t> que albergaban un localizador con GPS que indicaba a los turistas el camino a través de luces y vibraciones.</a:t>
            </a:r>
          </a:p>
          <a:p>
            <a:pPr lvl="0"/>
            <a:endParaRPr lang="es-ES"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A2C5BA-7573-49F8-B1D5-A47D8401F065}"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48</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endParaRPr lang="es-ES"/>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FB21EC2-2527-46BF-9398-4BBEE22FB897}"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49</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r>
              <a:rPr lang="es-ES" dirty="0"/>
              <a:t>Una creciente manera de motivar al público para invertir en entradas de espectáculos escénicos es el sistema denominado ‘taquilla inversa’ que han puesto en marcha compañías y salas como la Beckett de Barcelona. Con este sistema, el público paga después del espectáculo el importe que considera “justo”. Los criterios de valoración para determinar el precio se basan en la propia experiencia del espectador durante la representación y son tan subjetivos como racionales. Algunas compañías aprovechan esta iniciativa para, tan pronto como termina la función, explicar cuál es el precio mínimo por entrada necesario para cubrir gastos, y ayudar así al público a entender todo lo que hay detrás de una producción. A partir de esta información, cada espectador libremente paga el importe que considera apropiado. </a:t>
            </a:r>
          </a:p>
          <a:p>
            <a:pPr lvl="0"/>
            <a:r>
              <a:rPr lang="es-ES" u="sng" dirty="0">
                <a:hlinkClick r:id="rId3"/>
              </a:rPr>
              <a:t>www.salabeckett.cat</a:t>
            </a:r>
            <a:endParaRPr lang="es-ES" dirty="0"/>
          </a:p>
          <a:p>
            <a:pPr lvl="0"/>
            <a:endParaRPr lang="es-ES"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34CF06A-39B1-441D-B597-55620BF63506}"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8</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b="1" dirty="0" smtClean="0"/>
              <a:t>NOVA SECCIÓ</a:t>
            </a:r>
            <a:endParaRPr lang="es-ES" b="1" dirty="0"/>
          </a:p>
        </p:txBody>
      </p:sp>
      <p:sp>
        <p:nvSpPr>
          <p:cNvPr id="4" name="3 Marcador de número de diapositiva"/>
          <p:cNvSpPr>
            <a:spLocks noGrp="1"/>
          </p:cNvSpPr>
          <p:nvPr>
            <p:ph type="sldNum" sz="quarter" idx="10"/>
          </p:nvPr>
        </p:nvSpPr>
        <p:spPr/>
        <p:txBody>
          <a:bodyPr/>
          <a:lstStyle/>
          <a:p>
            <a:fld id="{D924BEB7-7EC1-48D2-9863-5D7A428EA900}" type="slidenum">
              <a:rPr lang="es-ES" smtClean="0"/>
              <a:pPr/>
              <a:t>50</a:t>
            </a:fld>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pPr fontAlgn="base"/>
            <a:r>
              <a:rPr lang="es-ES" sz="1200" b="1" i="0" kern="1200" dirty="0" smtClean="0">
                <a:solidFill>
                  <a:schemeClr val="tx1"/>
                </a:solidFill>
                <a:latin typeface="+mn-lt"/>
                <a:ea typeface="+mn-ea"/>
                <a:cs typeface="+mn-cs"/>
              </a:rPr>
              <a:t>NOU CAS</a:t>
            </a:r>
          </a:p>
          <a:p>
            <a:pPr fontAlgn="base"/>
            <a:endParaRPr lang="es-ES" sz="1200" b="0" i="0" kern="1200" dirty="0" smtClean="0">
              <a:solidFill>
                <a:schemeClr val="tx1"/>
              </a:solidFill>
              <a:latin typeface="+mn-lt"/>
              <a:ea typeface="+mn-ea"/>
              <a:cs typeface="+mn-cs"/>
            </a:endParaRPr>
          </a:p>
          <a:p>
            <a:pPr fontAlgn="base"/>
            <a:r>
              <a:rPr lang="es-ES" sz="1200" b="0" i="0" kern="1200" dirty="0" smtClean="0">
                <a:solidFill>
                  <a:schemeClr val="tx1"/>
                </a:solidFill>
                <a:latin typeface="+mn-lt"/>
                <a:ea typeface="+mn-ea"/>
                <a:cs typeface="+mn-cs"/>
              </a:rPr>
              <a:t>L'arxiu de la </a:t>
            </a:r>
            <a:r>
              <a:rPr lang="es-ES" sz="1200" b="0" i="0" kern="1200" dirty="0" err="1" smtClean="0">
                <a:solidFill>
                  <a:schemeClr val="tx1"/>
                </a:solidFill>
                <a:latin typeface="+mn-lt"/>
                <a:ea typeface="+mn-ea"/>
                <a:cs typeface="+mn-cs"/>
              </a:rPr>
              <a:t>Societat</a:t>
            </a:r>
            <a:r>
              <a:rPr lang="es-ES" sz="1200" b="0" i="0" kern="1200" dirty="0" smtClean="0">
                <a:solidFill>
                  <a:schemeClr val="tx1"/>
                </a:solidFill>
                <a:latin typeface="+mn-lt"/>
                <a:ea typeface="+mn-ea"/>
                <a:cs typeface="+mn-cs"/>
              </a:rPr>
              <a:t> del Gran </a:t>
            </a:r>
            <a:r>
              <a:rPr lang="es-ES" sz="1200" b="0" i="0" kern="1200" dirty="0" err="1" smtClean="0">
                <a:solidFill>
                  <a:schemeClr val="tx1"/>
                </a:solidFill>
                <a:latin typeface="+mn-lt"/>
                <a:ea typeface="+mn-ea"/>
                <a:cs typeface="+mn-cs"/>
              </a:rPr>
              <a:t>Teatre</a:t>
            </a:r>
            <a:r>
              <a:rPr lang="es-ES" sz="1200" b="0" i="0" kern="1200" dirty="0" smtClean="0">
                <a:solidFill>
                  <a:schemeClr val="tx1"/>
                </a:solidFill>
                <a:latin typeface="+mn-lt"/>
                <a:ea typeface="+mn-ea"/>
                <a:cs typeface="+mn-cs"/>
              </a:rPr>
              <a:t> del </a:t>
            </a:r>
            <a:r>
              <a:rPr lang="es-ES" sz="1200" b="0" i="0" kern="1200" dirty="0" err="1" smtClean="0">
                <a:solidFill>
                  <a:schemeClr val="tx1"/>
                </a:solidFill>
                <a:latin typeface="+mn-lt"/>
                <a:ea typeface="+mn-ea"/>
                <a:cs typeface="+mn-cs"/>
              </a:rPr>
              <a:t>Liceu</a:t>
            </a:r>
            <a:r>
              <a:rPr lang="es-ES" sz="1200" b="0" i="0" kern="1200" dirty="0" smtClean="0">
                <a:solidFill>
                  <a:schemeClr val="tx1"/>
                </a:solidFill>
                <a:latin typeface="+mn-lt"/>
                <a:ea typeface="+mn-ea"/>
                <a:cs typeface="+mn-cs"/>
              </a:rPr>
              <a:t>, gestora de </a:t>
            </a:r>
            <a:r>
              <a:rPr lang="es-ES" sz="1200" b="0" i="0" kern="1200" dirty="0" err="1" smtClean="0">
                <a:solidFill>
                  <a:schemeClr val="tx1"/>
                </a:solidFill>
                <a:latin typeface="+mn-lt"/>
                <a:ea typeface="+mn-ea"/>
                <a:cs typeface="+mn-cs"/>
              </a:rPr>
              <a:t>l'equipament</a:t>
            </a:r>
            <a:r>
              <a:rPr lang="es-ES" sz="1200" b="0" i="0" kern="1200" dirty="0" smtClean="0">
                <a:solidFill>
                  <a:schemeClr val="tx1"/>
                </a:solidFill>
                <a:latin typeface="+mn-lt"/>
                <a:ea typeface="+mn-ea"/>
                <a:cs typeface="+mn-cs"/>
              </a:rPr>
              <a:t> des que es va crear el 1847 i </a:t>
            </a:r>
            <a:r>
              <a:rPr lang="es-ES" sz="1200" b="0" i="0" kern="1200" dirty="0" err="1" smtClean="0">
                <a:solidFill>
                  <a:schemeClr val="tx1"/>
                </a:solidFill>
                <a:latin typeface="+mn-lt"/>
                <a:ea typeface="+mn-ea"/>
                <a:cs typeface="+mn-cs"/>
              </a:rPr>
              <a:t>fins</a:t>
            </a:r>
            <a:r>
              <a:rPr lang="es-ES" sz="1200" b="0" i="0" kern="1200" dirty="0" smtClean="0">
                <a:solidFill>
                  <a:schemeClr val="tx1"/>
                </a:solidFill>
                <a:latin typeface="+mn-lt"/>
                <a:ea typeface="+mn-ea"/>
                <a:cs typeface="+mn-cs"/>
              </a:rPr>
              <a:t> a la temporada 1981-1982, </a:t>
            </a:r>
            <a:r>
              <a:rPr lang="es-ES" sz="1200" b="0" i="0" kern="1200" dirty="0" err="1" smtClean="0">
                <a:solidFill>
                  <a:schemeClr val="tx1"/>
                </a:solidFill>
                <a:latin typeface="+mn-lt"/>
                <a:ea typeface="+mn-ea"/>
                <a:cs typeface="+mn-cs"/>
              </a:rPr>
              <a:t>quan</a:t>
            </a:r>
            <a:r>
              <a:rPr lang="es-ES" sz="1200" b="0" i="0" kern="1200" dirty="0" smtClean="0">
                <a:solidFill>
                  <a:schemeClr val="tx1"/>
                </a:solidFill>
                <a:latin typeface="+mn-lt"/>
                <a:ea typeface="+mn-ea"/>
                <a:cs typeface="+mn-cs"/>
              </a:rPr>
              <a:t> va </a:t>
            </a:r>
            <a:r>
              <a:rPr lang="es-ES" sz="1200" b="0" i="0" kern="1200" dirty="0" err="1" smtClean="0">
                <a:solidFill>
                  <a:schemeClr val="tx1"/>
                </a:solidFill>
                <a:latin typeface="+mn-lt"/>
                <a:ea typeface="+mn-ea"/>
                <a:cs typeface="+mn-cs"/>
              </a:rPr>
              <a:t>cedir-ne</a:t>
            </a:r>
            <a:r>
              <a:rPr lang="es-ES" sz="1200" b="0" i="0" kern="1200" dirty="0" smtClean="0">
                <a:solidFill>
                  <a:schemeClr val="tx1"/>
                </a:solidFill>
                <a:latin typeface="+mn-lt"/>
                <a:ea typeface="+mn-ea"/>
                <a:cs typeface="+mn-cs"/>
              </a:rPr>
              <a:t> la </a:t>
            </a:r>
            <a:r>
              <a:rPr lang="es-ES" sz="1200" b="0" i="0" kern="1200" dirty="0" err="1" smtClean="0">
                <a:solidFill>
                  <a:schemeClr val="tx1"/>
                </a:solidFill>
                <a:latin typeface="+mn-lt"/>
                <a:ea typeface="+mn-ea"/>
                <a:cs typeface="+mn-cs"/>
              </a:rPr>
              <a:t>gestió</a:t>
            </a:r>
            <a:r>
              <a:rPr lang="es-ES" sz="1200" b="0" i="0" kern="1200" dirty="0" smtClean="0">
                <a:solidFill>
                  <a:schemeClr val="tx1"/>
                </a:solidFill>
                <a:latin typeface="+mn-lt"/>
                <a:ea typeface="+mn-ea"/>
                <a:cs typeface="+mn-cs"/>
              </a:rPr>
              <a:t> al </a:t>
            </a:r>
            <a:r>
              <a:rPr lang="es-ES" sz="1200" b="0" i="0" kern="1200" dirty="0" err="1" smtClean="0">
                <a:solidFill>
                  <a:schemeClr val="tx1"/>
                </a:solidFill>
                <a:latin typeface="+mn-lt"/>
                <a:ea typeface="+mn-ea"/>
                <a:cs typeface="+mn-cs"/>
              </a:rPr>
              <a:t>consorci</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públic</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ja</a:t>
            </a:r>
            <a:r>
              <a:rPr lang="es-ES" sz="1200" b="0" i="0" kern="1200" dirty="0" smtClean="0">
                <a:solidFill>
                  <a:schemeClr val="tx1"/>
                </a:solidFill>
                <a:latin typeface="+mn-lt"/>
                <a:ea typeface="+mn-ea"/>
                <a:cs typeface="+mn-cs"/>
              </a:rPr>
              <a:t> es </a:t>
            </a:r>
            <a:r>
              <a:rPr lang="es-ES" sz="1200" b="0" i="0" kern="1200" dirty="0" err="1" smtClean="0">
                <a:solidFill>
                  <a:schemeClr val="tx1"/>
                </a:solidFill>
                <a:latin typeface="+mn-lt"/>
                <a:ea typeface="+mn-ea"/>
                <a:cs typeface="+mn-cs"/>
              </a:rPr>
              <a:t>pot</a:t>
            </a:r>
            <a:r>
              <a:rPr lang="es-ES" sz="1200" b="0" i="0" kern="1200" dirty="0" smtClean="0">
                <a:solidFill>
                  <a:schemeClr val="tx1"/>
                </a:solidFill>
                <a:latin typeface="+mn-lt"/>
                <a:ea typeface="+mn-ea"/>
                <a:cs typeface="+mn-cs"/>
              </a:rPr>
              <a:t> consultar a través de la </a:t>
            </a:r>
            <a:r>
              <a:rPr lang="es-ES" sz="1200" b="0" i="0" kern="1200" dirty="0" err="1" smtClean="0">
                <a:solidFill>
                  <a:schemeClr val="tx1"/>
                </a:solidFill>
                <a:latin typeface="+mn-lt"/>
                <a:ea typeface="+mn-ea"/>
                <a:cs typeface="+mn-cs"/>
              </a:rPr>
              <a:t>xarxa</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Està</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format</a:t>
            </a:r>
            <a:r>
              <a:rPr lang="es-ES" sz="1200" b="0" i="0" kern="1200" dirty="0" smtClean="0">
                <a:solidFill>
                  <a:schemeClr val="tx1"/>
                </a:solidFill>
                <a:latin typeface="+mn-lt"/>
                <a:ea typeface="+mn-ea"/>
                <a:cs typeface="+mn-cs"/>
              </a:rPr>
              <a:t> per 50.000 </a:t>
            </a:r>
            <a:r>
              <a:rPr lang="es-ES" sz="1200" b="0" i="0" kern="1200" dirty="0" err="1" smtClean="0">
                <a:solidFill>
                  <a:schemeClr val="tx1"/>
                </a:solidFill>
                <a:latin typeface="+mn-lt"/>
                <a:ea typeface="+mn-ea"/>
                <a:cs typeface="+mn-cs"/>
              </a:rPr>
              <a:t>documents</a:t>
            </a:r>
            <a:r>
              <a:rPr lang="es-ES" sz="1200" b="0" i="0" kern="1200" dirty="0" smtClean="0">
                <a:solidFill>
                  <a:schemeClr val="tx1"/>
                </a:solidFill>
                <a:latin typeface="+mn-lt"/>
                <a:ea typeface="+mn-ea"/>
                <a:cs typeface="+mn-cs"/>
              </a:rPr>
              <a:t> i </a:t>
            </a:r>
            <a:r>
              <a:rPr lang="es-ES" sz="1200" b="0" i="0" kern="1200" dirty="0" err="1" smtClean="0">
                <a:solidFill>
                  <a:schemeClr val="tx1"/>
                </a:solidFill>
                <a:latin typeface="+mn-lt"/>
                <a:ea typeface="+mn-ea"/>
                <a:cs typeface="+mn-cs"/>
              </a:rPr>
              <a:t>objectes</a:t>
            </a:r>
            <a:r>
              <a:rPr lang="es-ES" sz="1200" b="0" i="0" kern="1200" dirty="0" smtClean="0">
                <a:solidFill>
                  <a:schemeClr val="tx1"/>
                </a:solidFill>
                <a:latin typeface="+mn-lt"/>
                <a:ea typeface="+mn-ea"/>
                <a:cs typeface="+mn-cs"/>
              </a:rPr>
              <a:t>, i </a:t>
            </a:r>
            <a:r>
              <a:rPr lang="es-ES" sz="1200" b="0" i="0" kern="1200" dirty="0" err="1" smtClean="0">
                <a:solidFill>
                  <a:schemeClr val="tx1"/>
                </a:solidFill>
                <a:latin typeface="+mn-lt"/>
                <a:ea typeface="+mn-ea"/>
                <a:cs typeface="+mn-cs"/>
              </a:rPr>
              <a:t>és</a:t>
            </a:r>
            <a:r>
              <a:rPr lang="es-ES" sz="1200" b="0" i="0" kern="1200" dirty="0" smtClean="0">
                <a:solidFill>
                  <a:schemeClr val="tx1"/>
                </a:solidFill>
                <a:latin typeface="+mn-lt"/>
                <a:ea typeface="+mn-ea"/>
                <a:cs typeface="+mn-cs"/>
              </a:rPr>
              <a:t> un </a:t>
            </a:r>
            <a:r>
              <a:rPr lang="es-ES" sz="1200" b="0" i="0" kern="1200" dirty="0" err="1" smtClean="0">
                <a:solidFill>
                  <a:schemeClr val="tx1"/>
                </a:solidFill>
                <a:latin typeface="+mn-lt"/>
                <a:ea typeface="+mn-ea"/>
                <a:cs typeface="+mn-cs"/>
              </a:rPr>
              <a:t>dels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quatre</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únics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arxius</a:t>
            </a:r>
            <a:r>
              <a:rPr lang="es-ES" sz="1200" b="0" i="0" kern="1200" dirty="0" smtClean="0">
                <a:solidFill>
                  <a:schemeClr val="tx1"/>
                </a:solidFill>
                <a:latin typeface="+mn-lt"/>
                <a:ea typeface="+mn-ea"/>
                <a:cs typeface="+mn-cs"/>
              </a:rPr>
              <a:t> que es conserven </a:t>
            </a:r>
            <a:r>
              <a:rPr lang="es-ES" sz="1200" b="0" i="0" kern="1200" dirty="0" err="1" smtClean="0">
                <a:solidFill>
                  <a:schemeClr val="tx1"/>
                </a:solidFill>
                <a:latin typeface="+mn-lt"/>
                <a:ea typeface="+mn-ea"/>
                <a:cs typeface="+mn-cs"/>
              </a:rPr>
              <a:t>íntegrament</a:t>
            </a:r>
            <a:r>
              <a:rPr lang="es-ES" sz="1200" b="0" i="0" kern="1200" dirty="0" smtClean="0">
                <a:solidFill>
                  <a:schemeClr val="tx1"/>
                </a:solidFill>
                <a:latin typeface="+mn-lt"/>
                <a:ea typeface="+mn-ea"/>
                <a:cs typeface="+mn-cs"/>
              </a:rPr>
              <a:t> a </a:t>
            </a:r>
            <a:r>
              <a:rPr lang="es-ES" sz="1200" b="0" i="0" kern="1200" dirty="0" err="1" smtClean="0">
                <a:solidFill>
                  <a:schemeClr val="tx1"/>
                </a:solidFill>
                <a:latin typeface="+mn-lt"/>
                <a:ea typeface="+mn-ea"/>
                <a:cs typeface="+mn-cs"/>
              </a:rPr>
              <a:t>tot</a:t>
            </a:r>
            <a:r>
              <a:rPr lang="es-ES" sz="1200" b="0" i="0" kern="1200" dirty="0" smtClean="0">
                <a:solidFill>
                  <a:schemeClr val="tx1"/>
                </a:solidFill>
                <a:latin typeface="+mn-lt"/>
                <a:ea typeface="+mn-ea"/>
                <a:cs typeface="+mn-cs"/>
              </a:rPr>
              <a:t> el </a:t>
            </a:r>
            <a:r>
              <a:rPr lang="es-ES" sz="1200" b="0" i="0" kern="1200" dirty="0" err="1" smtClean="0">
                <a:solidFill>
                  <a:schemeClr val="tx1"/>
                </a:solidFill>
                <a:latin typeface="+mn-lt"/>
                <a:ea typeface="+mn-ea"/>
                <a:cs typeface="+mn-cs"/>
              </a:rPr>
              <a:t>món</a:t>
            </a:r>
            <a:r>
              <a:rPr lang="es-ES" sz="1200" b="0" i="0" kern="1200" dirty="0" smtClean="0">
                <a:solidFill>
                  <a:schemeClr val="tx1"/>
                </a:solidFill>
                <a:latin typeface="+mn-lt"/>
                <a:ea typeface="+mn-ea"/>
                <a:cs typeface="+mn-cs"/>
              </a:rPr>
              <a:t>. La </a:t>
            </a:r>
            <a:r>
              <a:rPr lang="es-ES" sz="1200" b="0" i="0" kern="1200" dirty="0" err="1" smtClean="0">
                <a:solidFill>
                  <a:schemeClr val="tx1"/>
                </a:solidFill>
                <a:latin typeface="+mn-lt"/>
                <a:ea typeface="+mn-ea"/>
                <a:cs typeface="+mn-cs"/>
              </a:rPr>
              <a:t>pàgina</a:t>
            </a:r>
            <a:r>
              <a:rPr lang="es-ES" sz="1200" b="0" i="0" kern="1200" dirty="0" smtClean="0">
                <a:solidFill>
                  <a:schemeClr val="tx1"/>
                </a:solidFill>
                <a:latin typeface="+mn-lt"/>
                <a:ea typeface="+mn-ea"/>
                <a:cs typeface="+mn-cs"/>
              </a:rPr>
              <a:t> web </a:t>
            </a:r>
            <a:r>
              <a:rPr lang="es-ES" sz="1200" b="0" i="0" kern="1200" dirty="0" err="1" smtClean="0">
                <a:solidFill>
                  <a:schemeClr val="tx1"/>
                </a:solidFill>
                <a:latin typeface="+mn-lt"/>
                <a:ea typeface="+mn-ea"/>
                <a:cs typeface="+mn-cs"/>
              </a:rPr>
              <a:t>ja</a:t>
            </a:r>
            <a:r>
              <a:rPr lang="es-ES" sz="1200" b="0" i="0" kern="1200" dirty="0" smtClean="0">
                <a:solidFill>
                  <a:schemeClr val="tx1"/>
                </a:solidFill>
                <a:latin typeface="+mn-lt"/>
                <a:ea typeface="+mn-ea"/>
                <a:cs typeface="+mn-cs"/>
              </a:rPr>
              <a:t> incorpora un 30% </a:t>
            </a:r>
            <a:r>
              <a:rPr lang="es-ES" sz="1200" b="0" i="0" kern="1200" dirty="0" err="1" smtClean="0">
                <a:solidFill>
                  <a:schemeClr val="tx1"/>
                </a:solidFill>
                <a:latin typeface="+mn-lt"/>
                <a:ea typeface="+mn-ea"/>
                <a:cs typeface="+mn-cs"/>
              </a:rPr>
              <a:t>dels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materials</a:t>
            </a:r>
            <a:r>
              <a:rPr lang="es-ES" sz="1200" b="0" i="0" kern="1200" dirty="0" smtClean="0">
                <a:solidFill>
                  <a:schemeClr val="tx1"/>
                </a:solidFill>
                <a:latin typeface="+mn-lt"/>
                <a:ea typeface="+mn-ea"/>
                <a:cs typeface="+mn-cs"/>
              </a:rPr>
              <a:t>.</a:t>
            </a:r>
          </a:p>
          <a:p>
            <a:pPr fontAlgn="base"/>
            <a:r>
              <a:rPr lang="es-ES" sz="1200" b="0" i="0" kern="1200" dirty="0" smtClean="0">
                <a:solidFill>
                  <a:schemeClr val="tx1"/>
                </a:solidFill>
                <a:latin typeface="+mn-lt"/>
                <a:ea typeface="+mn-ea"/>
                <a:cs typeface="+mn-cs"/>
              </a:rPr>
              <a:t>El </a:t>
            </a:r>
            <a:r>
              <a:rPr lang="es-ES" sz="1200" b="0" i="0" u="none" strike="noStrike" kern="1200" dirty="0" smtClean="0">
                <a:solidFill>
                  <a:schemeClr val="tx1"/>
                </a:solidFill>
                <a:latin typeface="+mn-lt"/>
                <a:ea typeface="+mn-ea"/>
                <a:cs typeface="+mn-cs"/>
                <a:hlinkClick r:id="rId3"/>
              </a:rPr>
              <a:t>web </a:t>
            </a:r>
            <a:r>
              <a:rPr lang="es-ES" sz="1200" b="0" i="0" kern="1200" dirty="0" err="1" smtClean="0">
                <a:solidFill>
                  <a:schemeClr val="tx1"/>
                </a:solidFill>
                <a:latin typeface="+mn-lt"/>
                <a:ea typeface="+mn-ea"/>
                <a:cs typeface="+mn-cs"/>
              </a:rPr>
              <a:t>permet</a:t>
            </a:r>
            <a:r>
              <a:rPr lang="es-ES" sz="1200" b="0" i="0" kern="1200" dirty="0" smtClean="0">
                <a:solidFill>
                  <a:schemeClr val="tx1"/>
                </a:solidFill>
                <a:latin typeface="+mn-lt"/>
                <a:ea typeface="+mn-ea"/>
                <a:cs typeface="+mn-cs"/>
              </a:rPr>
              <a:t> consultar </a:t>
            </a:r>
            <a:r>
              <a:rPr lang="es-ES" sz="1200" b="0" i="0" kern="1200" dirty="0" err="1" smtClean="0">
                <a:solidFill>
                  <a:schemeClr val="tx1"/>
                </a:solidFill>
                <a:latin typeface="+mn-lt"/>
                <a:ea typeface="+mn-ea"/>
                <a:cs typeface="+mn-cs"/>
              </a:rPr>
              <a:t>documents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com</a:t>
            </a:r>
            <a:r>
              <a:rPr lang="es-ES" sz="1200" b="0" i="0" kern="1200" dirty="0" smtClean="0">
                <a:solidFill>
                  <a:schemeClr val="tx1"/>
                </a:solidFill>
                <a:latin typeface="+mn-lt"/>
                <a:ea typeface="+mn-ea"/>
                <a:cs typeface="+mn-cs"/>
              </a:rPr>
              <a:t> el ‘</a:t>
            </a:r>
            <a:r>
              <a:rPr lang="es-ES" sz="1200" b="0" i="0" kern="1200" dirty="0" err="1" smtClean="0">
                <a:solidFill>
                  <a:schemeClr val="tx1"/>
                </a:solidFill>
                <a:latin typeface="+mn-lt"/>
                <a:ea typeface="+mn-ea"/>
                <a:cs typeface="+mn-cs"/>
              </a:rPr>
              <a:t>Llibre</a:t>
            </a:r>
            <a:r>
              <a:rPr lang="es-ES" sz="1200" b="0" i="0" kern="1200" dirty="0" smtClean="0">
                <a:solidFill>
                  <a:schemeClr val="tx1"/>
                </a:solidFill>
                <a:latin typeface="+mn-lt"/>
                <a:ea typeface="+mn-ea"/>
                <a:cs typeface="+mn-cs"/>
              </a:rPr>
              <a:t> del </a:t>
            </a:r>
            <a:r>
              <a:rPr lang="es-ES" sz="1200" b="0" i="0" kern="1200" dirty="0" err="1" smtClean="0">
                <a:solidFill>
                  <a:schemeClr val="tx1"/>
                </a:solidFill>
                <a:latin typeface="+mn-lt"/>
                <a:ea typeface="+mn-ea"/>
                <a:cs typeface="+mn-cs"/>
              </a:rPr>
              <a:t>conserge</a:t>
            </a:r>
            <a:r>
              <a:rPr lang="es-ES" sz="1200" b="0" i="0" kern="1200" dirty="0" smtClean="0">
                <a:solidFill>
                  <a:schemeClr val="tx1"/>
                </a:solidFill>
                <a:latin typeface="+mn-lt"/>
                <a:ea typeface="+mn-ea"/>
                <a:cs typeface="+mn-cs"/>
              </a:rPr>
              <a:t>’, 26 </a:t>
            </a:r>
            <a:r>
              <a:rPr lang="es-ES" sz="1200" b="0" i="0" kern="1200" dirty="0" err="1" smtClean="0">
                <a:solidFill>
                  <a:schemeClr val="tx1"/>
                </a:solidFill>
                <a:latin typeface="+mn-lt"/>
                <a:ea typeface="+mn-ea"/>
                <a:cs typeface="+mn-cs"/>
              </a:rPr>
              <a:t>volums</a:t>
            </a:r>
            <a:r>
              <a:rPr lang="es-ES" sz="1200" b="0" i="0" kern="1200" dirty="0" smtClean="0">
                <a:solidFill>
                  <a:schemeClr val="tx1"/>
                </a:solidFill>
                <a:latin typeface="+mn-lt"/>
                <a:ea typeface="+mn-ea"/>
                <a:cs typeface="+mn-cs"/>
              </a:rPr>
              <a:t> que </a:t>
            </a:r>
            <a:r>
              <a:rPr lang="es-ES" sz="1200" b="0" i="0" kern="1200" dirty="0" err="1" smtClean="0">
                <a:solidFill>
                  <a:schemeClr val="tx1"/>
                </a:solidFill>
                <a:latin typeface="+mn-lt"/>
                <a:ea typeface="+mn-ea"/>
                <a:cs typeface="+mn-cs"/>
              </a:rPr>
              <a:t>recullen</a:t>
            </a:r>
            <a:r>
              <a:rPr lang="es-ES" sz="1200" b="0" i="0" kern="1200" dirty="0" smtClean="0">
                <a:solidFill>
                  <a:schemeClr val="tx1"/>
                </a:solidFill>
                <a:latin typeface="+mn-lt"/>
                <a:ea typeface="+mn-ea"/>
                <a:cs typeface="+mn-cs"/>
              </a:rPr>
              <a:t> el </a:t>
            </a:r>
            <a:r>
              <a:rPr lang="es-ES" sz="1200" b="0" i="0" kern="1200" dirty="0" err="1" smtClean="0">
                <a:solidFill>
                  <a:schemeClr val="tx1"/>
                </a:solidFill>
                <a:latin typeface="+mn-lt"/>
                <a:ea typeface="+mn-ea"/>
                <a:cs typeface="+mn-cs"/>
              </a:rPr>
              <a:t>dia</a:t>
            </a:r>
            <a:r>
              <a:rPr lang="es-ES" sz="1200" b="0" i="0" kern="1200" dirty="0" smtClean="0">
                <a:solidFill>
                  <a:schemeClr val="tx1"/>
                </a:solidFill>
                <a:latin typeface="+mn-lt"/>
                <a:ea typeface="+mn-ea"/>
                <a:cs typeface="+mn-cs"/>
              </a:rPr>
              <a:t> a </a:t>
            </a:r>
            <a:r>
              <a:rPr lang="es-ES" sz="1200" b="0" i="0" kern="1200" dirty="0" err="1" smtClean="0">
                <a:solidFill>
                  <a:schemeClr val="tx1"/>
                </a:solidFill>
                <a:latin typeface="+mn-lt"/>
                <a:ea typeface="+mn-ea"/>
                <a:cs typeface="+mn-cs"/>
              </a:rPr>
              <a:t>dia</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ininterromput</a:t>
            </a:r>
            <a:r>
              <a:rPr lang="es-ES" sz="1200" b="0" i="0" kern="1200" dirty="0" smtClean="0">
                <a:solidFill>
                  <a:schemeClr val="tx1"/>
                </a:solidFill>
                <a:latin typeface="+mn-lt"/>
                <a:ea typeface="+mn-ea"/>
                <a:cs typeface="+mn-cs"/>
              </a:rPr>
              <a:t> del </a:t>
            </a:r>
            <a:r>
              <a:rPr lang="es-ES" sz="1200" b="0" i="0" kern="1200" dirty="0" err="1" smtClean="0">
                <a:solidFill>
                  <a:schemeClr val="tx1"/>
                </a:solidFill>
                <a:latin typeface="+mn-lt"/>
                <a:ea typeface="+mn-ea"/>
                <a:cs typeface="+mn-cs"/>
              </a:rPr>
              <a:t>teatre</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els</a:t>
            </a:r>
            <a:r>
              <a:rPr lang="es-ES" sz="1200" b="0" i="0" kern="1200" dirty="0" smtClean="0">
                <a:solidFill>
                  <a:schemeClr val="tx1"/>
                </a:solidFill>
                <a:latin typeface="+mn-lt"/>
                <a:ea typeface="+mn-ea"/>
                <a:cs typeface="+mn-cs"/>
              </a:rPr>
              <a:t> 46 </a:t>
            </a:r>
            <a:r>
              <a:rPr lang="es-ES" sz="1200" b="0" i="0" kern="1200" dirty="0" err="1" smtClean="0">
                <a:solidFill>
                  <a:schemeClr val="tx1"/>
                </a:solidFill>
                <a:latin typeface="+mn-lt"/>
                <a:ea typeface="+mn-ea"/>
                <a:cs typeface="+mn-cs"/>
              </a:rPr>
              <a:t>llibres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d’actes</a:t>
            </a:r>
            <a:r>
              <a:rPr lang="es-ES" sz="1200" b="0" i="0" kern="1200" dirty="0" smtClean="0">
                <a:solidFill>
                  <a:schemeClr val="tx1"/>
                </a:solidFill>
                <a:latin typeface="+mn-lt"/>
                <a:ea typeface="+mn-ea"/>
                <a:cs typeface="+mn-cs"/>
              </a:rPr>
              <a:t> de la </a:t>
            </a:r>
            <a:r>
              <a:rPr lang="es-ES" sz="1200" b="0" i="0" kern="1200" dirty="0" err="1" smtClean="0">
                <a:solidFill>
                  <a:schemeClr val="tx1"/>
                </a:solidFill>
                <a:latin typeface="+mn-lt"/>
                <a:ea typeface="+mn-ea"/>
                <a:cs typeface="+mn-cs"/>
              </a:rPr>
              <a:t>direcció</a:t>
            </a:r>
            <a:r>
              <a:rPr lang="es-ES" sz="1200" b="0" i="0" kern="1200" dirty="0" smtClean="0">
                <a:solidFill>
                  <a:schemeClr val="tx1"/>
                </a:solidFill>
                <a:latin typeface="+mn-lt"/>
                <a:ea typeface="+mn-ea"/>
                <a:cs typeface="+mn-cs"/>
              </a:rPr>
              <a:t> de </a:t>
            </a:r>
            <a:r>
              <a:rPr lang="es-ES" sz="1200" b="0" i="0" kern="1200" dirty="0" err="1" smtClean="0">
                <a:solidFill>
                  <a:schemeClr val="tx1"/>
                </a:solidFill>
                <a:latin typeface="+mn-lt"/>
                <a:ea typeface="+mn-ea"/>
                <a:cs typeface="+mn-cs"/>
              </a:rPr>
              <a:t>l’entitat</a:t>
            </a:r>
            <a:r>
              <a:rPr lang="es-ES" sz="1200" b="0" i="0" kern="1200" dirty="0" smtClean="0">
                <a:solidFill>
                  <a:schemeClr val="tx1"/>
                </a:solidFill>
                <a:latin typeface="+mn-lt"/>
                <a:ea typeface="+mn-ea"/>
                <a:cs typeface="+mn-cs"/>
              </a:rPr>
              <a:t> i </a:t>
            </a:r>
            <a:r>
              <a:rPr lang="es-ES" sz="1200" b="0" i="0" kern="1200" dirty="0" err="1" smtClean="0">
                <a:solidFill>
                  <a:schemeClr val="tx1"/>
                </a:solidFill>
                <a:latin typeface="+mn-lt"/>
                <a:ea typeface="+mn-ea"/>
                <a:cs typeface="+mn-cs"/>
              </a:rPr>
              <a:t>plànols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tècnics</a:t>
            </a:r>
            <a:r>
              <a:rPr lang="es-ES" sz="1200" b="0" i="0" kern="1200" dirty="0" smtClean="0">
                <a:solidFill>
                  <a:schemeClr val="tx1"/>
                </a:solidFill>
                <a:latin typeface="+mn-lt"/>
                <a:ea typeface="+mn-ea"/>
                <a:cs typeface="+mn-cs"/>
              </a:rPr>
              <a:t> de </a:t>
            </a:r>
            <a:r>
              <a:rPr lang="es-ES" sz="1200" b="0" i="0" kern="1200" dirty="0" err="1" smtClean="0">
                <a:solidFill>
                  <a:schemeClr val="tx1"/>
                </a:solidFill>
                <a:latin typeface="+mn-lt"/>
                <a:ea typeface="+mn-ea"/>
                <a:cs typeface="+mn-cs"/>
              </a:rPr>
              <a:t>l’equipament</a:t>
            </a:r>
            <a:r>
              <a:rPr lang="es-ES" sz="1200" b="0" i="0" kern="1200" dirty="0" smtClean="0">
                <a:solidFill>
                  <a:schemeClr val="tx1"/>
                </a:solidFill>
                <a:latin typeface="+mn-lt"/>
                <a:ea typeface="+mn-ea"/>
                <a:cs typeface="+mn-cs"/>
              </a:rPr>
              <a:t>. També </a:t>
            </a:r>
            <a:r>
              <a:rPr lang="es-ES" sz="1200" b="0" i="0" kern="1200" dirty="0" err="1" smtClean="0">
                <a:solidFill>
                  <a:schemeClr val="tx1"/>
                </a:solidFill>
                <a:latin typeface="+mn-lt"/>
                <a:ea typeface="+mn-ea"/>
                <a:cs typeface="+mn-cs"/>
              </a:rPr>
              <a:t>s’han</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incorporat</a:t>
            </a:r>
            <a:r>
              <a:rPr lang="es-ES" sz="1200" b="0" i="0" kern="1200" dirty="0" smtClean="0">
                <a:solidFill>
                  <a:schemeClr val="tx1"/>
                </a:solidFill>
                <a:latin typeface="+mn-lt"/>
                <a:ea typeface="+mn-ea"/>
                <a:cs typeface="+mn-cs"/>
              </a:rPr>
              <a:t> les </a:t>
            </a:r>
            <a:r>
              <a:rPr lang="es-ES" sz="1200" b="0" i="0" kern="1200" dirty="0" err="1" smtClean="0">
                <a:solidFill>
                  <a:schemeClr val="tx1"/>
                </a:solidFill>
                <a:latin typeface="+mn-lt"/>
                <a:ea typeface="+mn-ea"/>
                <a:cs typeface="+mn-cs"/>
              </a:rPr>
              <a:t>sèries</a:t>
            </a:r>
            <a:r>
              <a:rPr lang="es-ES" sz="1200" b="0" i="0" kern="1200" dirty="0" smtClean="0">
                <a:solidFill>
                  <a:schemeClr val="tx1"/>
                </a:solidFill>
                <a:latin typeface="+mn-lt"/>
                <a:ea typeface="+mn-ea"/>
                <a:cs typeface="+mn-cs"/>
              </a:rPr>
              <a:t> de plantes </a:t>
            </a:r>
            <a:r>
              <a:rPr lang="es-ES" sz="1200" b="0" i="0" kern="1200" dirty="0" err="1" smtClean="0">
                <a:solidFill>
                  <a:schemeClr val="tx1"/>
                </a:solidFill>
                <a:latin typeface="+mn-lt"/>
                <a:ea typeface="+mn-ea"/>
                <a:cs typeface="+mn-cs"/>
              </a:rPr>
              <a:t>escenogràfiques</a:t>
            </a:r>
            <a:r>
              <a:rPr lang="es-ES" sz="1200" b="0" i="0" kern="1200" dirty="0" smtClean="0">
                <a:solidFill>
                  <a:schemeClr val="tx1"/>
                </a:solidFill>
                <a:latin typeface="+mn-lt"/>
                <a:ea typeface="+mn-ea"/>
                <a:cs typeface="+mn-cs"/>
              </a:rPr>
              <a:t> i </a:t>
            </a:r>
            <a:r>
              <a:rPr lang="es-ES" sz="1200" b="0" i="0" kern="1200" dirty="0" err="1" smtClean="0">
                <a:solidFill>
                  <a:schemeClr val="tx1"/>
                </a:solidFill>
                <a:latin typeface="+mn-lt"/>
                <a:ea typeface="+mn-ea"/>
                <a:cs typeface="+mn-cs"/>
              </a:rPr>
              <a:t>fotografies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històriques</a:t>
            </a:r>
            <a:r>
              <a:rPr lang="es-ES" sz="1200" b="0" i="0" kern="1200" dirty="0" smtClean="0">
                <a:solidFill>
                  <a:schemeClr val="tx1"/>
                </a:solidFill>
                <a:latin typeface="+mn-lt"/>
                <a:ea typeface="+mn-ea"/>
                <a:cs typeface="+mn-cs"/>
              </a:rPr>
              <a:t>.</a:t>
            </a:r>
          </a:p>
          <a:p>
            <a:pPr fontAlgn="base"/>
            <a:r>
              <a:rPr lang="es-ES" sz="1200" b="0" i="0" kern="1200" dirty="0" smtClean="0">
                <a:solidFill>
                  <a:schemeClr val="tx1"/>
                </a:solidFill>
                <a:latin typeface="+mn-lt"/>
                <a:ea typeface="+mn-ea"/>
                <a:cs typeface="+mn-cs"/>
              </a:rPr>
              <a:t>A </a:t>
            </a:r>
            <a:r>
              <a:rPr lang="es-ES" sz="1200" b="0" i="0" kern="1200" dirty="0" err="1" smtClean="0">
                <a:solidFill>
                  <a:schemeClr val="tx1"/>
                </a:solidFill>
                <a:latin typeface="+mn-lt"/>
                <a:ea typeface="+mn-ea"/>
                <a:cs typeface="+mn-cs"/>
              </a:rPr>
              <a:t>curt</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termini</a:t>
            </a:r>
            <a:r>
              <a:rPr lang="es-ES" sz="1200" b="0"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està</a:t>
            </a:r>
            <a:r>
              <a:rPr lang="es-ES" sz="1200" b="1" i="0" kern="1200" dirty="0" smtClean="0">
                <a:solidFill>
                  <a:schemeClr val="tx1"/>
                </a:solidFill>
                <a:latin typeface="+mn-lt"/>
                <a:ea typeface="+mn-ea"/>
                <a:cs typeface="+mn-cs"/>
              </a:rPr>
              <a:t> prevista la </a:t>
            </a:r>
            <a:r>
              <a:rPr lang="es-ES" sz="1200" b="1" i="0" kern="1200" dirty="0" err="1" smtClean="0">
                <a:solidFill>
                  <a:schemeClr val="tx1"/>
                </a:solidFill>
                <a:latin typeface="+mn-lt"/>
                <a:ea typeface="+mn-ea"/>
                <a:cs typeface="+mn-cs"/>
              </a:rPr>
              <a:t>incorporació</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dels</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llibrets</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d’òpera</a:t>
            </a:r>
            <a:r>
              <a:rPr lang="es-ES" sz="1200" b="1" i="0" kern="1200" dirty="0" smtClean="0">
                <a:solidFill>
                  <a:schemeClr val="tx1"/>
                </a:solidFill>
                <a:latin typeface="+mn-lt"/>
                <a:ea typeface="+mn-ea"/>
                <a:cs typeface="+mn-cs"/>
              </a:rPr>
              <a:t> i </a:t>
            </a:r>
            <a:r>
              <a:rPr lang="es-ES" sz="1200" b="1" i="0" kern="1200" dirty="0" err="1" smtClean="0">
                <a:solidFill>
                  <a:schemeClr val="tx1"/>
                </a:solidFill>
                <a:latin typeface="+mn-lt"/>
                <a:ea typeface="+mn-ea"/>
                <a:cs typeface="+mn-cs"/>
              </a:rPr>
              <a:t>altres</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tipologies</a:t>
            </a:r>
            <a:r>
              <a:rPr lang="es-ES" sz="1200" b="1" i="0" kern="1200" dirty="0" smtClean="0">
                <a:solidFill>
                  <a:schemeClr val="tx1"/>
                </a:solidFill>
                <a:latin typeface="+mn-lt"/>
                <a:ea typeface="+mn-ea"/>
                <a:cs typeface="+mn-cs"/>
              </a:rPr>
              <a:t> de </a:t>
            </a:r>
            <a:r>
              <a:rPr lang="es-ES" sz="1200" b="1" i="0" kern="1200" dirty="0" err="1" smtClean="0">
                <a:solidFill>
                  <a:schemeClr val="tx1"/>
                </a:solidFill>
                <a:latin typeface="+mn-lt"/>
                <a:ea typeface="+mn-ea"/>
                <a:cs typeface="+mn-cs"/>
              </a:rPr>
              <a:t>funcions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l’arxiu</a:t>
            </a:r>
            <a:r>
              <a:rPr lang="es-ES" sz="1200" b="0" i="0" kern="1200" dirty="0" smtClean="0">
                <a:solidFill>
                  <a:schemeClr val="tx1"/>
                </a:solidFill>
                <a:latin typeface="+mn-lt"/>
                <a:ea typeface="+mn-ea"/>
                <a:cs typeface="+mn-cs"/>
              </a:rPr>
              <a:t> de la Guerra Civil i el </a:t>
            </a:r>
            <a:r>
              <a:rPr lang="es-ES" sz="1200" b="0" i="0" kern="1200" dirty="0" err="1" smtClean="0">
                <a:solidFill>
                  <a:schemeClr val="tx1"/>
                </a:solidFill>
                <a:latin typeface="+mn-lt"/>
                <a:ea typeface="+mn-ea"/>
                <a:cs typeface="+mn-cs"/>
              </a:rPr>
              <a:t>fons</a:t>
            </a:r>
            <a:r>
              <a:rPr lang="es-ES" sz="1200" b="0" i="0" kern="1200" dirty="0" smtClean="0">
                <a:solidFill>
                  <a:schemeClr val="tx1"/>
                </a:solidFill>
                <a:latin typeface="+mn-lt"/>
                <a:ea typeface="+mn-ea"/>
                <a:cs typeface="+mn-cs"/>
              </a:rPr>
              <a:t> de </a:t>
            </a:r>
            <a:r>
              <a:rPr lang="es-ES" sz="1200" b="0" i="0" kern="1200" dirty="0" err="1" smtClean="0">
                <a:solidFill>
                  <a:schemeClr val="tx1"/>
                </a:solidFill>
                <a:latin typeface="+mn-lt"/>
                <a:ea typeface="+mn-ea"/>
                <a:cs typeface="+mn-cs"/>
              </a:rPr>
              <a:t>partitures</a:t>
            </a:r>
            <a:r>
              <a:rPr lang="es-ES" sz="1200" b="0" i="0" kern="1200" dirty="0" smtClean="0">
                <a:solidFill>
                  <a:schemeClr val="tx1"/>
                </a:solidFill>
                <a:latin typeface="+mn-lt"/>
                <a:ea typeface="+mn-ea"/>
                <a:cs typeface="+mn-cs"/>
              </a:rPr>
              <a:t> (des de les </a:t>
            </a:r>
            <a:r>
              <a:rPr lang="es-ES" sz="1200" b="0" i="0" kern="1200" dirty="0" err="1" smtClean="0">
                <a:solidFill>
                  <a:schemeClr val="tx1"/>
                </a:solidFill>
                <a:latin typeface="+mn-lt"/>
                <a:ea typeface="+mn-ea"/>
                <a:cs typeface="+mn-cs"/>
              </a:rPr>
              <a:t>primeres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òperes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representades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fins</a:t>
            </a:r>
            <a:r>
              <a:rPr lang="es-ES" sz="1200" b="0" i="0" kern="1200" dirty="0" smtClean="0">
                <a:solidFill>
                  <a:schemeClr val="tx1"/>
                </a:solidFill>
                <a:latin typeface="+mn-lt"/>
                <a:ea typeface="+mn-ea"/>
                <a:cs typeface="+mn-cs"/>
              </a:rPr>
              <a:t> a la </a:t>
            </a:r>
            <a:r>
              <a:rPr lang="es-ES" sz="1200" b="0" i="0" kern="1200" dirty="0" err="1" smtClean="0">
                <a:solidFill>
                  <a:schemeClr val="tx1"/>
                </a:solidFill>
                <a:latin typeface="+mn-lt"/>
                <a:ea typeface="+mn-ea"/>
                <a:cs typeface="+mn-cs"/>
              </a:rPr>
              <a:t>catalogació</a:t>
            </a:r>
            <a:r>
              <a:rPr lang="es-ES" sz="1200" b="0" i="0" kern="1200" dirty="0" smtClean="0">
                <a:solidFill>
                  <a:schemeClr val="tx1"/>
                </a:solidFill>
                <a:latin typeface="+mn-lt"/>
                <a:ea typeface="+mn-ea"/>
                <a:cs typeface="+mn-cs"/>
              </a:rPr>
              <a:t> del </a:t>
            </a:r>
            <a:r>
              <a:rPr lang="es-ES" sz="1200" b="0" i="0" kern="1200" dirty="0" err="1" smtClean="0">
                <a:solidFill>
                  <a:schemeClr val="tx1"/>
                </a:solidFill>
                <a:latin typeface="+mn-lt"/>
                <a:ea typeface="+mn-ea"/>
                <a:cs typeface="+mn-cs"/>
              </a:rPr>
              <a:t>fons</a:t>
            </a:r>
            <a:r>
              <a:rPr lang="es-ES" sz="1200" b="0" i="0" kern="1200" dirty="0" smtClean="0">
                <a:solidFill>
                  <a:schemeClr val="tx1"/>
                </a:solidFill>
                <a:latin typeface="+mn-lt"/>
                <a:ea typeface="+mn-ea"/>
                <a:cs typeface="+mn-cs"/>
              </a:rPr>
              <a:t> de </a:t>
            </a:r>
            <a:r>
              <a:rPr lang="es-ES" sz="1200" b="0" i="0" kern="1200" dirty="0" err="1" smtClean="0">
                <a:solidFill>
                  <a:schemeClr val="tx1"/>
                </a:solidFill>
                <a:latin typeface="+mn-lt"/>
                <a:ea typeface="+mn-ea"/>
                <a:cs typeface="+mn-cs"/>
              </a:rPr>
              <a:t>partitures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d’autors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catalans</a:t>
            </a:r>
            <a:r>
              <a:rPr lang="es-ES" sz="1200" b="0" i="0" kern="1200" dirty="0" smtClean="0">
                <a:solidFill>
                  <a:schemeClr val="tx1"/>
                </a:solidFill>
                <a:latin typeface="+mn-lt"/>
                <a:ea typeface="+mn-ea"/>
                <a:cs typeface="+mn-cs"/>
              </a:rPr>
              <a:t>).</a:t>
            </a:r>
          </a:p>
          <a:p>
            <a:pPr fontAlgn="base"/>
            <a:r>
              <a:rPr lang="es-ES" sz="1200" b="0" i="0" kern="1200" dirty="0" smtClean="0">
                <a:solidFill>
                  <a:schemeClr val="tx1"/>
                </a:solidFill>
                <a:latin typeface="+mn-lt"/>
                <a:ea typeface="+mn-ea"/>
                <a:cs typeface="+mn-cs"/>
              </a:rPr>
              <a:t>L’arxiu del </a:t>
            </a:r>
            <a:r>
              <a:rPr lang="es-ES" sz="1200" b="0" i="0" kern="1200" dirty="0" err="1" smtClean="0">
                <a:solidFill>
                  <a:schemeClr val="tx1"/>
                </a:solidFill>
                <a:latin typeface="+mn-lt"/>
                <a:ea typeface="+mn-ea"/>
                <a:cs typeface="+mn-cs"/>
              </a:rPr>
              <a:t>Liceu</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és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únic</a:t>
            </a:r>
            <a:r>
              <a:rPr lang="es-ES" sz="1200" b="0" i="0" kern="1200" dirty="0" smtClean="0">
                <a:solidFill>
                  <a:schemeClr val="tx1"/>
                </a:solidFill>
                <a:latin typeface="+mn-lt"/>
                <a:ea typeface="+mn-ea"/>
                <a:cs typeface="+mn-cs"/>
              </a:rPr>
              <a:t> a </a:t>
            </a:r>
            <a:r>
              <a:rPr lang="es-ES" sz="1200" b="0" i="0" kern="1200" dirty="0" err="1" smtClean="0">
                <a:solidFill>
                  <a:schemeClr val="tx1"/>
                </a:solidFill>
                <a:latin typeface="+mn-lt"/>
                <a:ea typeface="+mn-ea"/>
                <a:cs typeface="+mn-cs"/>
              </a:rPr>
              <a:t>l’estat</a:t>
            </a:r>
            <a:r>
              <a:rPr lang="es-ES" sz="1200" b="0" i="0" kern="1200" dirty="0" smtClean="0">
                <a:solidFill>
                  <a:schemeClr val="tx1"/>
                </a:solidFill>
                <a:latin typeface="+mn-lt"/>
                <a:ea typeface="+mn-ea"/>
                <a:cs typeface="+mn-cs"/>
              </a:rPr>
              <a:t> i excepcional a </a:t>
            </a:r>
            <a:r>
              <a:rPr lang="es-ES" sz="1200" b="0" i="0" kern="1200" dirty="0" err="1" smtClean="0">
                <a:solidFill>
                  <a:schemeClr val="tx1"/>
                </a:solidFill>
                <a:latin typeface="+mn-lt"/>
                <a:ea typeface="+mn-ea"/>
                <a:cs typeface="+mn-cs"/>
              </a:rPr>
              <a:t>tot</a:t>
            </a:r>
            <a:r>
              <a:rPr lang="es-ES" sz="1200" b="0" i="0" kern="1200" dirty="0" smtClean="0">
                <a:solidFill>
                  <a:schemeClr val="tx1"/>
                </a:solidFill>
                <a:latin typeface="+mn-lt"/>
                <a:ea typeface="+mn-ea"/>
                <a:cs typeface="+mn-cs"/>
              </a:rPr>
              <a:t> el </a:t>
            </a:r>
            <a:r>
              <a:rPr lang="es-ES" sz="1200" b="0" i="0" kern="1200" dirty="0" err="1" smtClean="0">
                <a:solidFill>
                  <a:schemeClr val="tx1"/>
                </a:solidFill>
                <a:latin typeface="+mn-lt"/>
                <a:ea typeface="+mn-ea"/>
                <a:cs typeface="+mn-cs"/>
              </a:rPr>
              <a:t>món</a:t>
            </a:r>
            <a:r>
              <a:rPr lang="es-ES" sz="1200" b="0" i="0" kern="1200" dirty="0" smtClean="0">
                <a:solidFill>
                  <a:schemeClr val="tx1"/>
                </a:solidFill>
                <a:latin typeface="+mn-lt"/>
                <a:ea typeface="+mn-ea"/>
                <a:cs typeface="+mn-cs"/>
              </a:rPr>
              <a:t>. </a:t>
            </a:r>
            <a:r>
              <a:rPr lang="es-ES" sz="1200" b="1" i="0" kern="1200" dirty="0" smtClean="0">
                <a:solidFill>
                  <a:schemeClr val="tx1"/>
                </a:solidFill>
                <a:latin typeface="+mn-lt"/>
                <a:ea typeface="+mn-ea"/>
                <a:cs typeface="+mn-cs"/>
              </a:rPr>
              <a:t>Es </a:t>
            </a:r>
            <a:r>
              <a:rPr lang="es-ES" sz="1200" b="1" i="0" kern="1200" dirty="0" err="1" smtClean="0">
                <a:solidFill>
                  <a:schemeClr val="tx1"/>
                </a:solidFill>
                <a:latin typeface="+mn-lt"/>
                <a:ea typeface="+mn-ea"/>
                <a:cs typeface="+mn-cs"/>
              </a:rPr>
              <a:t>tracta</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d’un</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dels</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quatre</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únics</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arxius</a:t>
            </a:r>
            <a:r>
              <a:rPr lang="es-ES" sz="1200" b="1" i="0" kern="1200" dirty="0" smtClean="0">
                <a:solidFill>
                  <a:schemeClr val="tx1"/>
                </a:solidFill>
                <a:latin typeface="+mn-lt"/>
                <a:ea typeface="+mn-ea"/>
                <a:cs typeface="+mn-cs"/>
              </a:rPr>
              <a:t> que es conserven </a:t>
            </a:r>
            <a:r>
              <a:rPr lang="es-ES" sz="1200" b="1" i="0" kern="1200" dirty="0" err="1" smtClean="0">
                <a:solidFill>
                  <a:schemeClr val="tx1"/>
                </a:solidFill>
                <a:latin typeface="+mn-lt"/>
                <a:ea typeface="+mn-ea"/>
                <a:cs typeface="+mn-cs"/>
              </a:rPr>
              <a:t>íntegrament</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juntament</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amb</a:t>
            </a:r>
            <a:r>
              <a:rPr lang="es-ES" sz="1200" b="1" i="0" kern="1200" dirty="0" smtClean="0">
                <a:solidFill>
                  <a:schemeClr val="tx1"/>
                </a:solidFill>
                <a:latin typeface="+mn-lt"/>
                <a:ea typeface="+mn-ea"/>
                <a:cs typeface="+mn-cs"/>
              </a:rPr>
              <a:t> el de San Carlo, el </a:t>
            </a:r>
            <a:r>
              <a:rPr lang="es-ES" sz="1200" b="1" i="0" kern="1200" dirty="0" err="1" smtClean="0">
                <a:solidFill>
                  <a:schemeClr val="tx1"/>
                </a:solidFill>
                <a:latin typeface="+mn-lt"/>
                <a:ea typeface="+mn-ea"/>
                <a:cs typeface="+mn-cs"/>
              </a:rPr>
              <a:t>Covent</a:t>
            </a:r>
            <a:r>
              <a:rPr lang="es-ES" sz="1200" b="1" i="0" kern="1200" dirty="0" smtClean="0">
                <a:solidFill>
                  <a:schemeClr val="tx1"/>
                </a:solidFill>
                <a:latin typeface="+mn-lt"/>
                <a:ea typeface="+mn-ea"/>
                <a:cs typeface="+mn-cs"/>
              </a:rPr>
              <a:t> Garden i </a:t>
            </a:r>
            <a:r>
              <a:rPr lang="es-ES" sz="1200" b="1" i="0" kern="1200" dirty="0" err="1" smtClean="0">
                <a:solidFill>
                  <a:schemeClr val="tx1"/>
                </a:solidFill>
                <a:latin typeface="+mn-lt"/>
                <a:ea typeface="+mn-ea"/>
                <a:cs typeface="+mn-cs"/>
              </a:rPr>
              <a:t>l’Escala</a:t>
            </a:r>
            <a:r>
              <a:rPr lang="es-ES" sz="1200" b="1" i="0" kern="1200" dirty="0" smtClean="0">
                <a:solidFill>
                  <a:schemeClr val="tx1"/>
                </a:solidFill>
                <a:latin typeface="+mn-lt"/>
                <a:ea typeface="+mn-ea"/>
                <a:cs typeface="+mn-cs"/>
              </a:rPr>
              <a:t> de </a:t>
            </a:r>
            <a:r>
              <a:rPr lang="es-ES" sz="1200" b="1" i="0" kern="1200" dirty="0" err="1" smtClean="0">
                <a:solidFill>
                  <a:schemeClr val="tx1"/>
                </a:solidFill>
                <a:latin typeface="+mn-lt"/>
                <a:ea typeface="+mn-ea"/>
                <a:cs typeface="+mn-cs"/>
              </a:rPr>
              <a:t>Milà</a:t>
            </a:r>
            <a:r>
              <a:rPr lang="es-ES" sz="1200" b="0" i="0" kern="1200" dirty="0" smtClean="0">
                <a:solidFill>
                  <a:schemeClr val="tx1"/>
                </a:solidFill>
                <a:latin typeface="+mn-lt"/>
                <a:ea typeface="+mn-ea"/>
                <a:cs typeface="+mn-cs"/>
              </a:rPr>
              <a:t>. En </a:t>
            </a:r>
            <a:r>
              <a:rPr lang="es-ES" sz="1200" b="0" i="0" kern="1200" dirty="0" err="1" smtClean="0">
                <a:solidFill>
                  <a:schemeClr val="tx1"/>
                </a:solidFill>
                <a:latin typeface="+mn-lt"/>
                <a:ea typeface="+mn-ea"/>
                <a:cs typeface="+mn-cs"/>
              </a:rPr>
              <a:t>aquest</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projecte</a:t>
            </a:r>
            <a:r>
              <a:rPr lang="es-ES" sz="1200" b="0" i="0" kern="1200" dirty="0" smtClean="0">
                <a:solidFill>
                  <a:schemeClr val="tx1"/>
                </a:solidFill>
                <a:latin typeface="+mn-lt"/>
                <a:ea typeface="+mn-ea"/>
                <a:cs typeface="+mn-cs"/>
              </a:rPr>
              <a:t> de </a:t>
            </a:r>
            <a:r>
              <a:rPr lang="es-ES" sz="1200" b="0" i="0" kern="1200" dirty="0" err="1" smtClean="0">
                <a:solidFill>
                  <a:schemeClr val="tx1"/>
                </a:solidFill>
                <a:latin typeface="+mn-lt"/>
                <a:ea typeface="+mn-ea"/>
                <a:cs typeface="+mn-cs"/>
              </a:rPr>
              <a:t>digitalització</a:t>
            </a:r>
            <a:r>
              <a:rPr lang="es-ES" sz="1200" b="0" i="0" kern="1200" dirty="0" smtClean="0">
                <a:solidFill>
                  <a:schemeClr val="tx1"/>
                </a:solidFill>
                <a:latin typeface="+mn-lt"/>
                <a:ea typeface="+mn-ea"/>
                <a:cs typeface="+mn-cs"/>
              </a:rPr>
              <a:t> i </a:t>
            </a:r>
            <a:r>
              <a:rPr lang="es-ES" sz="1200" b="0" i="0" kern="1200" dirty="0" err="1" smtClean="0">
                <a:solidFill>
                  <a:schemeClr val="tx1"/>
                </a:solidFill>
                <a:latin typeface="+mn-lt"/>
                <a:ea typeface="+mn-ea"/>
                <a:cs typeface="+mn-cs"/>
              </a:rPr>
              <a:t>catalogació</a:t>
            </a:r>
            <a:r>
              <a:rPr lang="es-ES" sz="1200" b="0" i="0" kern="1200" dirty="0" smtClean="0">
                <a:solidFill>
                  <a:schemeClr val="tx1"/>
                </a:solidFill>
                <a:latin typeface="+mn-lt"/>
                <a:ea typeface="+mn-ea"/>
                <a:cs typeface="+mn-cs"/>
              </a:rPr>
              <a:t> de </a:t>
            </a:r>
            <a:r>
              <a:rPr lang="es-ES" sz="1200" b="0" i="0" kern="1200" dirty="0" err="1" smtClean="0">
                <a:solidFill>
                  <a:schemeClr val="tx1"/>
                </a:solidFill>
                <a:latin typeface="+mn-lt"/>
                <a:ea typeface="+mn-ea"/>
                <a:cs typeface="+mn-cs"/>
              </a:rPr>
              <a:t>l’arxiu</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històric</a:t>
            </a:r>
            <a:r>
              <a:rPr lang="es-ES" sz="1200" b="0" i="0" kern="1200" dirty="0" smtClean="0">
                <a:solidFill>
                  <a:schemeClr val="tx1"/>
                </a:solidFill>
                <a:latin typeface="+mn-lt"/>
                <a:ea typeface="+mn-ea"/>
                <a:cs typeface="+mn-cs"/>
              </a:rPr>
              <a:t> del </a:t>
            </a:r>
            <a:r>
              <a:rPr lang="es-ES" sz="1200" b="0" i="0" kern="1200" dirty="0" err="1" smtClean="0">
                <a:solidFill>
                  <a:schemeClr val="tx1"/>
                </a:solidFill>
                <a:latin typeface="+mn-lt"/>
                <a:ea typeface="+mn-ea"/>
                <a:cs typeface="+mn-cs"/>
              </a:rPr>
              <a:t>Liceu</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estan</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treballant</a:t>
            </a:r>
            <a:r>
              <a:rPr lang="es-ES" sz="1200" b="0" i="0" kern="1200" dirty="0" smtClean="0">
                <a:solidFill>
                  <a:schemeClr val="tx1"/>
                </a:solidFill>
                <a:latin typeface="+mn-lt"/>
                <a:ea typeface="+mn-ea"/>
                <a:cs typeface="+mn-cs"/>
              </a:rPr>
              <a:t> una </a:t>
            </a:r>
            <a:r>
              <a:rPr lang="es-ES" sz="1200" b="0" i="0" kern="1200" dirty="0" err="1" smtClean="0">
                <a:solidFill>
                  <a:schemeClr val="tx1"/>
                </a:solidFill>
                <a:latin typeface="+mn-lt"/>
                <a:ea typeface="+mn-ea"/>
                <a:cs typeface="+mn-cs"/>
              </a:rPr>
              <a:t>quinzena</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d’investigadors</a:t>
            </a:r>
            <a:r>
              <a:rPr lang="es-ES" sz="1200" b="0" i="0" kern="1200" dirty="0" smtClean="0">
                <a:solidFill>
                  <a:schemeClr val="tx1"/>
                </a:solidFill>
                <a:latin typeface="+mn-lt"/>
                <a:ea typeface="+mn-ea"/>
                <a:cs typeface="+mn-cs"/>
              </a:rPr>
              <a:t> i personal </a:t>
            </a:r>
            <a:r>
              <a:rPr lang="es-ES" sz="1200" b="0" i="0" kern="1200" dirty="0" err="1" smtClean="0">
                <a:solidFill>
                  <a:schemeClr val="tx1"/>
                </a:solidFill>
                <a:latin typeface="+mn-lt"/>
                <a:ea typeface="+mn-ea"/>
                <a:cs typeface="+mn-cs"/>
              </a:rPr>
              <a:t>especialitzat</a:t>
            </a:r>
            <a:r>
              <a:rPr lang="es-ES" sz="1200" b="0" i="0" kern="1200" dirty="0" smtClean="0">
                <a:solidFill>
                  <a:schemeClr val="tx1"/>
                </a:solidFill>
                <a:latin typeface="+mn-lt"/>
                <a:ea typeface="+mn-ea"/>
                <a:cs typeface="+mn-cs"/>
              </a:rPr>
              <a:t> de la UAB, </a:t>
            </a:r>
            <a:r>
              <a:rPr lang="es-ES" sz="1200" b="0" i="0" kern="1200" dirty="0" err="1" smtClean="0">
                <a:solidFill>
                  <a:schemeClr val="tx1"/>
                </a:solidFill>
                <a:latin typeface="+mn-lt"/>
                <a:ea typeface="+mn-ea"/>
                <a:cs typeface="+mn-cs"/>
              </a:rPr>
              <a:t>dirigits</a:t>
            </a:r>
            <a:r>
              <a:rPr lang="es-ES" sz="1200" b="0" i="0" kern="1200" dirty="0" smtClean="0">
                <a:solidFill>
                  <a:schemeClr val="tx1"/>
                </a:solidFill>
                <a:latin typeface="+mn-lt"/>
                <a:ea typeface="+mn-ea"/>
                <a:cs typeface="+mn-cs"/>
              </a:rPr>
              <a:t> per Francesc </a:t>
            </a:r>
            <a:r>
              <a:rPr lang="es-ES" sz="1200" b="0" i="0" kern="1200" dirty="0" err="1" smtClean="0">
                <a:solidFill>
                  <a:schemeClr val="tx1"/>
                </a:solidFill>
                <a:latin typeface="+mn-lt"/>
                <a:ea typeface="+mn-ea"/>
                <a:cs typeface="+mn-cs"/>
              </a:rPr>
              <a:t>Cortès</a:t>
            </a:r>
            <a:r>
              <a:rPr lang="es-ES" sz="1200" b="0" i="0" kern="1200" dirty="0" smtClean="0">
                <a:solidFill>
                  <a:schemeClr val="tx1"/>
                </a:solidFill>
                <a:latin typeface="+mn-lt"/>
                <a:ea typeface="+mn-ea"/>
                <a:cs typeface="+mn-cs"/>
              </a:rPr>
              <a:t>.</a:t>
            </a:r>
            <a:endParaRPr lang="es-ES" sz="1200" b="0" i="0" kern="1200" dirty="0">
              <a:solidFill>
                <a:schemeClr val="tx1"/>
              </a:solidFill>
              <a:latin typeface="+mn-lt"/>
              <a:ea typeface="+mn-ea"/>
              <a:cs typeface="+mn-cs"/>
            </a:endParaRPr>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51</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pPr fontAlgn="base"/>
            <a:r>
              <a:rPr lang="es-ES" sz="1200" b="1" kern="1200" baseline="0" dirty="0" smtClean="0">
                <a:solidFill>
                  <a:schemeClr val="tx1"/>
                </a:solidFill>
                <a:latin typeface="+mn-lt"/>
                <a:ea typeface="+mn-ea"/>
                <a:cs typeface="+mn-cs"/>
              </a:rPr>
              <a:t>NOU CAS</a:t>
            </a:r>
          </a:p>
          <a:p>
            <a:pPr fontAlgn="base"/>
            <a:endParaRPr lang="es-ES" sz="1200" kern="1200" baseline="0" dirty="0" smtClean="0">
              <a:solidFill>
                <a:schemeClr val="tx1"/>
              </a:solidFill>
              <a:latin typeface="+mn-lt"/>
              <a:ea typeface="+mn-ea"/>
              <a:cs typeface="+mn-cs"/>
            </a:endParaRPr>
          </a:p>
          <a:p>
            <a:pPr fontAlgn="base"/>
            <a:r>
              <a:rPr lang="es-ES" sz="1200" kern="1200" baseline="0" dirty="0" err="1" smtClean="0">
                <a:solidFill>
                  <a:schemeClr val="tx1"/>
                </a:solidFill>
                <a:latin typeface="+mn-lt"/>
                <a:ea typeface="+mn-ea"/>
                <a:cs typeface="+mn-cs"/>
              </a:rPr>
              <a:t>Ferran</a:t>
            </a:r>
            <a:r>
              <a:rPr lang="es-ES" sz="1200" kern="1200" baseline="0" dirty="0" smtClean="0">
                <a:solidFill>
                  <a:schemeClr val="tx1"/>
                </a:solidFill>
                <a:latin typeface="+mn-lt"/>
                <a:ea typeface="+mn-ea"/>
                <a:cs typeface="+mn-cs"/>
              </a:rPr>
              <a:t> Adrià ha trabajado desde siempre para </a:t>
            </a:r>
            <a:r>
              <a:rPr lang="es-ES" sz="1200" b="1" kern="1200" baseline="0" dirty="0" smtClean="0">
                <a:solidFill>
                  <a:schemeClr val="tx1"/>
                </a:solidFill>
                <a:latin typeface="+mn-lt"/>
                <a:ea typeface="+mn-ea"/>
                <a:cs typeface="+mn-cs"/>
              </a:rPr>
              <a:t>elevar la </a:t>
            </a:r>
            <a:r>
              <a:rPr lang="es-ES" sz="1200" b="1" kern="1200" baseline="0" dirty="0" err="1" smtClean="0">
                <a:solidFill>
                  <a:schemeClr val="tx1"/>
                </a:solidFill>
                <a:latin typeface="+mn-lt"/>
                <a:ea typeface="+mn-ea"/>
                <a:cs typeface="+mn-cs"/>
              </a:rPr>
              <a:t>gastrono</a:t>
            </a:r>
            <a:r>
              <a:rPr lang="es-ES" sz="1200" b="1" kern="1200" baseline="0" dirty="0" smtClean="0">
                <a:solidFill>
                  <a:schemeClr val="tx1"/>
                </a:solidFill>
                <a:latin typeface="+mn-lt"/>
                <a:ea typeface="+mn-ea"/>
                <a:cs typeface="+mn-cs"/>
              </a:rPr>
              <a:t>- mía a la categoría de arte. Su </a:t>
            </a:r>
            <a:r>
              <a:rPr lang="es-ES" sz="1200" b="1" kern="1200" baseline="0" dirty="0" err="1" smtClean="0">
                <a:solidFill>
                  <a:schemeClr val="tx1"/>
                </a:solidFill>
                <a:latin typeface="+mn-lt"/>
                <a:ea typeface="+mn-ea"/>
                <a:cs typeface="+mn-cs"/>
              </a:rPr>
              <a:t>últi-ma</a:t>
            </a:r>
            <a:r>
              <a:rPr lang="es-ES" sz="1200" b="1" kern="1200" baseline="0" dirty="0" smtClean="0">
                <a:solidFill>
                  <a:schemeClr val="tx1"/>
                </a:solidFill>
                <a:latin typeface="+mn-lt"/>
                <a:ea typeface="+mn-ea"/>
                <a:cs typeface="+mn-cs"/>
              </a:rPr>
              <a:t> apuesta es el del </a:t>
            </a:r>
            <a:r>
              <a:rPr lang="es-ES" sz="1200" b="1" kern="1200" baseline="0" dirty="0" err="1" smtClean="0">
                <a:solidFill>
                  <a:schemeClr val="tx1"/>
                </a:solidFill>
                <a:latin typeface="+mn-lt"/>
                <a:ea typeface="+mn-ea"/>
                <a:cs typeface="+mn-cs"/>
              </a:rPr>
              <a:t>elBulli</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Lab</a:t>
            </a:r>
            <a:r>
              <a:rPr lang="es-ES" sz="1200" b="1" kern="1200" baseline="0" dirty="0" smtClean="0">
                <a:solidFill>
                  <a:schemeClr val="tx1"/>
                </a:solidFill>
                <a:latin typeface="+mn-lt"/>
                <a:ea typeface="+mn-ea"/>
                <a:cs typeface="+mn-cs"/>
              </a:rPr>
              <a:t>, un laboratorio situado en Barcelona que busca explorar las posibilidades de la gastronomía para ordenarlas y compartirlas. En la presentación del pro-</a:t>
            </a:r>
            <a:r>
              <a:rPr lang="es-ES" sz="1200" b="1" kern="1200" baseline="0" dirty="0" err="1" smtClean="0">
                <a:solidFill>
                  <a:schemeClr val="tx1"/>
                </a:solidFill>
                <a:latin typeface="+mn-lt"/>
                <a:ea typeface="+mn-ea"/>
                <a:cs typeface="+mn-cs"/>
              </a:rPr>
              <a:t>yecto</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Ferran</a:t>
            </a:r>
            <a:r>
              <a:rPr lang="es-ES" sz="1200" b="1" kern="1200" baseline="0" dirty="0" smtClean="0">
                <a:solidFill>
                  <a:schemeClr val="tx1"/>
                </a:solidFill>
                <a:latin typeface="+mn-lt"/>
                <a:ea typeface="+mn-ea"/>
                <a:cs typeface="+mn-cs"/>
              </a:rPr>
              <a:t> Adrià habló de cómo el conocimiento cambió con las prime- ras pinturas, con las escrituras, con los pergaminos, con la invención de la imprenta y con el audiovisual. Hoy en día, con Internet, el </a:t>
            </a:r>
            <a:r>
              <a:rPr lang="es-ES" sz="1200" b="1" kern="1200" baseline="0" dirty="0" err="1" smtClean="0">
                <a:solidFill>
                  <a:schemeClr val="tx1"/>
                </a:solidFill>
                <a:latin typeface="+mn-lt"/>
                <a:ea typeface="+mn-ea"/>
                <a:cs typeface="+mn-cs"/>
              </a:rPr>
              <a:t>conocimien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to</a:t>
            </a:r>
            <a:r>
              <a:rPr lang="es-ES" sz="1200" b="1" kern="1200" baseline="0" dirty="0" smtClean="0">
                <a:solidFill>
                  <a:schemeClr val="tx1"/>
                </a:solidFill>
                <a:latin typeface="+mn-lt"/>
                <a:ea typeface="+mn-ea"/>
                <a:cs typeface="+mn-cs"/>
              </a:rPr>
              <a:t> está más al alcance de todos que nunca, sin embargo, la información se presenta de una forma caótica y desordenada. El objetivo del labora-torio es el de crear una gran </a:t>
            </a:r>
            <a:r>
              <a:rPr lang="es-ES" sz="1200" b="1" kern="1200" baseline="0" dirty="0" err="1" smtClean="0">
                <a:solidFill>
                  <a:schemeClr val="tx1"/>
                </a:solidFill>
                <a:latin typeface="+mn-lt"/>
                <a:ea typeface="+mn-ea"/>
                <a:cs typeface="+mn-cs"/>
              </a:rPr>
              <a:t>enciclo</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pedia</a:t>
            </a:r>
            <a:r>
              <a:rPr lang="es-ES" sz="1200" b="1" kern="1200" baseline="0" dirty="0" smtClean="0">
                <a:solidFill>
                  <a:schemeClr val="tx1"/>
                </a:solidFill>
                <a:latin typeface="+mn-lt"/>
                <a:ea typeface="+mn-ea"/>
                <a:cs typeface="+mn-cs"/>
              </a:rPr>
              <a:t> online sobre gastronomía y sus procesos creativos, que traba- </a:t>
            </a:r>
            <a:r>
              <a:rPr lang="es-ES" sz="1200" b="1" kern="1200" baseline="0" dirty="0" err="1" smtClean="0">
                <a:solidFill>
                  <a:schemeClr val="tx1"/>
                </a:solidFill>
                <a:latin typeface="+mn-lt"/>
                <a:ea typeface="+mn-ea"/>
                <a:cs typeface="+mn-cs"/>
              </a:rPr>
              <a:t>jaran</a:t>
            </a:r>
            <a:r>
              <a:rPr lang="es-ES" sz="1200" b="1" kern="1200" baseline="0" dirty="0" smtClean="0">
                <a:solidFill>
                  <a:schemeClr val="tx1"/>
                </a:solidFill>
                <a:latin typeface="+mn-lt"/>
                <a:ea typeface="+mn-ea"/>
                <a:cs typeface="+mn-cs"/>
              </a:rPr>
              <a:t> personas de diferentes artes y disciplinas, y al que todo el mundo podrá acceder y hacer uso. Arte y gastronomía al alcance de todos, no solo de los expertos. www.elbullifoundation.com </a:t>
            </a:r>
            <a:endParaRPr lang="es-ES" sz="1200" b="0" i="0" kern="1200" dirty="0">
              <a:solidFill>
                <a:schemeClr val="tx1"/>
              </a:solidFill>
              <a:latin typeface="+mn-lt"/>
              <a:ea typeface="+mn-ea"/>
              <a:cs typeface="+mn-cs"/>
            </a:endParaRPr>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52</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n-US" b="1" dirty="0" smtClean="0"/>
              <a:t>NOU CAS</a:t>
            </a:r>
          </a:p>
          <a:p>
            <a:endParaRPr lang="en-US" b="0" dirty="0" smtClean="0"/>
          </a:p>
          <a:p>
            <a:r>
              <a:rPr lang="en-US" b="0" dirty="0" smtClean="0"/>
              <a:t>The entire digital collection of the Tate</a:t>
            </a:r>
            <a:r>
              <a:rPr lang="en-US" b="0" baseline="0" dirty="0" smtClean="0"/>
              <a:t> </a:t>
            </a:r>
            <a:r>
              <a:rPr lang="en-US" b="0" dirty="0" smtClean="0"/>
              <a:t>Modern is available on </a:t>
            </a:r>
            <a:r>
              <a:rPr lang="en-US" b="0" dirty="0" err="1" smtClean="0"/>
              <a:t>GitHub</a:t>
            </a:r>
            <a:r>
              <a:rPr lang="en-US" b="0" dirty="0" smtClean="0"/>
              <a:t> as well, and</a:t>
            </a:r>
            <a:r>
              <a:rPr lang="en-US" b="0" baseline="0" dirty="0" smtClean="0"/>
              <a:t> </a:t>
            </a:r>
            <a:r>
              <a:rPr lang="en-US" b="0" dirty="0" smtClean="0"/>
              <a:t>the museum has fostered playing with open</a:t>
            </a:r>
            <a:r>
              <a:rPr lang="en-US" b="0" baseline="0" dirty="0" smtClean="0"/>
              <a:t> </a:t>
            </a:r>
            <a:r>
              <a:rPr lang="en-US" b="0" dirty="0" smtClean="0"/>
              <a:t>data. In June 2014 the museum hosted “Hack</a:t>
            </a:r>
            <a:r>
              <a:rPr lang="en-US" b="0" baseline="0" dirty="0" smtClean="0"/>
              <a:t> </a:t>
            </a:r>
            <a:r>
              <a:rPr lang="en-US" b="0" dirty="0" smtClean="0"/>
              <a:t>the Space,” inviting participants to camp out</a:t>
            </a:r>
            <a:r>
              <a:rPr lang="en-US" b="0" baseline="0" dirty="0" smtClean="0"/>
              <a:t> </a:t>
            </a:r>
            <a:r>
              <a:rPr lang="en-US" b="0" dirty="0" smtClean="0"/>
              <a:t>in the museum overnight with the assignment</a:t>
            </a:r>
            <a:r>
              <a:rPr lang="en-US" b="0" baseline="0" dirty="0" smtClean="0"/>
              <a:t> </a:t>
            </a:r>
            <a:r>
              <a:rPr lang="en-US" b="0" dirty="0" smtClean="0"/>
              <a:t>“take any form of data and transform it into a</a:t>
            </a:r>
            <a:r>
              <a:rPr lang="en-US" b="0" baseline="0" dirty="0" smtClean="0"/>
              <a:t> </a:t>
            </a:r>
            <a:r>
              <a:rPr lang="en-US" b="0" dirty="0" smtClean="0"/>
              <a:t>creative digital artwork.” The winning project</a:t>
            </a:r>
            <a:r>
              <a:rPr lang="en-US" b="0" baseline="0" dirty="0" smtClean="0"/>
              <a:t> </a:t>
            </a:r>
            <a:r>
              <a:rPr lang="en-US" b="0" dirty="0" smtClean="0"/>
              <a:t>used a database from Chinese artist Ai </a:t>
            </a:r>
            <a:r>
              <a:rPr lang="en-US" b="0" dirty="0" err="1" smtClean="0"/>
              <a:t>Weiwei</a:t>
            </a:r>
            <a:r>
              <a:rPr lang="en-US" b="0" baseline="0" dirty="0" smtClean="0"/>
              <a:t> </a:t>
            </a:r>
            <a:r>
              <a:rPr lang="en-US" b="0" dirty="0" smtClean="0"/>
              <a:t>that contains the names of 5,196 children and</a:t>
            </a:r>
            <a:r>
              <a:rPr lang="en-US" b="0" baseline="0" dirty="0" smtClean="0"/>
              <a:t> </a:t>
            </a:r>
            <a:r>
              <a:rPr lang="en-US" b="0" dirty="0" smtClean="0"/>
              <a:t>young people who died in an earthquake in</a:t>
            </a:r>
          </a:p>
          <a:p>
            <a:r>
              <a:rPr lang="en-US" b="0" dirty="0" smtClean="0"/>
              <a:t>2008. On a lighter note, a team dubbing itself</a:t>
            </a:r>
            <a:r>
              <a:rPr lang="en-US" b="0" baseline="0" dirty="0" smtClean="0"/>
              <a:t> </a:t>
            </a:r>
            <a:r>
              <a:rPr lang="en-US" b="0" dirty="0" smtClean="0"/>
              <a:t>the Pharmaceutically Active Crustaceans used</a:t>
            </a:r>
            <a:r>
              <a:rPr lang="en-US" b="0" baseline="0" dirty="0" smtClean="0"/>
              <a:t> </a:t>
            </a:r>
            <a:r>
              <a:rPr lang="en-US" b="0" dirty="0" smtClean="0"/>
              <a:t>data on how antidepressants in the human waste</a:t>
            </a:r>
            <a:r>
              <a:rPr lang="en-US" b="0" baseline="0" dirty="0" smtClean="0"/>
              <a:t> </a:t>
            </a:r>
            <a:r>
              <a:rPr lang="en-US" b="0" dirty="0" smtClean="0"/>
              <a:t>stream find their way into sea life, programming</a:t>
            </a:r>
            <a:r>
              <a:rPr lang="en-US" b="0" baseline="0" dirty="0" smtClean="0"/>
              <a:t> </a:t>
            </a:r>
            <a:r>
              <a:rPr lang="en-US" b="0" dirty="0" smtClean="0"/>
              <a:t>plush lobsters to tweet about their mood.</a:t>
            </a:r>
          </a:p>
          <a:p>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53</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n-US" b="1" dirty="0" smtClean="0"/>
              <a:t>NOU</a:t>
            </a:r>
            <a:r>
              <a:rPr lang="en-US" b="1" baseline="0" dirty="0" smtClean="0"/>
              <a:t> CAS</a:t>
            </a:r>
            <a:endParaRPr lang="en-US" b="1" dirty="0" smtClean="0"/>
          </a:p>
          <a:p>
            <a:endParaRPr lang="en-US" b="0" dirty="0" smtClean="0"/>
          </a:p>
          <a:p>
            <a:r>
              <a:rPr lang="en-US" b="0" dirty="0" smtClean="0"/>
              <a:t>The Smithsonian Cooper-Hewitt has made</a:t>
            </a:r>
            <a:r>
              <a:rPr lang="en-US" b="0" baseline="0" dirty="0" smtClean="0"/>
              <a:t> </a:t>
            </a:r>
            <a:r>
              <a:rPr lang="en-US" b="0" dirty="0" smtClean="0"/>
              <a:t>its entire collections database available on</a:t>
            </a:r>
            <a:r>
              <a:rPr lang="en-US" b="0" baseline="0" dirty="0" smtClean="0"/>
              <a:t> </a:t>
            </a:r>
            <a:r>
              <a:rPr lang="en-US" b="0" dirty="0" err="1" smtClean="0"/>
              <a:t>Github</a:t>
            </a:r>
            <a:r>
              <a:rPr lang="en-US" b="0" dirty="0" smtClean="0"/>
              <a:t> (a public database repository) using</a:t>
            </a:r>
            <a:r>
              <a:rPr lang="en-US" b="0" baseline="0" dirty="0" smtClean="0"/>
              <a:t> </a:t>
            </a:r>
            <a:r>
              <a:rPr lang="en-US" b="0" dirty="0" smtClean="0"/>
              <a:t>a Creative Commons “no rights reserved”</a:t>
            </a:r>
            <a:r>
              <a:rPr lang="en-US" b="0" baseline="0" dirty="0" smtClean="0"/>
              <a:t> </a:t>
            </a:r>
            <a:r>
              <a:rPr lang="en-US" b="0" dirty="0" smtClean="0"/>
              <a:t>license. They even wowed the Maker community</a:t>
            </a:r>
            <a:r>
              <a:rPr lang="en-US" b="0" baseline="0" dirty="0" smtClean="0"/>
              <a:t> </a:t>
            </a:r>
            <a:r>
              <a:rPr lang="en-US" b="0" dirty="0" smtClean="0"/>
              <a:t>by making the 3D scan data</a:t>
            </a:r>
            <a:r>
              <a:rPr lang="en-US" b="0" baseline="0" dirty="0" smtClean="0"/>
              <a:t> </a:t>
            </a:r>
            <a:r>
              <a:rPr lang="en-US" b="0" dirty="0" smtClean="0"/>
              <a:t>of Andrew</a:t>
            </a:r>
            <a:r>
              <a:rPr lang="en-US" b="0" baseline="0" dirty="0" smtClean="0"/>
              <a:t> </a:t>
            </a:r>
            <a:r>
              <a:rPr lang="en-US" b="0" dirty="0" smtClean="0"/>
              <a:t>Carnegie’s mansion (the building they inhabit)</a:t>
            </a:r>
            <a:r>
              <a:rPr lang="en-US" b="0" baseline="0" dirty="0" smtClean="0"/>
              <a:t> </a:t>
            </a:r>
            <a:r>
              <a:rPr lang="en-US" b="0" dirty="0" smtClean="0"/>
              <a:t>free to download, remix and reuse. Also in the</a:t>
            </a:r>
            <a:r>
              <a:rPr lang="en-US" b="0" baseline="0" dirty="0" smtClean="0"/>
              <a:t> </a:t>
            </a:r>
            <a:r>
              <a:rPr lang="en-US" b="0" dirty="0" smtClean="0"/>
              <a:t>spirit of “open,” the museum is giving away the</a:t>
            </a:r>
            <a:r>
              <a:rPr lang="en-US" b="0" baseline="0" dirty="0" smtClean="0"/>
              <a:t> </a:t>
            </a:r>
            <a:r>
              <a:rPr lang="en-US" b="0" dirty="0" smtClean="0"/>
              <a:t>“Cooper Hewitt” typeface it commissioned to</a:t>
            </a:r>
            <a:r>
              <a:rPr lang="en-US" b="0" baseline="0" dirty="0" smtClean="0"/>
              <a:t> </a:t>
            </a:r>
            <a:r>
              <a:rPr lang="en-US" b="0" dirty="0" smtClean="0"/>
              <a:t>mark their reopening after three years of</a:t>
            </a:r>
            <a:r>
              <a:rPr lang="en-US" b="0" baseline="0" dirty="0" smtClean="0"/>
              <a:t> </a:t>
            </a:r>
            <a:r>
              <a:rPr lang="en-US" b="0" dirty="0" smtClean="0"/>
              <a:t>renovation—not</a:t>
            </a:r>
            <a:r>
              <a:rPr lang="en-US" b="0" baseline="0" dirty="0" smtClean="0"/>
              <a:t> </a:t>
            </a:r>
            <a:r>
              <a:rPr lang="en-US" b="0" dirty="0" smtClean="0"/>
              <a:t>just the font, but the source code,</a:t>
            </a:r>
            <a:r>
              <a:rPr lang="en-US" b="0" baseline="0" dirty="0" smtClean="0"/>
              <a:t> </a:t>
            </a:r>
            <a:r>
              <a:rPr lang="en-US" b="0" dirty="0" smtClean="0"/>
              <a:t>so designers can mess with it.</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54</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Tal y como nos dice </a:t>
            </a:r>
            <a:r>
              <a:rPr lang="es-ES" sz="1200" b="1" kern="1200" baseline="0" dirty="0" err="1" smtClean="0">
                <a:solidFill>
                  <a:schemeClr val="tx1"/>
                </a:solidFill>
                <a:latin typeface="+mn-lt"/>
                <a:ea typeface="+mn-ea"/>
                <a:cs typeface="+mn-cs"/>
              </a:rPr>
              <a:t>Enric</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Pladevall</a:t>
            </a:r>
            <a:r>
              <a:rPr lang="es-ES" sz="1200" b="1" kern="1200" baseline="0" dirty="0" smtClean="0">
                <a:solidFill>
                  <a:schemeClr val="tx1"/>
                </a:solidFill>
                <a:latin typeface="+mn-lt"/>
                <a:ea typeface="+mn-ea"/>
                <a:cs typeface="+mn-cs"/>
              </a:rPr>
              <a:t>, internet es una herramienta que per- mite que podamos disfrutar del arte sin límites temporales ni espaciales. La </a:t>
            </a:r>
            <a:r>
              <a:rPr lang="es-ES" sz="1200" b="1" kern="1200" baseline="0" dirty="0" err="1" smtClean="0">
                <a:solidFill>
                  <a:schemeClr val="tx1"/>
                </a:solidFill>
                <a:latin typeface="+mn-lt"/>
                <a:ea typeface="+mn-ea"/>
                <a:cs typeface="+mn-cs"/>
              </a:rPr>
              <a:t>Wellcome</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Collection</a:t>
            </a:r>
            <a:r>
              <a:rPr lang="es-ES" sz="1200" b="1" kern="1200" baseline="0" dirty="0" smtClean="0">
                <a:solidFill>
                  <a:schemeClr val="tx1"/>
                </a:solidFill>
                <a:latin typeface="+mn-lt"/>
                <a:ea typeface="+mn-ea"/>
                <a:cs typeface="+mn-cs"/>
              </a:rPr>
              <a:t> de Londres, un museo dedicado a la relación entre la medicina, el arte y la </a:t>
            </a:r>
            <a:r>
              <a:rPr lang="es-ES" sz="1200" b="1" kern="1200" baseline="0" dirty="0" err="1" smtClean="0">
                <a:solidFill>
                  <a:schemeClr val="tx1"/>
                </a:solidFill>
                <a:latin typeface="+mn-lt"/>
                <a:ea typeface="+mn-ea"/>
                <a:cs typeface="+mn-cs"/>
              </a:rPr>
              <a:t>cultu</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ra</a:t>
            </a:r>
            <a:r>
              <a:rPr lang="es-ES" sz="1200" b="1" kern="1200" baseline="0" dirty="0" smtClean="0">
                <a:solidFill>
                  <a:schemeClr val="tx1"/>
                </a:solidFill>
                <a:latin typeface="+mn-lt"/>
                <a:ea typeface="+mn-ea"/>
                <a:cs typeface="+mn-cs"/>
              </a:rPr>
              <a:t>, ha colgado en internet más de 100.000 imágenes que pueden ser descargadas en alta resolución y usadas libremente sin ánimo </a:t>
            </a:r>
            <a:r>
              <a:rPr lang="es-ES" sz="1200" b="1" kern="1200" baseline="0" dirty="0" err="1" smtClean="0">
                <a:solidFill>
                  <a:schemeClr val="tx1"/>
                </a:solidFill>
                <a:latin typeface="+mn-lt"/>
                <a:ea typeface="+mn-ea"/>
                <a:cs typeface="+mn-cs"/>
              </a:rPr>
              <a:t>co</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mercial</a:t>
            </a:r>
            <a:r>
              <a:rPr lang="es-ES" sz="1200" b="1" kern="1200" baseline="0" dirty="0" smtClean="0">
                <a:solidFill>
                  <a:schemeClr val="tx1"/>
                </a:solidFill>
                <a:latin typeface="+mn-lt"/>
                <a:ea typeface="+mn-ea"/>
                <a:cs typeface="+mn-cs"/>
              </a:rPr>
              <a:t> por cualquier persona. Son piezas de arte en sí mismas entre las que encontramos grabados de Goya y manuscritos de textos tibetanos de budismo. Dos mil años de cultura al alcance de toda la humanidad gracias al </a:t>
            </a:r>
            <a:r>
              <a:rPr lang="es-ES" sz="1200" b="1" i="1" kern="1200" baseline="0" dirty="0" smtClean="0">
                <a:solidFill>
                  <a:schemeClr val="tx1"/>
                </a:solidFill>
                <a:latin typeface="+mn-lt"/>
                <a:ea typeface="+mn-ea"/>
                <a:cs typeface="+mn-cs"/>
              </a:rPr>
              <a:t>online, y a la voluntad del museo de </a:t>
            </a:r>
            <a:r>
              <a:rPr lang="es-ES" sz="1200" b="1" i="1" kern="1200" baseline="0" dirty="0" err="1" smtClean="0">
                <a:solidFill>
                  <a:schemeClr val="tx1"/>
                </a:solidFill>
                <a:latin typeface="+mn-lt"/>
                <a:ea typeface="+mn-ea"/>
                <a:cs typeface="+mn-cs"/>
              </a:rPr>
              <a:t>com</a:t>
            </a:r>
            <a:r>
              <a:rPr lang="es-ES" sz="1200" b="1" i="1" kern="1200" baseline="0" dirty="0" smtClean="0">
                <a:solidFill>
                  <a:schemeClr val="tx1"/>
                </a:solidFill>
                <a:latin typeface="+mn-lt"/>
                <a:ea typeface="+mn-ea"/>
                <a:cs typeface="+mn-cs"/>
              </a:rPr>
              <a:t>- partir su conocimiento. Todos pode-</a:t>
            </a:r>
            <a:r>
              <a:rPr lang="es-ES" sz="1200" b="1" i="1" kern="1200" baseline="0" dirty="0" err="1" smtClean="0">
                <a:solidFill>
                  <a:schemeClr val="tx1"/>
                </a:solidFill>
                <a:latin typeface="+mn-lt"/>
                <a:ea typeface="+mn-ea"/>
                <a:cs typeface="+mn-cs"/>
              </a:rPr>
              <a:t>mos</a:t>
            </a:r>
            <a:r>
              <a:rPr lang="es-ES" sz="1200" b="1" i="1" kern="1200" baseline="0" dirty="0" smtClean="0">
                <a:solidFill>
                  <a:schemeClr val="tx1"/>
                </a:solidFill>
                <a:latin typeface="+mn-lt"/>
                <a:ea typeface="+mn-ea"/>
                <a:cs typeface="+mn-cs"/>
              </a:rPr>
              <a:t> disfrutar de las piezas únicas de la </a:t>
            </a:r>
            <a:r>
              <a:rPr lang="es-ES" sz="1200" b="1" i="1" kern="1200" baseline="0" dirty="0" err="1" smtClean="0">
                <a:solidFill>
                  <a:schemeClr val="tx1"/>
                </a:solidFill>
                <a:latin typeface="+mn-lt"/>
                <a:ea typeface="+mn-ea"/>
                <a:cs typeface="+mn-cs"/>
              </a:rPr>
              <a:t>Wellcome</a:t>
            </a:r>
            <a:r>
              <a:rPr lang="es-ES" sz="1200" b="1" i="1" kern="1200" baseline="0" dirty="0" smtClean="0">
                <a:solidFill>
                  <a:schemeClr val="tx1"/>
                </a:solidFill>
                <a:latin typeface="+mn-lt"/>
                <a:ea typeface="+mn-ea"/>
                <a:cs typeface="+mn-cs"/>
              </a:rPr>
              <a:t> </a:t>
            </a:r>
            <a:r>
              <a:rPr lang="es-ES" sz="1200" b="1" i="1" kern="1200" baseline="0" dirty="0" err="1" smtClean="0">
                <a:solidFill>
                  <a:schemeClr val="tx1"/>
                </a:solidFill>
                <a:latin typeface="+mn-lt"/>
                <a:ea typeface="+mn-ea"/>
                <a:cs typeface="+mn-cs"/>
              </a:rPr>
              <a:t>Collection</a:t>
            </a:r>
            <a:r>
              <a:rPr lang="es-ES" sz="1200" b="1" i="1" kern="1200" baseline="0" dirty="0" smtClean="0">
                <a:solidFill>
                  <a:schemeClr val="tx1"/>
                </a:solidFill>
                <a:latin typeface="+mn-lt"/>
                <a:ea typeface="+mn-ea"/>
                <a:cs typeface="+mn-cs"/>
              </a:rPr>
              <a:t> ahora. </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55</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b="1" dirty="0" smtClean="0"/>
              <a:t>He afegit aquesta nova secció</a:t>
            </a:r>
          </a:p>
          <a:p>
            <a:endParaRPr lang="es-ES" dirty="0"/>
          </a:p>
        </p:txBody>
      </p:sp>
      <p:sp>
        <p:nvSpPr>
          <p:cNvPr id="4" name="3 Marcador de número de diapositiva"/>
          <p:cNvSpPr>
            <a:spLocks noGrp="1"/>
          </p:cNvSpPr>
          <p:nvPr>
            <p:ph type="sldNum" sz="quarter" idx="10"/>
          </p:nvPr>
        </p:nvSpPr>
        <p:spPr/>
        <p:txBody>
          <a:bodyPr/>
          <a:lstStyle/>
          <a:p>
            <a:fld id="{D924BEB7-7EC1-48D2-9863-5D7A428EA900}" type="slidenum">
              <a:rPr lang="es-ES" smtClean="0"/>
              <a:pPr/>
              <a:t>56</a:t>
            </a:fld>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Situado en el Seattle Center, EMP </a:t>
            </a:r>
            <a:r>
              <a:rPr lang="es-ES" sz="1200" kern="1200" baseline="0" dirty="0" err="1" smtClean="0">
                <a:solidFill>
                  <a:schemeClr val="tx1"/>
                </a:solidFill>
                <a:latin typeface="+mn-lt"/>
                <a:ea typeface="+mn-ea"/>
                <a:cs typeface="+mn-cs"/>
              </a:rPr>
              <a:t>Museum</a:t>
            </a:r>
            <a:r>
              <a:rPr lang="es-ES" sz="1200" kern="1200" baseline="0" dirty="0" smtClean="0">
                <a:solidFill>
                  <a:schemeClr val="tx1"/>
                </a:solidFill>
                <a:latin typeface="+mn-lt"/>
                <a:ea typeface="+mn-ea"/>
                <a:cs typeface="+mn-cs"/>
              </a:rPr>
              <a:t> es un </a:t>
            </a:r>
            <a:r>
              <a:rPr lang="es-ES" sz="1200" b="1" kern="1200" baseline="0" dirty="0" smtClean="0">
                <a:solidFill>
                  <a:schemeClr val="tx1"/>
                </a:solidFill>
                <a:latin typeface="+mn-lt"/>
                <a:ea typeface="+mn-ea"/>
                <a:cs typeface="+mn-cs"/>
              </a:rPr>
              <a:t>museo dedicado al </a:t>
            </a:r>
            <a:r>
              <a:rPr lang="es-ES" sz="1200" b="1" kern="1200" baseline="0" dirty="0" err="1" smtClean="0">
                <a:solidFill>
                  <a:schemeClr val="tx1"/>
                </a:solidFill>
                <a:latin typeface="+mn-lt"/>
                <a:ea typeface="+mn-ea"/>
                <a:cs typeface="+mn-cs"/>
              </a:rPr>
              <a:t>rock’n’roll</a:t>
            </a:r>
            <a:r>
              <a:rPr lang="es-ES" sz="1200" b="1" kern="1200" baseline="0" dirty="0" smtClean="0">
                <a:solidFill>
                  <a:schemeClr val="tx1"/>
                </a:solidFill>
                <a:latin typeface="+mn-lt"/>
                <a:ea typeface="+mn-ea"/>
                <a:cs typeface="+mn-cs"/>
              </a:rPr>
              <a:t>, a la cultura pop y a la ciencia ficción. El edificio ha sido di-</a:t>
            </a:r>
            <a:r>
              <a:rPr lang="es-ES" sz="1200" b="1" kern="1200" baseline="0" dirty="0" err="1" smtClean="0">
                <a:solidFill>
                  <a:schemeClr val="tx1"/>
                </a:solidFill>
                <a:latin typeface="+mn-lt"/>
                <a:ea typeface="+mn-ea"/>
                <a:cs typeface="+mn-cs"/>
              </a:rPr>
              <a:t>señado</a:t>
            </a:r>
            <a:r>
              <a:rPr lang="es-ES" sz="1200" b="1" kern="1200" baseline="0" dirty="0" smtClean="0">
                <a:solidFill>
                  <a:schemeClr val="tx1"/>
                </a:solidFill>
                <a:latin typeface="+mn-lt"/>
                <a:ea typeface="+mn-ea"/>
                <a:cs typeface="+mn-cs"/>
              </a:rPr>
              <a:t> por el arquitecto Frank O. Ge-</a:t>
            </a:r>
            <a:r>
              <a:rPr lang="es-ES" sz="1200" b="1" kern="1200" baseline="0" dirty="0" err="1" smtClean="0">
                <a:solidFill>
                  <a:schemeClr val="tx1"/>
                </a:solidFill>
                <a:latin typeface="+mn-lt"/>
                <a:ea typeface="+mn-ea"/>
                <a:cs typeface="+mn-cs"/>
              </a:rPr>
              <a:t>hry</a:t>
            </a:r>
            <a:r>
              <a:rPr lang="es-ES" sz="1200" b="1" kern="1200" baseline="0" dirty="0" smtClean="0">
                <a:solidFill>
                  <a:schemeClr val="tx1"/>
                </a:solidFill>
                <a:latin typeface="+mn-lt"/>
                <a:ea typeface="+mn-ea"/>
                <a:cs typeface="+mn-cs"/>
              </a:rPr>
              <a:t>, y no es más que una extensión natural de su experiencia interior. El objetivo del museo es que el usuario viva y experimente lo que se siente al ser una estrella de rock, y lo hace a través de simuladores, de instalaciones interactivas, de </a:t>
            </a:r>
            <a:r>
              <a:rPr lang="es-ES" sz="1200" b="1" kern="1200" baseline="0" dirty="0" err="1" smtClean="0">
                <a:solidFill>
                  <a:schemeClr val="tx1"/>
                </a:solidFill>
                <a:latin typeface="+mn-lt"/>
                <a:ea typeface="+mn-ea"/>
                <a:cs typeface="+mn-cs"/>
              </a:rPr>
              <a:t>reali</a:t>
            </a:r>
            <a:r>
              <a:rPr lang="es-ES" sz="1200" b="1" kern="1200" baseline="0" dirty="0" smtClean="0">
                <a:solidFill>
                  <a:schemeClr val="tx1"/>
                </a:solidFill>
                <a:latin typeface="+mn-lt"/>
                <a:ea typeface="+mn-ea"/>
                <a:cs typeface="+mn-cs"/>
              </a:rPr>
              <a:t>- dad aumentada, y evidentemente, de su arquitectura deconstructivista. Un ejemplo de experiencia </a:t>
            </a:r>
            <a:r>
              <a:rPr lang="es-ES" sz="1200" b="1" kern="1200" baseline="0" dirty="0" err="1" smtClean="0">
                <a:solidFill>
                  <a:schemeClr val="tx1"/>
                </a:solidFill>
                <a:latin typeface="+mn-lt"/>
                <a:ea typeface="+mn-ea"/>
                <a:cs typeface="+mn-cs"/>
              </a:rPr>
              <a:t>museís</a:t>
            </a:r>
            <a:r>
              <a:rPr lang="es-ES" sz="1200" b="1" kern="1200" baseline="0" dirty="0" smtClean="0">
                <a:solidFill>
                  <a:schemeClr val="tx1"/>
                </a:solidFill>
                <a:latin typeface="+mn-lt"/>
                <a:ea typeface="+mn-ea"/>
                <a:cs typeface="+mn-cs"/>
              </a:rPr>
              <a:t>-tica contemporánea, en la que el visitante ya no es sólo espectador, sino que también es participante. </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57</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b="1" dirty="0" smtClean="0"/>
              <a:t>NOU</a:t>
            </a:r>
            <a:r>
              <a:rPr lang="es-ES" b="1" baseline="0" dirty="0" smtClean="0"/>
              <a:t> CAS</a:t>
            </a:r>
            <a:endParaRPr lang="es-ES" b="1" dirty="0" smtClean="0"/>
          </a:p>
          <a:p>
            <a:endParaRPr lang="es-ES" b="0" dirty="0" smtClean="0"/>
          </a:p>
          <a:p>
            <a:r>
              <a:rPr lang="es-ES" b="0" dirty="0" smtClean="0"/>
              <a:t>El</a:t>
            </a:r>
            <a:r>
              <a:rPr lang="es-ES" b="0" baseline="0" dirty="0" smtClean="0"/>
              <a:t> museo de Heineken de </a:t>
            </a:r>
            <a:r>
              <a:rPr lang="es-ES" b="0" baseline="0" dirty="0" err="1" smtClean="0"/>
              <a:t>Amsterdam</a:t>
            </a:r>
            <a:r>
              <a:rPr lang="es-ES" b="0" baseline="0" dirty="0" smtClean="0"/>
              <a:t> está concebido no como un museo sino como una experiencia. El visitante vive la marca a través de distintas experiencias en las que interviene tecnología, elementos sensoriales y actividades participativas.</a:t>
            </a:r>
          </a:p>
          <a:p>
            <a:r>
              <a:rPr lang="es-ES" b="0" baseline="0" dirty="0" smtClean="0"/>
              <a:t>Así, el usuario se empapa de la marca.</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58</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La cadena de cine estadounidense </a:t>
            </a:r>
            <a:r>
              <a:rPr lang="es-ES" sz="1200" kern="1200" baseline="0" dirty="0" err="1" smtClean="0">
                <a:solidFill>
                  <a:schemeClr val="tx1"/>
                </a:solidFill>
                <a:latin typeface="+mn-lt"/>
                <a:ea typeface="+mn-ea"/>
                <a:cs typeface="+mn-cs"/>
              </a:rPr>
              <a:t>Alamo</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Drafthouse</a:t>
            </a:r>
            <a:r>
              <a:rPr lang="es-ES" sz="1200" kern="1200" baseline="0" dirty="0" smtClean="0">
                <a:solidFill>
                  <a:schemeClr val="tx1"/>
                </a:solidFill>
                <a:latin typeface="+mn-lt"/>
                <a:ea typeface="+mn-ea"/>
                <a:cs typeface="+mn-cs"/>
              </a:rPr>
              <a:t> organizó en julio de este año la proyección de una de las obras más famosas de Steven </a:t>
            </a:r>
            <a:r>
              <a:rPr lang="es-ES" sz="1200" kern="1200" baseline="0" dirty="0" err="1" smtClean="0">
                <a:solidFill>
                  <a:schemeClr val="tx1"/>
                </a:solidFill>
                <a:latin typeface="+mn-lt"/>
                <a:ea typeface="+mn-ea"/>
                <a:cs typeface="+mn-cs"/>
              </a:rPr>
              <a:t>Spielberg</a:t>
            </a:r>
            <a:r>
              <a:rPr lang="es-ES" sz="1200" kern="1200" baseline="0" dirty="0" smtClean="0">
                <a:solidFill>
                  <a:schemeClr val="tx1"/>
                </a:solidFill>
                <a:latin typeface="+mn-lt"/>
                <a:ea typeface="+mn-ea"/>
                <a:cs typeface="+mn-cs"/>
              </a:rPr>
              <a:t>: Tiburón. El objetivo de la compañía era ofrecer la experiencia más </a:t>
            </a:r>
            <a:r>
              <a:rPr lang="es-ES" sz="1200" kern="1200" baseline="0" dirty="0" err="1" smtClean="0">
                <a:solidFill>
                  <a:schemeClr val="tx1"/>
                </a:solidFill>
                <a:latin typeface="+mn-lt"/>
                <a:ea typeface="+mn-ea"/>
                <a:cs typeface="+mn-cs"/>
              </a:rPr>
              <a:t>inmersiva</a:t>
            </a:r>
            <a:r>
              <a:rPr lang="es-ES" sz="1200" kern="1200" baseline="0" dirty="0" smtClean="0">
                <a:solidFill>
                  <a:schemeClr val="tx1"/>
                </a:solidFill>
                <a:latin typeface="+mn-lt"/>
                <a:ea typeface="+mn-ea"/>
                <a:cs typeface="+mn-cs"/>
              </a:rPr>
              <a:t> posible, por lo que el lugar escogido para la proyección fue, ni más ni menos, el lago artificial del rancho Texas </a:t>
            </a:r>
            <a:r>
              <a:rPr lang="es-ES" sz="1200" kern="1200" baseline="0" dirty="0" err="1" smtClean="0">
                <a:solidFill>
                  <a:schemeClr val="tx1"/>
                </a:solidFill>
                <a:latin typeface="+mn-lt"/>
                <a:ea typeface="+mn-ea"/>
                <a:cs typeface="+mn-cs"/>
              </a:rPr>
              <a:t>Saki</a:t>
            </a:r>
            <a:r>
              <a:rPr lang="es-ES" sz="1200" kern="1200" baseline="0" dirty="0" smtClean="0">
                <a:solidFill>
                  <a:schemeClr val="tx1"/>
                </a:solidFill>
                <a:latin typeface="+mn-lt"/>
                <a:ea typeface="+mn-ea"/>
                <a:cs typeface="+mn-cs"/>
              </a:rPr>
              <a:t>, una bonita propiedad situada entre Austin y San Antonio.</a:t>
            </a:r>
          </a:p>
          <a:p>
            <a:r>
              <a:rPr lang="es-ES" sz="1200" kern="1200" baseline="0" dirty="0" smtClean="0">
                <a:solidFill>
                  <a:schemeClr val="tx1"/>
                </a:solidFill>
                <a:latin typeface="+mn-lt"/>
                <a:ea typeface="+mn-ea"/>
                <a:cs typeface="+mn-cs"/>
              </a:rPr>
              <a:t>De esta forma, los espectadores visionaron la película dentro del lago, sentados sobre flotadores gigantes, pudiéndose desplazar hasta los chiringuitos montados en la orilla a fin de acompañar la experiencia con un</a:t>
            </a:r>
          </a:p>
          <a:p>
            <a:r>
              <a:rPr lang="es-ES" sz="1200" kern="1200" baseline="0" dirty="0" smtClean="0">
                <a:solidFill>
                  <a:schemeClr val="tx1"/>
                </a:solidFill>
                <a:latin typeface="+mn-lt"/>
                <a:ea typeface="+mn-ea"/>
                <a:cs typeface="+mn-cs"/>
              </a:rPr>
              <a:t>refresco. Vemos cómo cada vez es más común desplazar las proyecciones cinematográficas a escenarios no convencionales que tematizan la experiencia haciéndola mucho más </a:t>
            </a:r>
            <a:r>
              <a:rPr lang="es-ES" sz="1200" kern="1200" baseline="0" dirty="0" err="1" smtClean="0">
                <a:solidFill>
                  <a:schemeClr val="tx1"/>
                </a:solidFill>
                <a:latin typeface="+mn-lt"/>
                <a:ea typeface="+mn-ea"/>
                <a:cs typeface="+mn-cs"/>
              </a:rPr>
              <a:t>inmersiva</a:t>
            </a:r>
            <a:r>
              <a:rPr lang="es-ES" sz="1200" kern="1200" baseline="0" dirty="0" smtClean="0">
                <a:solidFill>
                  <a:schemeClr val="tx1"/>
                </a:solidFill>
                <a:latin typeface="+mn-lt"/>
                <a:ea typeface="+mn-ea"/>
                <a:cs typeface="+mn-cs"/>
              </a:rPr>
              <a:t>.</a:t>
            </a:r>
          </a:p>
          <a:p>
            <a:r>
              <a:rPr lang="es-ES" sz="1200" b="1" kern="1200" baseline="0" dirty="0" smtClean="0">
                <a:solidFill>
                  <a:schemeClr val="tx1"/>
                </a:solidFill>
                <a:latin typeface="+mn-lt"/>
                <a:ea typeface="+mn-ea"/>
                <a:cs typeface="+mn-cs"/>
              </a:rPr>
              <a:t>www.drafthouse.com</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59</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r>
              <a:rPr lang="es-ES" dirty="0"/>
              <a:t>Bajo el lema “Tú haces el </a:t>
            </a:r>
            <a:r>
              <a:rPr lang="es-ES" dirty="0" err="1"/>
              <a:t>Grec</a:t>
            </a:r>
            <a:r>
              <a:rPr lang="es-ES" dirty="0"/>
              <a:t>, elige tu concierto”, los promotores del Festival de Barcelona invitaron al público a que propusiera qué artista querían que actuará en el festival de este año </a:t>
            </a:r>
            <a:r>
              <a:rPr lang="es-ES" dirty="0" smtClean="0"/>
              <a:t>2016. </a:t>
            </a:r>
            <a:r>
              <a:rPr lang="es-ES" dirty="0"/>
              <a:t>Lo hicieron través de la plataforma </a:t>
            </a:r>
            <a:r>
              <a:rPr lang="es-ES" b="1" dirty="0" err="1"/>
              <a:t>Cooncert</a:t>
            </a:r>
            <a:r>
              <a:rPr lang="es-ES" dirty="0"/>
              <a:t>, en la que el público se debía registrar y proponer una banda o artista para que formara parte del cartel.</a:t>
            </a:r>
          </a:p>
          <a:p>
            <a:pPr lvl="0"/>
            <a:endParaRPr lang="es-ES"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66DA7A-A460-43CC-8E1D-BDCDB666CF25}"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9</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En 2013 </a:t>
            </a:r>
            <a:r>
              <a:rPr lang="es-ES" sz="1200" b="1" kern="1200" baseline="0" dirty="0" smtClean="0">
                <a:solidFill>
                  <a:schemeClr val="tx1"/>
                </a:solidFill>
                <a:latin typeface="+mn-lt"/>
                <a:ea typeface="+mn-ea"/>
                <a:cs typeface="+mn-cs"/>
              </a:rPr>
              <a:t>El </a:t>
            </a:r>
            <a:r>
              <a:rPr lang="es-ES" sz="1200" b="1" kern="1200" baseline="0" dirty="0" err="1" smtClean="0">
                <a:solidFill>
                  <a:schemeClr val="tx1"/>
                </a:solidFill>
                <a:latin typeface="+mn-lt"/>
                <a:ea typeface="+mn-ea"/>
                <a:cs typeface="+mn-cs"/>
              </a:rPr>
              <a:t>Celler</a:t>
            </a:r>
            <a:r>
              <a:rPr lang="es-ES" sz="1200" b="1" kern="1200" baseline="0" dirty="0" smtClean="0">
                <a:solidFill>
                  <a:schemeClr val="tx1"/>
                </a:solidFill>
                <a:latin typeface="+mn-lt"/>
                <a:ea typeface="+mn-ea"/>
                <a:cs typeface="+mn-cs"/>
              </a:rPr>
              <a:t> de Can Roca junto con el artista interdisciplinar </a:t>
            </a:r>
            <a:r>
              <a:rPr lang="es-ES" sz="1200" b="1" kern="1200" baseline="0" dirty="0" err="1" smtClean="0">
                <a:solidFill>
                  <a:schemeClr val="tx1"/>
                </a:solidFill>
                <a:latin typeface="+mn-lt"/>
                <a:ea typeface="+mn-ea"/>
                <a:cs typeface="+mn-cs"/>
              </a:rPr>
              <a:t>Franc</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Aleu</a:t>
            </a:r>
            <a:r>
              <a:rPr lang="es-ES" sz="1200" b="1" kern="1200" baseline="0" dirty="0" smtClean="0">
                <a:solidFill>
                  <a:schemeClr val="tx1"/>
                </a:solidFill>
                <a:latin typeface="+mn-lt"/>
                <a:ea typeface="+mn-ea"/>
                <a:cs typeface="+mn-cs"/>
              </a:rPr>
              <a:t> y un equipo de cuarenta colaboradores de diferentes disciplinas, produjeron una obra de arte total: ‘El </a:t>
            </a:r>
            <a:r>
              <a:rPr lang="es-ES" sz="1200" b="1" kern="1200" baseline="0" dirty="0" err="1" smtClean="0">
                <a:solidFill>
                  <a:schemeClr val="tx1"/>
                </a:solidFill>
                <a:latin typeface="+mn-lt"/>
                <a:ea typeface="+mn-ea"/>
                <a:cs typeface="+mn-cs"/>
              </a:rPr>
              <a:t>Somni</a:t>
            </a:r>
            <a:r>
              <a:rPr lang="es-ES" sz="1200" b="1" kern="1200" baseline="0" dirty="0" smtClean="0">
                <a:solidFill>
                  <a:schemeClr val="tx1"/>
                </a:solidFill>
                <a:latin typeface="+mn-lt"/>
                <a:ea typeface="+mn-ea"/>
                <a:cs typeface="+mn-cs"/>
              </a:rPr>
              <a:t>’. Esta creación </a:t>
            </a:r>
            <a:r>
              <a:rPr lang="es-ES" sz="1200" b="1" kern="1200" baseline="0" dirty="0" err="1" smtClean="0">
                <a:solidFill>
                  <a:schemeClr val="tx1"/>
                </a:solidFill>
                <a:latin typeface="+mn-lt"/>
                <a:ea typeface="+mn-ea"/>
                <a:cs typeface="+mn-cs"/>
              </a:rPr>
              <a:t>transmediática</a:t>
            </a:r>
            <a:r>
              <a:rPr lang="es-ES" sz="1200" b="1" kern="1200" baseline="0" dirty="0" smtClean="0">
                <a:solidFill>
                  <a:schemeClr val="tx1"/>
                </a:solidFill>
                <a:latin typeface="+mn-lt"/>
                <a:ea typeface="+mn-ea"/>
                <a:cs typeface="+mn-cs"/>
              </a:rPr>
              <a:t> y operística se materializó gracias a la conjunción de distintas disciplinas y expresiones artísticas combinando una experiencia gastronómica única, una proyección audiovisual envolvente en exclusiva para la ocasión. Así, la gastronomía, el </a:t>
            </a:r>
            <a:r>
              <a:rPr lang="es-ES" sz="1200" b="1" i="1" kern="1200" baseline="0" dirty="0" smtClean="0">
                <a:solidFill>
                  <a:schemeClr val="tx1"/>
                </a:solidFill>
                <a:latin typeface="+mn-lt"/>
                <a:ea typeface="+mn-ea"/>
                <a:cs typeface="+mn-cs"/>
              </a:rPr>
              <a:t>video art, las nuevas tecnologías, la música y las humanidades se fusionaron es este proyecto coral que invitaba a los doce comensales a vivir una </a:t>
            </a:r>
            <a:r>
              <a:rPr lang="es-ES" sz="1200" b="1" i="1" kern="1200" baseline="0" dirty="0" err="1" smtClean="0">
                <a:solidFill>
                  <a:schemeClr val="tx1"/>
                </a:solidFill>
                <a:latin typeface="+mn-lt"/>
                <a:ea typeface="+mn-ea"/>
                <a:cs typeface="+mn-cs"/>
              </a:rPr>
              <a:t>experiencial</a:t>
            </a:r>
            <a:r>
              <a:rPr lang="es-ES" sz="1200" b="1" i="1" kern="1200" baseline="0" dirty="0" smtClean="0">
                <a:solidFill>
                  <a:schemeClr val="tx1"/>
                </a:solidFill>
                <a:latin typeface="+mn-lt"/>
                <a:ea typeface="+mn-ea"/>
                <a:cs typeface="+mn-cs"/>
              </a:rPr>
              <a:t> </a:t>
            </a:r>
            <a:r>
              <a:rPr lang="es-ES" sz="1200" b="1" i="1" kern="1200" baseline="0" dirty="0" err="1" smtClean="0">
                <a:solidFill>
                  <a:schemeClr val="tx1"/>
                </a:solidFill>
                <a:latin typeface="+mn-lt"/>
                <a:ea typeface="+mn-ea"/>
                <a:cs typeface="+mn-cs"/>
              </a:rPr>
              <a:t>multisensorial</a:t>
            </a:r>
            <a:r>
              <a:rPr lang="es-ES" sz="1200" b="1" i="1" kern="1200" baseline="0" dirty="0" smtClean="0">
                <a:solidFill>
                  <a:schemeClr val="tx1"/>
                </a:solidFill>
                <a:latin typeface="+mn-lt"/>
                <a:ea typeface="+mn-ea"/>
                <a:cs typeface="+mn-cs"/>
              </a:rPr>
              <a:t>. El proyecto se completó con una exposición, un libro y una película. Sin duda, ‘El </a:t>
            </a:r>
            <a:r>
              <a:rPr lang="es-ES" sz="1200" b="1" i="1" kern="1200" baseline="0" dirty="0" err="1" smtClean="0">
                <a:solidFill>
                  <a:schemeClr val="tx1"/>
                </a:solidFill>
                <a:latin typeface="+mn-lt"/>
                <a:ea typeface="+mn-ea"/>
                <a:cs typeface="+mn-cs"/>
              </a:rPr>
              <a:t>Somni</a:t>
            </a:r>
            <a:r>
              <a:rPr lang="es-ES" sz="1200" b="1" i="1" kern="1200" baseline="0" dirty="0" smtClean="0">
                <a:solidFill>
                  <a:schemeClr val="tx1"/>
                </a:solidFill>
                <a:latin typeface="+mn-lt"/>
                <a:ea typeface="+mn-ea"/>
                <a:cs typeface="+mn-cs"/>
              </a:rPr>
              <a:t>’ es hasta la fecha, la obra de arte total más ambiciosa jamás creada ya que traspasa todas las fronteras disciplinarias para ofrecer una percepción global de la belleza y del arte. www.elsomni.cat </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60</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El Gran </a:t>
            </a:r>
            <a:r>
              <a:rPr lang="es-ES" sz="1200" kern="1200" baseline="0" dirty="0" err="1" smtClean="0">
                <a:solidFill>
                  <a:schemeClr val="tx1"/>
                </a:solidFill>
                <a:latin typeface="+mn-lt"/>
                <a:ea typeface="+mn-ea"/>
                <a:cs typeface="+mn-cs"/>
              </a:rPr>
              <a:t>Teatre</a:t>
            </a:r>
            <a:r>
              <a:rPr lang="es-ES" sz="1200" kern="1200" baseline="0" dirty="0" smtClean="0">
                <a:solidFill>
                  <a:schemeClr val="tx1"/>
                </a:solidFill>
                <a:latin typeface="+mn-lt"/>
                <a:ea typeface="+mn-ea"/>
                <a:cs typeface="+mn-cs"/>
              </a:rPr>
              <a:t> del </a:t>
            </a:r>
            <a:r>
              <a:rPr lang="es-ES" sz="1200" kern="1200" baseline="0" dirty="0" err="1" smtClean="0">
                <a:solidFill>
                  <a:schemeClr val="tx1"/>
                </a:solidFill>
                <a:latin typeface="+mn-lt"/>
                <a:ea typeface="+mn-ea"/>
                <a:cs typeface="+mn-cs"/>
              </a:rPr>
              <a:t>Liceu</a:t>
            </a:r>
            <a:r>
              <a:rPr lang="es-ES" sz="1200" kern="1200" baseline="0" dirty="0" smtClean="0">
                <a:solidFill>
                  <a:schemeClr val="tx1"/>
                </a:solidFill>
                <a:latin typeface="+mn-lt"/>
                <a:ea typeface="+mn-ea"/>
                <a:cs typeface="+mn-cs"/>
              </a:rPr>
              <a:t> de Barcelona ha iniciado un proyecto como parte del Espacio </a:t>
            </a:r>
            <a:r>
              <a:rPr lang="es-ES" sz="1200" kern="1200" baseline="0" dirty="0" err="1" smtClean="0">
                <a:solidFill>
                  <a:schemeClr val="tx1"/>
                </a:solidFill>
                <a:latin typeface="+mn-lt"/>
                <a:ea typeface="+mn-ea"/>
                <a:cs typeface="+mn-cs"/>
              </a:rPr>
              <a:t>Liceu</a:t>
            </a:r>
            <a:r>
              <a:rPr lang="es-ES" sz="1200" kern="1200" baseline="0" dirty="0" smtClean="0">
                <a:solidFill>
                  <a:schemeClr val="tx1"/>
                </a:solidFill>
                <a:latin typeface="+mn-lt"/>
                <a:ea typeface="+mn-ea"/>
                <a:cs typeface="+mn-cs"/>
              </a:rPr>
              <a:t>, que busca ofrecer un viaje por la cultura artística y gastronómica catalana. De la mano de artistas de distintas disciplinas, entre los que se encuentran el polifacético </a:t>
            </a:r>
            <a:r>
              <a:rPr lang="es-ES" sz="1200" kern="1200" baseline="0" dirty="0" err="1" smtClean="0">
                <a:solidFill>
                  <a:schemeClr val="tx1"/>
                </a:solidFill>
                <a:latin typeface="+mn-lt"/>
                <a:ea typeface="+mn-ea"/>
                <a:cs typeface="+mn-cs"/>
              </a:rPr>
              <a:t>Franc</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Aleu</a:t>
            </a:r>
            <a:r>
              <a:rPr lang="es-ES" sz="1200" kern="1200" baseline="0" dirty="0" smtClean="0">
                <a:solidFill>
                  <a:schemeClr val="tx1"/>
                </a:solidFill>
                <a:latin typeface="+mn-lt"/>
                <a:ea typeface="+mn-ea"/>
                <a:cs typeface="+mn-cs"/>
              </a:rPr>
              <a:t> y los chefs hermanos Roca, se abrirá un nuevo espacio de ocio que ofrecerá una experiencia gastronómica </a:t>
            </a:r>
            <a:r>
              <a:rPr lang="es-ES" sz="1200" kern="1200" baseline="0" dirty="0" err="1" smtClean="0">
                <a:solidFill>
                  <a:schemeClr val="tx1"/>
                </a:solidFill>
                <a:latin typeface="+mn-lt"/>
                <a:ea typeface="+mn-ea"/>
                <a:cs typeface="+mn-cs"/>
              </a:rPr>
              <a:t>inmersiva</a:t>
            </a:r>
            <a:r>
              <a:rPr lang="es-ES" sz="1200" kern="1200" baseline="0" dirty="0" smtClean="0">
                <a:solidFill>
                  <a:schemeClr val="tx1"/>
                </a:solidFill>
                <a:latin typeface="+mn-lt"/>
                <a:ea typeface="+mn-ea"/>
                <a:cs typeface="+mn-cs"/>
              </a:rPr>
              <a:t> y multidisciplinar. </a:t>
            </a:r>
            <a:r>
              <a:rPr lang="es-ES" sz="1200" kern="1200" baseline="0" dirty="0" err="1" smtClean="0">
                <a:solidFill>
                  <a:schemeClr val="tx1"/>
                </a:solidFill>
                <a:latin typeface="+mn-lt"/>
                <a:ea typeface="+mn-ea"/>
                <a:cs typeface="+mn-cs"/>
              </a:rPr>
              <a:t>Annette</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Abstoss</a:t>
            </a:r>
            <a:r>
              <a:rPr lang="es-ES" sz="1200" kern="1200" baseline="0" dirty="0" smtClean="0">
                <a:solidFill>
                  <a:schemeClr val="tx1"/>
                </a:solidFill>
                <a:latin typeface="+mn-lt"/>
                <a:ea typeface="+mn-ea"/>
                <a:cs typeface="+mn-cs"/>
              </a:rPr>
              <a:t> será la responsable del desarrollo de la oferta gastronómica, mientras que el artista </a:t>
            </a:r>
            <a:r>
              <a:rPr lang="es-ES" sz="1200" kern="1200" baseline="0" dirty="0" err="1" smtClean="0">
                <a:solidFill>
                  <a:schemeClr val="tx1"/>
                </a:solidFill>
                <a:latin typeface="+mn-lt"/>
                <a:ea typeface="+mn-ea"/>
                <a:cs typeface="+mn-cs"/>
              </a:rPr>
              <a:t>Franc</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Aleu</a:t>
            </a:r>
            <a:r>
              <a:rPr lang="es-ES" sz="1200" kern="1200" baseline="0" dirty="0" smtClean="0">
                <a:solidFill>
                  <a:schemeClr val="tx1"/>
                </a:solidFill>
                <a:latin typeface="+mn-lt"/>
                <a:ea typeface="+mn-ea"/>
                <a:cs typeface="+mn-cs"/>
              </a:rPr>
              <a:t> se encargará del diseño y la creación  de los contenidos artísticos en las diversas instalaciones y propuestas integradas en el espacio. Los hermanos Roca, por su lado, han asesorado en la creación de uno de los escenarios de tipo sensorial y gastronómico y han hecho la selección de productos que integran el proyecto, que por supuesto serán de proximidad. Una ambiciosa propuesta que pronto abrirá sus puertas.</a:t>
            </a:r>
          </a:p>
          <a:p>
            <a:endParaRPr lang="es-ES" b="0" dirty="0" smtClean="0"/>
          </a:p>
          <a:p>
            <a:r>
              <a:rPr lang="es-ES" b="0" dirty="0" smtClean="0"/>
              <a:t>http://www.lavanguardia.com/cultura/20151021/54438265582/liceo-acogera-un-espacio-gastronomico-y-cultural-de-referencia-internacional.html</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61</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r>
              <a:rPr lang="es-ES" sz="1200" kern="1200" baseline="0" dirty="0" err="1" smtClean="0">
                <a:solidFill>
                  <a:schemeClr val="tx1"/>
                </a:solidFill>
                <a:latin typeface="+mn-lt"/>
                <a:ea typeface="+mn-ea"/>
                <a:cs typeface="+mn-cs"/>
              </a:rPr>
              <a:t>Edible</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cinema</a:t>
            </a:r>
            <a:r>
              <a:rPr lang="es-ES" sz="1200" kern="1200" baseline="0" dirty="0" smtClean="0">
                <a:solidFill>
                  <a:schemeClr val="tx1"/>
                </a:solidFill>
                <a:latin typeface="+mn-lt"/>
                <a:ea typeface="+mn-ea"/>
                <a:cs typeface="+mn-cs"/>
              </a:rPr>
              <a:t>, traducido literalmente como “cine comestible”, es una</a:t>
            </a:r>
          </a:p>
          <a:p>
            <a:r>
              <a:rPr lang="es-ES" sz="1200" kern="1200" baseline="0" dirty="0" smtClean="0">
                <a:solidFill>
                  <a:schemeClr val="tx1"/>
                </a:solidFill>
                <a:latin typeface="+mn-lt"/>
                <a:ea typeface="+mn-ea"/>
                <a:cs typeface="+mn-cs"/>
              </a:rPr>
              <a:t>iniciativa nacida en Londres que busca dotar de sabores y aromas al séptimo arte. Así, cuando una</a:t>
            </a:r>
          </a:p>
          <a:p>
            <a:r>
              <a:rPr lang="es-ES" sz="1200" kern="1200" baseline="0" dirty="0" smtClean="0">
                <a:solidFill>
                  <a:schemeClr val="tx1"/>
                </a:solidFill>
                <a:latin typeface="+mn-lt"/>
                <a:ea typeface="+mn-ea"/>
                <a:cs typeface="+mn-cs"/>
              </a:rPr>
              <a:t>persona acude a su cine, la experiencia cinematográfica se complementa con una bandeja personalizada de canapés</a:t>
            </a:r>
          </a:p>
          <a:p>
            <a:r>
              <a:rPr lang="es-ES" sz="1200" kern="1200" baseline="0" dirty="0" smtClean="0">
                <a:solidFill>
                  <a:schemeClr val="tx1"/>
                </a:solidFill>
                <a:latin typeface="+mn-lt"/>
                <a:ea typeface="+mn-ea"/>
                <a:cs typeface="+mn-cs"/>
              </a:rPr>
              <a:t>y cócteles que deben ser consumidos en determinados momentos de la película. Todas las piezas gastronómicas vienen numeradas.</a:t>
            </a:r>
          </a:p>
          <a:p>
            <a:r>
              <a:rPr lang="es-ES" sz="1200" kern="1200" baseline="0" dirty="0" smtClean="0">
                <a:solidFill>
                  <a:schemeClr val="tx1"/>
                </a:solidFill>
                <a:latin typeface="+mn-lt"/>
                <a:ea typeface="+mn-ea"/>
                <a:cs typeface="+mn-cs"/>
              </a:rPr>
              <a:t>Cuando aparece el número en la pantalla, los espectadores pueden proceder.</a:t>
            </a:r>
          </a:p>
          <a:p>
            <a:r>
              <a:rPr lang="es-ES" sz="1200" kern="1200" baseline="0" dirty="0" smtClean="0">
                <a:solidFill>
                  <a:schemeClr val="tx1"/>
                </a:solidFill>
                <a:latin typeface="+mn-lt"/>
                <a:ea typeface="+mn-ea"/>
                <a:cs typeface="+mn-cs"/>
              </a:rPr>
              <a:t>Durante la proyección de la película El laberinto del fauno, por ejemplo, la audiencia fue invitada a probar unas deliciosas palomitas ahumadas con</a:t>
            </a:r>
          </a:p>
          <a:p>
            <a:r>
              <a:rPr lang="es-ES" sz="1200" kern="1200" baseline="0" dirty="0" smtClean="0">
                <a:solidFill>
                  <a:schemeClr val="tx1"/>
                </a:solidFill>
                <a:latin typeface="+mn-lt"/>
                <a:ea typeface="+mn-ea"/>
                <a:cs typeface="+mn-cs"/>
              </a:rPr>
              <a:t>aroma de pino cuando los personajes corrían por el bosque. Una experiencia </a:t>
            </a:r>
            <a:r>
              <a:rPr lang="es-ES" sz="1200" kern="1200" baseline="0" dirty="0" err="1" smtClean="0">
                <a:solidFill>
                  <a:schemeClr val="tx1"/>
                </a:solidFill>
                <a:latin typeface="+mn-lt"/>
                <a:ea typeface="+mn-ea"/>
                <a:cs typeface="+mn-cs"/>
              </a:rPr>
              <a:t>multisensorial</a:t>
            </a:r>
            <a:r>
              <a:rPr lang="es-ES" sz="1200" kern="1200" baseline="0" dirty="0" smtClean="0">
                <a:solidFill>
                  <a:schemeClr val="tx1"/>
                </a:solidFill>
                <a:latin typeface="+mn-lt"/>
                <a:ea typeface="+mn-ea"/>
                <a:cs typeface="+mn-cs"/>
              </a:rPr>
              <a:t> y</a:t>
            </a:r>
          </a:p>
          <a:p>
            <a:r>
              <a:rPr lang="es-ES" sz="1200" kern="1200" baseline="0" dirty="0" smtClean="0">
                <a:solidFill>
                  <a:schemeClr val="tx1"/>
                </a:solidFill>
                <a:latin typeface="+mn-lt"/>
                <a:ea typeface="+mn-ea"/>
                <a:cs typeface="+mn-cs"/>
              </a:rPr>
              <a:t>absolutamente </a:t>
            </a:r>
            <a:r>
              <a:rPr lang="es-ES" sz="1200" kern="1200" baseline="0" dirty="0" err="1" smtClean="0">
                <a:solidFill>
                  <a:schemeClr val="tx1"/>
                </a:solidFill>
                <a:latin typeface="+mn-lt"/>
                <a:ea typeface="+mn-ea"/>
                <a:cs typeface="+mn-cs"/>
              </a:rPr>
              <a:t>inmersiva</a:t>
            </a:r>
            <a:r>
              <a:rPr lang="es-ES" sz="1200" kern="1200" baseline="0" dirty="0" smtClean="0">
                <a:solidFill>
                  <a:schemeClr val="tx1"/>
                </a:solidFill>
                <a:latin typeface="+mn-lt"/>
                <a:ea typeface="+mn-ea"/>
                <a:cs typeface="+mn-cs"/>
              </a:rPr>
              <a:t>.</a:t>
            </a:r>
          </a:p>
          <a:p>
            <a:r>
              <a:rPr lang="es-ES" sz="1200" b="1" kern="1200" baseline="0" dirty="0" smtClean="0">
                <a:solidFill>
                  <a:schemeClr val="tx1"/>
                </a:solidFill>
                <a:latin typeface="+mn-lt"/>
                <a:ea typeface="+mn-ea"/>
                <a:cs typeface="+mn-cs"/>
              </a:rPr>
              <a:t>www.ediblecinema.co.uk</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62</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3588" cy="3429000"/>
          </a:xfrm>
        </p:spPr>
      </p:sp>
      <p:sp>
        <p:nvSpPr>
          <p:cNvPr id="3" name="2 Marcador de notas"/>
          <p:cNvSpPr txBox="1">
            <a:spLocks noGrp="1"/>
          </p:cNvSpPr>
          <p:nvPr>
            <p:ph type="body" sz="quarter" idx="1"/>
          </p:nvPr>
        </p:nvSpPr>
        <p:spPr/>
        <p:txBody>
          <a:bodyPr/>
          <a:lstStyle/>
          <a:p>
            <a:r>
              <a:rPr lang="es-ES" sz="1200" b="1" kern="1200" baseline="0" dirty="0" smtClean="0">
                <a:solidFill>
                  <a:schemeClr val="tx1"/>
                </a:solidFill>
                <a:latin typeface="+mn-lt"/>
                <a:ea typeface="+mn-ea"/>
                <a:cs typeface="+mn-cs"/>
              </a:rPr>
              <a:t>NOU CAS</a:t>
            </a:r>
          </a:p>
          <a:p>
            <a:endParaRPr lang="es-ES" sz="1200" kern="1200" baseline="0" dirty="0" smtClean="0">
              <a:solidFill>
                <a:schemeClr val="tx1"/>
              </a:solidFill>
              <a:latin typeface="+mn-lt"/>
              <a:ea typeface="+mn-ea"/>
              <a:cs typeface="+mn-cs"/>
            </a:endParaRPr>
          </a:p>
          <a:p>
            <a:r>
              <a:rPr lang="es-ES" sz="1200" kern="1200" baseline="0" dirty="0" smtClean="0">
                <a:solidFill>
                  <a:schemeClr val="tx1"/>
                </a:solidFill>
                <a:latin typeface="+mn-lt"/>
                <a:ea typeface="+mn-ea"/>
                <a:cs typeface="+mn-cs"/>
              </a:rPr>
              <a:t>El reto que se ha propuesto el píxel en la exploración de las posibilidades de la tecnología digital para la creación de nuevas experiencias literarias empieza a dar sus frutos. Aparecen, por ejemplo, propuestas que buscan cubrir la imperiosa necesidad del consumidor actual de vivir experiencias </a:t>
            </a:r>
            <a:r>
              <a:rPr lang="es-ES" sz="1200" kern="1200" baseline="0" dirty="0" err="1" smtClean="0">
                <a:solidFill>
                  <a:schemeClr val="tx1"/>
                </a:solidFill>
                <a:latin typeface="+mn-lt"/>
                <a:ea typeface="+mn-ea"/>
                <a:cs typeface="+mn-cs"/>
              </a:rPr>
              <a:t>inmersivas</a:t>
            </a:r>
            <a:r>
              <a:rPr lang="es-ES" sz="1200" kern="1200" baseline="0" dirty="0" smtClean="0">
                <a:solidFill>
                  <a:schemeClr val="tx1"/>
                </a:solidFill>
                <a:latin typeface="+mn-lt"/>
                <a:ea typeface="+mn-ea"/>
                <a:cs typeface="+mn-cs"/>
              </a:rPr>
              <a:t>. Y es que el </a:t>
            </a:r>
            <a:r>
              <a:rPr lang="es-ES" sz="1200" i="1" kern="1200" baseline="0" dirty="0" err="1" smtClean="0">
                <a:solidFill>
                  <a:schemeClr val="tx1"/>
                </a:solidFill>
                <a:latin typeface="+mn-lt"/>
                <a:ea typeface="+mn-ea"/>
                <a:cs typeface="+mn-cs"/>
              </a:rPr>
              <a:t>storytelling</a:t>
            </a:r>
            <a:r>
              <a:rPr lang="es-ES" sz="1200" i="1" kern="1200" baseline="0" dirty="0" smtClean="0">
                <a:solidFill>
                  <a:schemeClr val="tx1"/>
                </a:solidFill>
                <a:latin typeface="+mn-lt"/>
                <a:ea typeface="+mn-ea"/>
                <a:cs typeface="+mn-cs"/>
              </a:rPr>
              <a:t> ya no es suficiente para el lector, ahora quiere </a:t>
            </a:r>
            <a:r>
              <a:rPr lang="es-ES" sz="1200" i="1" kern="1200" baseline="0" dirty="0" err="1" smtClean="0">
                <a:solidFill>
                  <a:schemeClr val="tx1"/>
                </a:solidFill>
                <a:latin typeface="+mn-lt"/>
                <a:ea typeface="+mn-ea"/>
                <a:cs typeface="+mn-cs"/>
              </a:rPr>
              <a:t>storyliving</a:t>
            </a:r>
            <a:r>
              <a:rPr lang="es-ES" sz="1200" i="1" kern="1200" baseline="0" dirty="0" smtClean="0">
                <a:solidFill>
                  <a:schemeClr val="tx1"/>
                </a:solidFill>
                <a:latin typeface="+mn-lt"/>
                <a:ea typeface="+mn-ea"/>
                <a:cs typeface="+mn-cs"/>
              </a:rPr>
              <a:t>. </a:t>
            </a:r>
          </a:p>
          <a:p>
            <a:r>
              <a:rPr lang="es-ES" sz="1200" b="1" kern="1200" baseline="0" dirty="0" err="1" smtClean="0">
                <a:solidFill>
                  <a:schemeClr val="tx1"/>
                </a:solidFill>
                <a:latin typeface="+mn-lt"/>
                <a:ea typeface="+mn-ea"/>
                <a:cs typeface="+mn-cs"/>
              </a:rPr>
              <a:t>Wonderbook</a:t>
            </a:r>
            <a:r>
              <a:rPr lang="es-ES" sz="1200" b="1" kern="1200" baseline="0" dirty="0" smtClean="0">
                <a:solidFill>
                  <a:schemeClr val="tx1"/>
                </a:solidFill>
                <a:latin typeface="+mn-lt"/>
                <a:ea typeface="+mn-ea"/>
                <a:cs typeface="+mn-cs"/>
              </a:rPr>
              <a:t> es la propuesta desarrollada por PlayStation, un libro interactivo y participativo que permite que el lector, a través de realidad aumentada, viva en primera persona la historia y se convierta en el protagonista y personaje principal. De esta forma, la experiencia de lectura se torna participativa, </a:t>
            </a:r>
            <a:r>
              <a:rPr lang="es-ES" sz="1200" b="1" kern="1200" baseline="0" dirty="0" err="1" smtClean="0">
                <a:solidFill>
                  <a:schemeClr val="tx1"/>
                </a:solidFill>
                <a:latin typeface="+mn-lt"/>
                <a:ea typeface="+mn-ea"/>
                <a:cs typeface="+mn-cs"/>
              </a:rPr>
              <a:t>inmersiva</a:t>
            </a:r>
            <a:r>
              <a:rPr lang="es-ES" sz="1200" b="1" kern="1200" baseline="0" dirty="0" smtClean="0">
                <a:solidFill>
                  <a:schemeClr val="tx1"/>
                </a:solidFill>
                <a:latin typeface="+mn-lt"/>
                <a:ea typeface="+mn-ea"/>
                <a:cs typeface="+mn-cs"/>
              </a:rPr>
              <a:t> y vivencial, y se abre un nuevo escenario que replantea absolutamente el ritual de lectura tradicional. </a:t>
            </a: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63</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endParaRPr lang="es-ES"/>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E2FA9B1-1798-485F-9B57-8CBE0DB8B9E1}"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65</a:t>
            </a:fld>
            <a:endParaRPr lang="es-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a:t>Una de las ventajas que ofrece el digital para la promoción y amplificación de las propuestas literarias es su carácter viral. Así, muchas corren la suerte de entrar en el huracán del boca oreja digital y sus ventas salen disparadas.</a:t>
            </a:r>
          </a:p>
          <a:p>
            <a:pPr lvl="0"/>
            <a:r>
              <a:rPr lang="es-ES"/>
              <a:t>El último fenómeno viral vive bajo el hashtag de #bookface, y consiste en fotografiarse con libros en cuyas portadas aparece alguna extremidad, colocándolo estratégicamente para que parezca una parte del cuerpo, creando una fusión entre la vida y el arte. Si bien se ha extendido por todo el mundo, el fenómeno empezó como una pequeña propuesta semanal de una biblioteca de Burlingame, en California, para presentar sus nuevas llegadas. Ahora se ha convertido en un reto que librerías y bibliotecas de todo el mundo lanzan a sus clientes, y que sin duda dan visibilidad a centenares de libros y acerca a la literatura al público más joven.</a:t>
            </a:r>
          </a:p>
          <a:p>
            <a:pPr lvl="0"/>
            <a:r>
              <a:rPr lang="es-ES" b="1"/>
              <a:t>#Bookface</a:t>
            </a:r>
            <a:endParaRPr lang="es-ES"/>
          </a:p>
          <a:p>
            <a:pPr lvl="0" hangingPunct="1">
              <a:spcBef>
                <a:spcPts val="0"/>
              </a:spcBef>
            </a:pPr>
            <a:endParaRPr lang="es-ES">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719A6F-036A-471D-B59A-201D4370E874}"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66</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a:t>El sector literario ha sabido capitalizar el poder de los </a:t>
            </a:r>
            <a:r>
              <a:rPr lang="es-ES" i="1"/>
              <a:t>influencers</a:t>
            </a:r>
            <a:r>
              <a:rPr lang="es-ES"/>
              <a:t>, personas con un gran volumen de seguidores en las redes digitales que marcan tendencias y modas. Para su comunidad de fans, sus opiniones son siempre más convincentes que las de cualquier experto o campaña publicitaria.</a:t>
            </a:r>
          </a:p>
          <a:p>
            <a:pPr lvl="0"/>
            <a:r>
              <a:rPr lang="es-ES"/>
              <a:t>Aparece así el fenómeno de los “booktubers”, jóvenes que graban reseñas de libros y las suben a su canal de Youtube. En España, Argentina y México los “booktubers” tienen miles de seguidores y son los principales promotores de la lectura entre el público joven. Por ello, las editoriales buscan seducir a este grupo para que recomienden sus libros en las redes.</a:t>
            </a:r>
          </a:p>
          <a:p>
            <a:pPr lvl="0" hangingPunct="1">
              <a:spcBef>
                <a:spcPts val="0"/>
              </a:spcBef>
            </a:pPr>
            <a:endParaRPr lang="es-ES">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D0FECE4-ADF3-4E30-809F-BE6CA42CE7AE}"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67</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hangingPunct="1">
              <a:spcBef>
                <a:spcPts val="0"/>
              </a:spcBef>
            </a:pPr>
            <a:r>
              <a:rPr lang="es-ES" dirty="0"/>
              <a:t>https://</a:t>
            </a:r>
            <a:r>
              <a:rPr lang="es-ES" dirty="0" err="1"/>
              <a:t>www.youtube.com</a:t>
            </a:r>
            <a:r>
              <a:rPr lang="es-ES" dirty="0"/>
              <a:t>/</a:t>
            </a:r>
            <a:r>
              <a:rPr lang="es-ES" dirty="0" err="1"/>
              <a:t>watch?v</a:t>
            </a:r>
            <a:r>
              <a:rPr lang="es-ES" dirty="0"/>
              <a:t>=b7ZizDguxJA</a:t>
            </a:r>
          </a:p>
          <a:p>
            <a:pPr lvl="0" hangingPunct="1">
              <a:spcBef>
                <a:spcPts val="0"/>
              </a:spcBef>
            </a:pPr>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5BDEEA-9630-4241-987D-383B12DAF711}"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68</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r>
              <a:rPr lang="es-ES" sz="1200" b="0" i="0" u="none" strike="noStrike" kern="1200" cap="none" spc="0" baseline="0" dirty="0" smtClean="0">
                <a:solidFill>
                  <a:srgbClr val="000000"/>
                </a:solidFill>
                <a:uFillTx/>
                <a:latin typeface="Arial"/>
                <a:ea typeface="ＭＳ Ｐゴシック"/>
                <a:cs typeface="ＭＳ Ｐゴシック"/>
              </a:rPr>
              <a:t>Campaña para la </a:t>
            </a:r>
            <a:r>
              <a:rPr lang="es-ES" sz="1200" b="1" i="0" u="none" strike="noStrike" kern="1200" cap="none" spc="0" baseline="0" dirty="0" smtClean="0">
                <a:solidFill>
                  <a:srgbClr val="000000"/>
                </a:solidFill>
                <a:uFillTx/>
                <a:latin typeface="Arial"/>
                <a:ea typeface="ＭＳ Ｐゴシック"/>
                <a:cs typeface="ＭＳ Ｐゴシック"/>
              </a:rPr>
              <a:t>Escuela de Arte </a:t>
            </a:r>
            <a:r>
              <a:rPr lang="es-ES" sz="1200" b="1" i="0" u="none" strike="noStrike" kern="1200" cap="none" spc="0" baseline="0" dirty="0" smtClean="0">
                <a:solidFill>
                  <a:srgbClr val="000000"/>
                </a:solidFill>
                <a:uFillTx/>
                <a:latin typeface="Arial"/>
                <a:ea typeface="ＭＳ Ｐゴシック"/>
                <a:cs typeface="ＭＳ Ｐゴシック"/>
                <a:hlinkClick r:id="rId3"/>
              </a:rPr>
              <a:t>MASP</a:t>
            </a:r>
            <a:r>
              <a:rPr lang="es-ES" sz="1200" b="0" i="0" u="none" strike="noStrike" kern="1200" cap="none" spc="0" baseline="0" dirty="0" smtClean="0">
                <a:solidFill>
                  <a:srgbClr val="000000"/>
                </a:solidFill>
                <a:uFillTx/>
                <a:latin typeface="Arial"/>
                <a:ea typeface="ＭＳ Ｐゴシック"/>
                <a:cs typeface="ＭＳ Ｐゴシック"/>
              </a:rPr>
              <a:t> en São Paulo. La agencia DDB Brasil tomó artistas como </a:t>
            </a:r>
            <a:r>
              <a:rPr lang="es-ES" sz="1200" b="0" i="0" u="none" strike="noStrike" kern="1200" cap="none" spc="0" baseline="0" dirty="0" err="1" smtClean="0">
                <a:solidFill>
                  <a:srgbClr val="000000"/>
                </a:solidFill>
                <a:uFillTx/>
                <a:latin typeface="Arial"/>
                <a:ea typeface="ＭＳ Ｐゴシック"/>
                <a:cs typeface="ＭＳ Ｐゴシック"/>
              </a:rPr>
              <a:t>Dali</a:t>
            </a:r>
            <a:r>
              <a:rPr lang="es-ES" sz="1200" b="0" i="0" u="none" strike="noStrike" kern="1200" cap="none" spc="0" baseline="0" dirty="0" smtClean="0">
                <a:solidFill>
                  <a:srgbClr val="000000"/>
                </a:solidFill>
                <a:uFillTx/>
                <a:latin typeface="Arial"/>
                <a:ea typeface="ＭＳ Ｐゴシック"/>
                <a:cs typeface="ＭＳ Ｐゴシック"/>
              </a:rPr>
              <a:t>, Van </a:t>
            </a:r>
            <a:r>
              <a:rPr lang="es-ES" sz="1200" b="0" i="0" u="none" strike="noStrike" kern="1200" cap="none" spc="0" baseline="0" dirty="0" err="1" smtClean="0">
                <a:solidFill>
                  <a:srgbClr val="000000"/>
                </a:solidFill>
                <a:uFillTx/>
                <a:latin typeface="Arial"/>
                <a:ea typeface="ＭＳ Ｐゴシック"/>
                <a:cs typeface="ＭＳ Ｐゴシック"/>
              </a:rPr>
              <a:t>Gogh</a:t>
            </a:r>
            <a:r>
              <a:rPr lang="es-ES" sz="1200" b="0" i="0" u="none" strike="noStrike" kern="1200" cap="none" spc="0" baseline="0" dirty="0" smtClean="0">
                <a:solidFill>
                  <a:srgbClr val="000000"/>
                </a:solidFill>
                <a:uFillTx/>
                <a:latin typeface="Arial"/>
                <a:ea typeface="ＭＳ Ｐゴシック"/>
                <a:cs typeface="ＭＳ Ｐゴシック"/>
              </a:rPr>
              <a:t> y Picasso y los disecó para mostrar en su interior ilustraciones en el mismo estilo que sus obras de arte famosas.</a:t>
            </a:r>
          </a:p>
          <a:p>
            <a:r>
              <a:rPr lang="es-ES" dirty="0" smtClean="0"/>
              <a:t/>
            </a:r>
            <a:br>
              <a:rPr lang="es-ES" dirty="0" smtClean="0"/>
            </a:br>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5BDEEA-9630-4241-987D-383B12DAF711}"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69</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fontAlgn="base"/>
            <a:r>
              <a:rPr lang="es-ES" sz="1200" b="0" i="0" u="none" strike="noStrike" kern="1200" cap="none" spc="0" baseline="0" dirty="0" smtClean="0">
                <a:solidFill>
                  <a:srgbClr val="000000"/>
                </a:solidFill>
                <a:uFillTx/>
                <a:latin typeface="Arial"/>
                <a:ea typeface="ＭＳ Ｐゴシック"/>
                <a:cs typeface="ＭＳ Ｐゴシック"/>
              </a:rPr>
              <a:t>La agencia M&amp;C </a:t>
            </a:r>
            <a:r>
              <a:rPr lang="es-ES" sz="1200" b="0" i="0" u="none" strike="noStrike" kern="1200" cap="none" spc="0" baseline="0" dirty="0" err="1" smtClean="0">
                <a:solidFill>
                  <a:srgbClr val="000000"/>
                </a:solidFill>
                <a:uFillTx/>
                <a:latin typeface="Arial"/>
                <a:ea typeface="ＭＳ Ｐゴシック"/>
                <a:cs typeface="ＭＳ Ｐゴシック"/>
              </a:rPr>
              <a:t>Saatchi</a:t>
            </a:r>
            <a:r>
              <a:rPr lang="es-ES" sz="1200" b="0" i="0" u="none" strike="noStrike" kern="1200" cap="none" spc="0" baseline="0" dirty="0" smtClean="0">
                <a:solidFill>
                  <a:srgbClr val="000000"/>
                </a:solidFill>
                <a:uFillTx/>
                <a:latin typeface="Arial"/>
                <a:ea typeface="ＭＳ Ｐゴシック"/>
                <a:cs typeface="ＭＳ Ｐゴシック"/>
              </a:rPr>
              <a:t> en Los Ángeles apostó por la ironía para publicitar las exposiciones permanentes del </a:t>
            </a:r>
            <a:r>
              <a:rPr lang="es-ES" sz="1200" b="0" i="0" u="none" strike="noStrike" kern="1200" cap="none" spc="0" baseline="0" dirty="0" err="1" smtClean="0">
                <a:solidFill>
                  <a:srgbClr val="000000"/>
                </a:solidFill>
                <a:uFillTx/>
                <a:latin typeface="Arial"/>
                <a:ea typeface="ＭＳ Ｐゴシック"/>
                <a:cs typeface="ＭＳ Ｐゴシック"/>
                <a:hlinkClick r:id="rId3"/>
              </a:rPr>
              <a:t>Getty</a:t>
            </a:r>
            <a:r>
              <a:rPr lang="es-ES" sz="1200" b="0" i="0" u="none" strike="noStrike" kern="1200" cap="none" spc="0" baseline="0" dirty="0" smtClean="0">
                <a:solidFill>
                  <a:srgbClr val="000000"/>
                </a:solidFill>
                <a:uFillTx/>
                <a:latin typeface="Arial"/>
                <a:ea typeface="ＭＳ Ｐゴシック"/>
                <a:cs typeface="ＭＳ Ｐゴシック"/>
                <a:hlinkClick r:id="rId3"/>
              </a:rPr>
              <a:t> Center</a:t>
            </a:r>
            <a:r>
              <a:rPr lang="es-ES" sz="1200" b="0" i="0" u="none" strike="noStrike" kern="1200" cap="none" spc="0" baseline="0" dirty="0" smtClean="0">
                <a:solidFill>
                  <a:srgbClr val="000000"/>
                </a:solidFill>
                <a:uFillTx/>
                <a:latin typeface="Arial"/>
                <a:ea typeface="ＭＳ Ｐゴシック"/>
                <a:cs typeface="ＭＳ Ｐゴシック"/>
              </a:rPr>
              <a:t> en el 2006: presentaba obras de Rembrandt y Rubens con encabezados escandalosos para explicar la pintura, hablando en el lenguaje de los tabloides que la gente consume con tanto gusto. La idea era dar a entender que el arte es un gesto que se cultiva todos los días, no necesariamente en un entorno elitista.</a:t>
            </a:r>
          </a:p>
          <a:p>
            <a:r>
              <a:rPr lang="es-ES" dirty="0" smtClean="0"/>
              <a:t/>
            </a:r>
            <a:br>
              <a:rPr lang="es-ES" dirty="0" smtClean="0"/>
            </a:br>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5BDEEA-9630-4241-987D-383B12DAF711}"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70</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lnSpc>
                <a:spcPct val="90000"/>
              </a:lnSpc>
            </a:pPr>
            <a:r>
              <a:rPr lang="es-ES" sz="1100" b="1" dirty="0"/>
              <a:t> </a:t>
            </a:r>
            <a:endParaRPr lang="es-ES" sz="1100" dirty="0"/>
          </a:p>
          <a:p>
            <a:pPr lvl="0">
              <a:lnSpc>
                <a:spcPct val="90000"/>
              </a:lnSpc>
            </a:pPr>
            <a:r>
              <a:rPr lang="es-ES" sz="1100" b="1" dirty="0" err="1"/>
              <a:t>Pay</a:t>
            </a:r>
            <a:r>
              <a:rPr lang="es-ES" sz="1100" b="1" dirty="0"/>
              <a:t> per </a:t>
            </a:r>
            <a:r>
              <a:rPr lang="es-ES" sz="1100" b="1" dirty="0" err="1"/>
              <a:t>Laugh</a:t>
            </a:r>
            <a:r>
              <a:rPr lang="es-ES" sz="1100" b="1" dirty="0"/>
              <a:t>. </a:t>
            </a:r>
            <a:r>
              <a:rPr lang="es-ES" sz="1100" b="1" dirty="0" err="1"/>
              <a:t>Teatreneu</a:t>
            </a:r>
            <a:endParaRPr lang="es-ES" sz="1100" dirty="0"/>
          </a:p>
          <a:p>
            <a:pPr lvl="0">
              <a:lnSpc>
                <a:spcPct val="90000"/>
              </a:lnSpc>
            </a:pPr>
            <a:r>
              <a:rPr lang="es-ES" sz="1100" dirty="0"/>
              <a:t> </a:t>
            </a:r>
          </a:p>
          <a:p>
            <a:pPr lvl="0">
              <a:lnSpc>
                <a:spcPct val="90000"/>
              </a:lnSpc>
            </a:pPr>
            <a:r>
              <a:rPr lang="es-ES" sz="1100" dirty="0"/>
              <a:t>Un innovador sistema para atraer al público a las salas en tiempos de </a:t>
            </a:r>
            <a:r>
              <a:rPr lang="es-ES" sz="1100" dirty="0" err="1"/>
              <a:t>crisi</a:t>
            </a:r>
            <a:r>
              <a:rPr lang="es-ES" sz="1100" dirty="0"/>
              <a:t> es el </a:t>
            </a:r>
            <a:r>
              <a:rPr lang="es-ES" sz="1100" dirty="0" err="1"/>
              <a:t>Pay</a:t>
            </a:r>
            <a:r>
              <a:rPr lang="es-ES" sz="1100" dirty="0"/>
              <a:t> per </a:t>
            </a:r>
            <a:r>
              <a:rPr lang="es-ES" sz="1100" dirty="0" err="1"/>
              <a:t>Laugh</a:t>
            </a:r>
            <a:r>
              <a:rPr lang="es-ES" sz="1100" dirty="0"/>
              <a:t>, impulsado por la agencia </a:t>
            </a:r>
            <a:r>
              <a:rPr lang="es-ES" sz="1100" dirty="0" err="1"/>
              <a:t>The</a:t>
            </a:r>
            <a:r>
              <a:rPr lang="es-ES" sz="1100" dirty="0"/>
              <a:t> </a:t>
            </a:r>
            <a:r>
              <a:rPr lang="es-ES" sz="1100" dirty="0" err="1"/>
              <a:t>Cyranos</a:t>
            </a:r>
            <a:r>
              <a:rPr lang="es-ES" sz="1100" dirty="0"/>
              <a:t> </a:t>
            </a:r>
            <a:r>
              <a:rPr lang="es-ES" sz="1100" dirty="0" err="1"/>
              <a:t>McCann</a:t>
            </a:r>
            <a:r>
              <a:rPr lang="es-ES" sz="1100" dirty="0"/>
              <a:t> para el </a:t>
            </a:r>
            <a:r>
              <a:rPr lang="es-ES" sz="1100" dirty="0" err="1"/>
              <a:t>Teatreneu</a:t>
            </a:r>
            <a:r>
              <a:rPr lang="es-ES" sz="1100" dirty="0"/>
              <a:t> de Barcelona. La propuesta es tan sencilla como atractiva: pagar según cuánto el espectador se ríe.</a:t>
            </a:r>
          </a:p>
          <a:p>
            <a:pPr lvl="0">
              <a:lnSpc>
                <a:spcPct val="90000"/>
              </a:lnSpc>
            </a:pPr>
            <a:r>
              <a:rPr lang="es-ES" sz="1100" dirty="0"/>
              <a:t>Mediante la instalación de </a:t>
            </a:r>
            <a:r>
              <a:rPr lang="es-ES" sz="1100" dirty="0" err="1"/>
              <a:t>iPads</a:t>
            </a:r>
            <a:r>
              <a:rPr lang="es-ES" sz="1100" dirty="0"/>
              <a:t> en las butacas del teatro conectados a un ordenador central y a través de una aplicación móvil con una cámara que detecta la expresión facial de cada persona, se calcula cuántas veces el espectador se ríe durante la función. Al terminar la representación, cada espectador pasa por taquilla, puede ver todas la fotos tomadas en los momentos en que se ha reído y paga a treinta céntimos la risa, hasta un máximo de 24€, que equivalen a ochenta risas. El espectador que se ría más de ochenta veces, ¡le salen gratis la risas extras!</a:t>
            </a:r>
          </a:p>
          <a:p>
            <a:pPr lvl="0">
              <a:lnSpc>
                <a:spcPct val="90000"/>
              </a:lnSpc>
            </a:pPr>
            <a:r>
              <a:rPr lang="es-ES" sz="1100" dirty="0"/>
              <a:t>Con este ingenioso sistema de pago de entradas tanto el teatro como el público se ha visto beneficiado. El </a:t>
            </a:r>
            <a:r>
              <a:rPr lang="es-ES" sz="1100" dirty="0" err="1"/>
              <a:t>Teatreneu</a:t>
            </a:r>
            <a:r>
              <a:rPr lang="es-ES" sz="1100" dirty="0"/>
              <a:t> ha vuelto a llenar la sala esta temporada y ha visto aumentar 6€ de media el precio por entrada. Por su parte, el espectador  paga según las expectativas cumplidas y en relación a su nivel de satisfacción con el espectáculo. Hasta ahora el sistema </a:t>
            </a:r>
            <a:r>
              <a:rPr lang="es-ES" sz="1100" dirty="0" err="1"/>
              <a:t>Pay</a:t>
            </a:r>
            <a:r>
              <a:rPr lang="es-ES" sz="1100" dirty="0"/>
              <a:t> per </a:t>
            </a:r>
            <a:r>
              <a:rPr lang="es-ES" sz="1100" dirty="0" err="1"/>
              <a:t>Laugh</a:t>
            </a:r>
            <a:r>
              <a:rPr lang="es-ES" sz="1100" dirty="0"/>
              <a:t> se ha implementado en el espectáculo </a:t>
            </a:r>
            <a:r>
              <a:rPr lang="es-ES" sz="1100" dirty="0" err="1"/>
              <a:t>Improshow</a:t>
            </a:r>
            <a:r>
              <a:rPr lang="es-ES" sz="1100" dirty="0"/>
              <a:t> durante la temporada actual pero el sistema aún está en proceso de prueba. Para la próxima temporada se prevé la implementación de mejoras en el sistema, como cámaras con infrarrojos.</a:t>
            </a:r>
          </a:p>
          <a:p>
            <a:pPr lvl="0">
              <a:lnSpc>
                <a:spcPct val="90000"/>
              </a:lnSpc>
            </a:pPr>
            <a:r>
              <a:rPr lang="es-ES" sz="1100" b="1" dirty="0"/>
              <a:t> </a:t>
            </a:r>
            <a:endParaRPr lang="es-ES" sz="1100" dirty="0"/>
          </a:p>
          <a:p>
            <a:pPr lvl="0">
              <a:lnSpc>
                <a:spcPct val="90000"/>
              </a:lnSpc>
            </a:pPr>
            <a:r>
              <a:rPr lang="es-ES" sz="1100" b="1" u="sng" dirty="0">
                <a:hlinkClick r:id="rId3"/>
              </a:rPr>
              <a:t>www.teatreneu.com</a:t>
            </a:r>
            <a:endParaRPr lang="es-ES" sz="110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2B8FE66-5801-4F9D-A9C3-6AD3A79E4004}"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10</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endParaRPr lang="es-ES"/>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313F03A-B42A-4120-BD5A-438B477A6449}"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72</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endParaRPr lang="es-ES"/>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DE99CC-0A62-4525-99D2-C7AFA0082BA5}"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73</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endParaRPr lang="es-ES"/>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C59D2C0-2EA9-410B-B54F-5CAC7DAA717F}"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74</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3588" cy="3429000"/>
          </a:xfrm>
        </p:spPr>
      </p:sp>
      <p:sp>
        <p:nvSpPr>
          <p:cNvPr id="3" name="Marcador de notas 2"/>
          <p:cNvSpPr txBox="1">
            <a:spLocks noGrp="1"/>
          </p:cNvSpPr>
          <p:nvPr>
            <p:ph type="body" sz="quarter" idx="1"/>
          </p:nvPr>
        </p:nvSpPr>
        <p:spPr/>
        <p:txBody>
          <a:bodyPr/>
          <a:lstStyle/>
          <a:p>
            <a:pPr lvl="0" hangingPunct="1">
              <a:spcBef>
                <a:spcPts val="0"/>
              </a:spcBef>
            </a:pPr>
            <a:r>
              <a:rPr lang="es-ES" b="1" dirty="0" err="1" smtClean="0">
                <a:latin typeface="Calibri"/>
              </a:rPr>
              <a:t>Nou</a:t>
            </a:r>
            <a:r>
              <a:rPr lang="es-ES" b="1" dirty="0" smtClean="0">
                <a:latin typeface="Calibri"/>
              </a:rPr>
              <a:t> cas</a:t>
            </a:r>
          </a:p>
          <a:p>
            <a:pPr lvl="0" hangingPunct="1">
              <a:spcBef>
                <a:spcPts val="0"/>
              </a:spcBef>
            </a:pPr>
            <a:endParaRPr lang="es-ES" b="1" dirty="0" smtClean="0">
              <a:latin typeface="Calibri"/>
            </a:endParaRPr>
          </a:p>
          <a:p>
            <a:pPr lvl="0" hangingPunct="1">
              <a:spcBef>
                <a:spcPts val="0"/>
              </a:spcBef>
            </a:pPr>
            <a:r>
              <a:rPr lang="es-ES" b="1" dirty="0" smtClean="0">
                <a:latin typeface="Calibri"/>
              </a:rPr>
              <a:t>EFIMERO</a:t>
            </a:r>
          </a:p>
          <a:p>
            <a:pPr lvl="0" hangingPunct="1">
              <a:spcBef>
                <a:spcPts val="0"/>
              </a:spcBef>
            </a:pPr>
            <a:endParaRPr lang="es-ES" dirty="0" smtClean="0">
              <a:latin typeface="Calibri"/>
            </a:endParaRPr>
          </a:p>
          <a:p>
            <a:pPr lvl="0" hangingPunct="1">
              <a:spcBef>
                <a:spcPts val="0"/>
              </a:spcBef>
            </a:pPr>
            <a:r>
              <a:rPr lang="es-ES" dirty="0" smtClean="0">
                <a:latin typeface="Calibri"/>
              </a:rPr>
              <a:t>El</a:t>
            </a:r>
            <a:r>
              <a:rPr lang="es-ES" baseline="0" dirty="0" smtClean="0">
                <a:latin typeface="Calibri"/>
              </a:rPr>
              <a:t> museo cuenta con perfil de </a:t>
            </a:r>
            <a:r>
              <a:rPr lang="es-ES" baseline="0" dirty="0" err="1" smtClean="0">
                <a:latin typeface="Calibri"/>
              </a:rPr>
              <a:t>snapchat</a:t>
            </a:r>
            <a:r>
              <a:rPr lang="es-ES" baseline="0" dirty="0" smtClean="0">
                <a:latin typeface="Calibri"/>
              </a:rPr>
              <a:t> para dirigirse a sus visitantes a través de contenido extra </a:t>
            </a:r>
            <a:r>
              <a:rPr lang="es-ES" baseline="0" dirty="0" err="1" smtClean="0">
                <a:latin typeface="Calibri"/>
              </a:rPr>
              <a:t>efimero</a:t>
            </a:r>
            <a:r>
              <a:rPr lang="es-ES" baseline="0" dirty="0" smtClean="0">
                <a:latin typeface="Calibri"/>
              </a:rPr>
              <a:t>.</a:t>
            </a:r>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defTabSz="919164">
              <a:defRPr sz="1800" b="0" i="0" u="none" strike="noStrike" kern="0" cap="none" spc="0" baseline="0">
                <a:solidFill>
                  <a:srgbClr val="000000"/>
                </a:solidFill>
                <a:uFillTx/>
              </a:defRPr>
            </a:pPr>
            <a:fld id="{2CDD472D-4D3D-4310-9B70-756E48BB1008}" type="slidenum">
              <a:rPr kern="0">
                <a:solidFill>
                  <a:srgbClr val="000000"/>
                </a:solidFill>
              </a:rPr>
              <a:pPr algn="r" defTabSz="919164">
                <a:defRPr sz="1800" b="0" i="0" u="none" strike="noStrike" kern="0" cap="none" spc="0" baseline="0">
                  <a:solidFill>
                    <a:srgbClr val="000000"/>
                  </a:solidFill>
                  <a:uFillTx/>
                </a:defRPr>
              </a:pPr>
              <a:t>75</a:t>
            </a:fld>
            <a:endParaRPr lang="es-ES" sz="1200">
              <a:solidFill>
                <a:srgbClr val="000000"/>
              </a:solidFill>
              <a:ea typeface="ＭＳ Ｐゴシック" pitchFamily="34"/>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hangingPunct="1">
              <a:spcBef>
                <a:spcPts val="0"/>
              </a:spcBef>
            </a:pPr>
            <a:r>
              <a:rPr lang="es-ES" b="1" dirty="0" smtClean="0">
                <a:latin typeface="Calibri"/>
              </a:rPr>
              <a:t>EFIMERO</a:t>
            </a:r>
          </a:p>
          <a:p>
            <a:pPr lvl="0" hangingPunct="1">
              <a:spcBef>
                <a:spcPts val="0"/>
              </a:spcBef>
            </a:pPr>
            <a:endParaRPr lang="es-ES" dirty="0" smtClean="0">
              <a:latin typeface="Calibri"/>
            </a:endParaRPr>
          </a:p>
          <a:p>
            <a:pPr lvl="0" hangingPunct="1">
              <a:spcBef>
                <a:spcPts val="0"/>
              </a:spcBef>
            </a:pPr>
            <a:r>
              <a:rPr lang="es-ES" dirty="0" smtClean="0">
                <a:latin typeface="Calibri"/>
              </a:rPr>
              <a:t>El</a:t>
            </a:r>
            <a:r>
              <a:rPr lang="es-ES" baseline="0" dirty="0" smtClean="0">
                <a:latin typeface="Calibri"/>
              </a:rPr>
              <a:t> museo cuenta con perfil de </a:t>
            </a:r>
            <a:r>
              <a:rPr lang="es-ES" baseline="0" dirty="0" err="1" smtClean="0">
                <a:latin typeface="Calibri"/>
              </a:rPr>
              <a:t>snapchat</a:t>
            </a:r>
            <a:r>
              <a:rPr lang="es-ES" baseline="0" dirty="0" smtClean="0">
                <a:latin typeface="Calibri"/>
              </a:rPr>
              <a:t> para dirigirse a sus visitantes a través de contenido extra </a:t>
            </a:r>
            <a:r>
              <a:rPr lang="es-ES" baseline="0" dirty="0" err="1" smtClean="0">
                <a:latin typeface="Calibri"/>
              </a:rPr>
              <a:t>efimero</a:t>
            </a:r>
            <a:r>
              <a:rPr lang="es-ES" baseline="0" dirty="0" smtClean="0">
                <a:latin typeface="Calibri"/>
              </a:rPr>
              <a:t>.</a:t>
            </a:r>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CDD472D-4D3D-4310-9B70-756E48BB1008}"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76</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b="1" dirty="0" smtClean="0"/>
              <a:t>EFIMERO</a:t>
            </a:r>
          </a:p>
          <a:p>
            <a:pPr lvl="0"/>
            <a:endParaRPr lang="es-ES" dirty="0" smtClean="0"/>
          </a:p>
          <a:p>
            <a:pPr lvl="0"/>
            <a:r>
              <a:rPr lang="es-ES" dirty="0" smtClean="0"/>
              <a:t>El </a:t>
            </a:r>
            <a:r>
              <a:rPr lang="es-ES" dirty="0"/>
              <a:t>artista británico </a:t>
            </a:r>
            <a:r>
              <a:rPr lang="es-ES" dirty="0" err="1"/>
              <a:t>Banksy</a:t>
            </a:r>
            <a:r>
              <a:rPr lang="es-ES" dirty="0"/>
              <a:t> sorprendió al mundo con su pop up </a:t>
            </a:r>
            <a:r>
              <a:rPr lang="es-ES" dirty="0" err="1"/>
              <a:t>store</a:t>
            </a:r>
            <a:r>
              <a:rPr lang="es-ES" dirty="0"/>
              <a:t> en el Central Park de Nueva York.</a:t>
            </a:r>
          </a:p>
          <a:p>
            <a:pPr lvl="0"/>
            <a:r>
              <a:rPr lang="es-ES" dirty="0"/>
              <a:t>Se montó un stand aparentemente normal en el que se vendían piezas con ilustraciones del a 60$ cada una. Lo que nadie sabía es que esas piezas eran en realidad originales, y que estaban valoradas en una fortuna.</a:t>
            </a:r>
          </a:p>
          <a:p>
            <a:pPr lvl="0"/>
            <a:r>
              <a:rPr lang="es-ES" dirty="0"/>
              <a:t>El mismo </a:t>
            </a:r>
            <a:r>
              <a:rPr lang="es-ES" dirty="0" err="1"/>
              <a:t>Banksy</a:t>
            </a:r>
            <a:r>
              <a:rPr lang="es-ES" dirty="0"/>
              <a:t> dio la noticia en su página web, cuando el stand ya no podía encontrarse. Una propuesta tan fugaz como inesperada.</a:t>
            </a:r>
          </a:p>
          <a:p>
            <a:pPr lvl="0" hangingPunct="1">
              <a:spcBef>
                <a:spcPts val="0"/>
              </a:spcBef>
            </a:pPr>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CDD472D-4D3D-4310-9B70-756E48BB1008}"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77</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b="1" dirty="0" smtClean="0"/>
              <a:t>EFIMERO</a:t>
            </a:r>
          </a:p>
          <a:p>
            <a:pPr lvl="0"/>
            <a:endParaRPr lang="es-ES" dirty="0" smtClean="0"/>
          </a:p>
          <a:p>
            <a:pPr lvl="0"/>
            <a:r>
              <a:rPr lang="es-ES" dirty="0" smtClean="0"/>
              <a:t>Muchas </a:t>
            </a:r>
            <a:r>
              <a:rPr lang="es-ES" dirty="0"/>
              <a:t>marcas ya capitalizan el valor lo efímero con propuestas como el Museo de 24 horas de la marca de moda Prada.</a:t>
            </a:r>
          </a:p>
          <a:p>
            <a:pPr lvl="0"/>
            <a:r>
              <a:rPr lang="es-ES" dirty="0"/>
              <a:t>Coincidiendo con la Semana de la Alta Costura de Paris, Prada, con la colaboración de artistas como el italiano Francesco </a:t>
            </a:r>
            <a:r>
              <a:rPr lang="es-ES" dirty="0" err="1"/>
              <a:t>Vezzoli</a:t>
            </a:r>
            <a:r>
              <a:rPr lang="es-ES" dirty="0"/>
              <a:t>, creó un museo que solo abrió un día en el histórico </a:t>
            </a:r>
            <a:r>
              <a:rPr lang="es-ES" dirty="0" err="1"/>
              <a:t>Palais</a:t>
            </a:r>
            <a:r>
              <a:rPr lang="es-ES" dirty="0"/>
              <a:t> </a:t>
            </a:r>
            <a:r>
              <a:rPr lang="es-ES" dirty="0" err="1"/>
              <a:t>d’Iena</a:t>
            </a:r>
            <a:r>
              <a:rPr lang="es-ES" dirty="0"/>
              <a:t>.</a:t>
            </a:r>
          </a:p>
          <a:p>
            <a:pPr lvl="0"/>
            <a:r>
              <a:rPr lang="es-ES" dirty="0"/>
              <a:t>La inmediatez y fugacidad de la propuesta lo dotó de exclusividad y </a:t>
            </a:r>
            <a:r>
              <a:rPr lang="es-ES" dirty="0" err="1"/>
              <a:t>aspiracionalidad</a:t>
            </a:r>
            <a:r>
              <a:rPr lang="es-ES" dirty="0"/>
              <a:t>, y aquellos que consiguieron verlo se sienten ahora privilegiados. He aquí el valor de lo efímero.</a:t>
            </a:r>
          </a:p>
          <a:p>
            <a:pPr lvl="0" hangingPunct="1">
              <a:spcBef>
                <a:spcPts val="0"/>
              </a:spcBef>
            </a:pPr>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61E820-3B87-41AE-B7ED-51A95624AD27}"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78</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3588" cy="3429000"/>
          </a:xfrm>
        </p:spPr>
      </p:sp>
      <p:sp>
        <p:nvSpPr>
          <p:cNvPr id="3" name="Marcador de notas 2"/>
          <p:cNvSpPr txBox="1">
            <a:spLocks noGrp="1"/>
          </p:cNvSpPr>
          <p:nvPr>
            <p:ph type="body" sz="quarter" idx="1"/>
          </p:nvPr>
        </p:nvSpPr>
        <p:spPr/>
        <p:txBody>
          <a:bodyPr/>
          <a:lstStyle/>
          <a:p>
            <a:pPr lvl="0"/>
            <a:r>
              <a:rPr lang="es-ES" dirty="0"/>
              <a:t>ARTE EFÍMERO: El festival </a:t>
            </a:r>
            <a:r>
              <a:rPr lang="es-ES" dirty="0" err="1"/>
              <a:t>Notodofilmfest</a:t>
            </a:r>
            <a:r>
              <a:rPr lang="es-ES" dirty="0"/>
              <a:t> para </a:t>
            </a:r>
            <a:r>
              <a:rPr lang="es-ES" dirty="0" err="1"/>
              <a:t>pomocionar</a:t>
            </a:r>
            <a:r>
              <a:rPr lang="es-ES" dirty="0"/>
              <a:t> la edición de 2014, grabaron un vídeo de acción promocional en un </a:t>
            </a:r>
            <a:r>
              <a:rPr lang="es-ES" dirty="0" err="1"/>
              <a:t>semáfora</a:t>
            </a:r>
            <a:r>
              <a:rPr lang="es-ES" dirty="0"/>
              <a:t> de la ciudad, que simulaba un autocine de 30 segundos, con pantallas, </a:t>
            </a:r>
            <a:r>
              <a:rPr lang="es-ES" dirty="0" err="1"/>
              <a:t>pantinadoras</a:t>
            </a:r>
            <a:r>
              <a:rPr lang="es-ES" dirty="0"/>
              <a:t>, palomitas y refrescos.</a:t>
            </a:r>
            <a:endParaRPr lang="es-ES" dirty="0">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7808D2-331E-4B25-B742-389D33F1CD6C}"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79</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3588" cy="3429000"/>
          </a:xfrm>
        </p:spPr>
      </p:sp>
      <p:sp>
        <p:nvSpPr>
          <p:cNvPr id="3" name="Marcador de notas 2"/>
          <p:cNvSpPr txBox="1">
            <a:spLocks noGrp="1"/>
          </p:cNvSpPr>
          <p:nvPr>
            <p:ph type="body" sz="quarter" idx="1"/>
          </p:nvPr>
        </p:nvSpPr>
        <p:spPr/>
        <p:txBody>
          <a:bodyPr/>
          <a:lstStyle/>
          <a:p>
            <a:pPr lvl="0"/>
            <a:r>
              <a:rPr lang="es-ES" sz="1200" b="1" i="0" kern="1200" dirty="0" err="1" smtClean="0">
                <a:solidFill>
                  <a:schemeClr val="tx1"/>
                </a:solidFill>
                <a:latin typeface="+mn-lt"/>
                <a:ea typeface="+mn-ea"/>
                <a:cs typeface="+mn-cs"/>
              </a:rPr>
              <a:t>Nou</a:t>
            </a:r>
            <a:r>
              <a:rPr lang="es-ES" sz="1200" b="1" i="0" kern="1200" baseline="0" dirty="0" smtClean="0">
                <a:solidFill>
                  <a:schemeClr val="tx1"/>
                </a:solidFill>
                <a:latin typeface="+mn-lt"/>
                <a:ea typeface="+mn-ea"/>
                <a:cs typeface="+mn-cs"/>
              </a:rPr>
              <a:t> cas</a:t>
            </a:r>
            <a:endParaRPr lang="es-ES" sz="1200" b="1" i="0" kern="1200" dirty="0" smtClean="0">
              <a:solidFill>
                <a:schemeClr val="tx1"/>
              </a:solidFill>
              <a:latin typeface="+mn-lt"/>
              <a:ea typeface="+mn-ea"/>
              <a:cs typeface="+mn-cs"/>
            </a:endParaRPr>
          </a:p>
          <a:p>
            <a:pPr lvl="0"/>
            <a:endParaRPr lang="es-ES" sz="1200" b="0" i="0" kern="1200" dirty="0" smtClean="0">
              <a:solidFill>
                <a:schemeClr val="tx1"/>
              </a:solidFill>
              <a:latin typeface="+mn-lt"/>
              <a:ea typeface="+mn-ea"/>
              <a:cs typeface="+mn-cs"/>
            </a:endParaRPr>
          </a:p>
          <a:p>
            <a:pPr lvl="0"/>
            <a:r>
              <a:rPr lang="es-ES" sz="1200" b="0" i="0" kern="1200" dirty="0" smtClean="0">
                <a:solidFill>
                  <a:schemeClr val="tx1"/>
                </a:solidFill>
                <a:latin typeface="+mn-lt"/>
                <a:ea typeface="+mn-ea"/>
                <a:cs typeface="+mn-cs"/>
              </a:rPr>
              <a:t>(…) de renombre se giren hacia este mundillo buscando una nueva vía por la que darse a conocer, apostando por una forma de comunicación diferente, mucho más </a:t>
            </a:r>
            <a:r>
              <a:rPr lang="es-ES" sz="1200" b="0" i="0" kern="1200" dirty="0" err="1" smtClean="0">
                <a:solidFill>
                  <a:schemeClr val="tx1"/>
                </a:solidFill>
                <a:latin typeface="+mn-lt"/>
                <a:ea typeface="+mn-ea"/>
                <a:cs typeface="+mn-cs"/>
              </a:rPr>
              <a:t>inmersiva</a:t>
            </a:r>
            <a:r>
              <a:rPr lang="es-ES" sz="1200" b="0" i="0" kern="1200" dirty="0" smtClean="0">
                <a:solidFill>
                  <a:schemeClr val="tx1"/>
                </a:solidFill>
                <a:latin typeface="+mn-lt"/>
                <a:ea typeface="+mn-ea"/>
                <a:cs typeface="+mn-cs"/>
              </a:rPr>
              <a:t> y participativa, en la que sea el propio consumidor el que se acerque a su terreno por iniciativa propia, creando una relación más profunda. Un claro ejemplo es </a:t>
            </a:r>
            <a:r>
              <a:rPr lang="es-ES" sz="1200" b="1" i="0" kern="1200" dirty="0" smtClean="0">
                <a:solidFill>
                  <a:schemeClr val="tx1"/>
                </a:solidFill>
                <a:latin typeface="+mn-lt"/>
                <a:ea typeface="+mn-ea"/>
                <a:cs typeface="+mn-cs"/>
              </a:rPr>
              <a:t>Nubla</a:t>
            </a:r>
            <a:r>
              <a:rPr lang="es-ES" sz="1200" b="0" i="0" kern="1200" dirty="0" smtClean="0">
                <a:solidFill>
                  <a:schemeClr val="tx1"/>
                </a:solidFill>
                <a:latin typeface="+mn-lt"/>
                <a:ea typeface="+mn-ea"/>
                <a:cs typeface="+mn-cs"/>
              </a:rPr>
              <a:t>, videojuego desarrollado por </a:t>
            </a:r>
            <a:r>
              <a:rPr lang="es-ES" sz="1200" b="1" i="0" kern="1200" dirty="0" err="1" smtClean="0">
                <a:solidFill>
                  <a:schemeClr val="tx1"/>
                </a:solidFill>
                <a:latin typeface="+mn-lt"/>
                <a:ea typeface="+mn-ea"/>
                <a:cs typeface="+mn-cs"/>
              </a:rPr>
              <a:t>Gammera</a:t>
            </a:r>
            <a:r>
              <a:rPr lang="es-ES" sz="1200" b="1" i="0" kern="1200" dirty="0" smtClean="0">
                <a:solidFill>
                  <a:schemeClr val="tx1"/>
                </a:solidFill>
                <a:latin typeface="+mn-lt"/>
                <a:ea typeface="+mn-ea"/>
                <a:cs typeface="+mn-cs"/>
              </a:rPr>
              <a:t> </a:t>
            </a:r>
            <a:r>
              <a:rPr lang="es-ES" sz="1200" b="1" i="0" kern="1200" dirty="0" err="1" smtClean="0">
                <a:solidFill>
                  <a:schemeClr val="tx1"/>
                </a:solidFill>
                <a:latin typeface="+mn-lt"/>
                <a:ea typeface="+mn-ea"/>
                <a:cs typeface="+mn-cs"/>
              </a:rPr>
              <a:t>Nest</a:t>
            </a:r>
            <a:r>
              <a:rPr lang="es-ES" sz="1200" b="0" i="0" kern="1200" dirty="0" smtClean="0">
                <a:solidFill>
                  <a:schemeClr val="tx1"/>
                </a:solidFill>
                <a:latin typeface="+mn-lt"/>
                <a:ea typeface="+mn-ea"/>
                <a:cs typeface="+mn-cs"/>
              </a:rPr>
              <a:t> en con la colaboración con </a:t>
            </a:r>
            <a:r>
              <a:rPr lang="es-ES" sz="1200" b="1" i="0" kern="1200" dirty="0" smtClean="0">
                <a:solidFill>
                  <a:schemeClr val="tx1"/>
                </a:solidFill>
                <a:latin typeface="+mn-lt"/>
                <a:ea typeface="+mn-ea"/>
                <a:cs typeface="+mn-cs"/>
              </a:rPr>
              <a:t>Sony </a:t>
            </a:r>
            <a:r>
              <a:rPr lang="es-ES" sz="1200" b="1" i="0" kern="1200" dirty="0" err="1" smtClean="0">
                <a:solidFill>
                  <a:schemeClr val="tx1"/>
                </a:solidFill>
                <a:latin typeface="+mn-lt"/>
                <a:ea typeface="+mn-ea"/>
                <a:cs typeface="+mn-cs"/>
              </a:rPr>
              <a:t>Playstation</a:t>
            </a:r>
            <a:r>
              <a:rPr lang="es-ES" sz="1200" b="0" i="0" kern="1200" dirty="0" smtClean="0">
                <a:solidFill>
                  <a:schemeClr val="tx1"/>
                </a:solidFill>
                <a:latin typeface="+mn-lt"/>
                <a:ea typeface="+mn-ea"/>
                <a:cs typeface="+mn-cs"/>
              </a:rPr>
              <a:t> y el </a:t>
            </a:r>
            <a:r>
              <a:rPr lang="es-ES" sz="1200" b="1" i="0" kern="1200" dirty="0" smtClean="0">
                <a:solidFill>
                  <a:schemeClr val="tx1"/>
                </a:solidFill>
                <a:latin typeface="+mn-lt"/>
                <a:ea typeface="+mn-ea"/>
                <a:cs typeface="+mn-cs"/>
              </a:rPr>
              <a:t>Museo Thyssen-Bornemisza</a:t>
            </a:r>
            <a:r>
              <a:rPr lang="es-ES" sz="1200" b="0" i="0" kern="1200" dirty="0" smtClean="0">
                <a:solidFill>
                  <a:schemeClr val="tx1"/>
                </a:solidFill>
                <a:latin typeface="+mn-lt"/>
                <a:ea typeface="+mn-ea"/>
                <a:cs typeface="+mn-cs"/>
              </a:rPr>
              <a:t> con la intención de ofrecer un auténtico viaje por las obras de arte expuestas en este icónico museo madrileño de referencia mundial, utilizando para ello una fórmula tan atrevida como innovadora: en vez de adaptar la fórmula del videojuego al espacio y lenguaje del museo, sus responsables han optado por buscar un espacio común en el que el videojuego sea capaz de mantener su identidad lúdica.</a:t>
            </a:r>
            <a:endParaRPr lang="es-ES" dirty="0"/>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defTabSz="919164">
              <a:defRPr sz="1800" b="0" i="0" u="none" strike="noStrike" kern="0" cap="none" spc="0" baseline="0">
                <a:solidFill>
                  <a:srgbClr val="000000"/>
                </a:solidFill>
                <a:uFillTx/>
              </a:defRPr>
            </a:pPr>
            <a:fld id="{4F59C205-9803-42DB-A893-41028BF09354}" type="slidenum">
              <a:rPr kern="0">
                <a:solidFill>
                  <a:srgbClr val="000000"/>
                </a:solidFill>
              </a:rPr>
              <a:pPr algn="r" defTabSz="919164">
                <a:defRPr sz="1800" b="0" i="0" u="none" strike="noStrike" kern="0" cap="none" spc="0" baseline="0">
                  <a:solidFill>
                    <a:srgbClr val="000000"/>
                  </a:solidFill>
                  <a:uFillTx/>
                </a:defRPr>
              </a:pPr>
              <a:t>81</a:t>
            </a:fld>
            <a:endParaRPr lang="es-ES" sz="1200">
              <a:solidFill>
                <a:srgbClr val="000000"/>
              </a:solidFill>
              <a:ea typeface="ＭＳ Ｐゴシック" pitchFamily="34"/>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hangingPunct="1">
              <a:spcBef>
                <a:spcPts val="0"/>
              </a:spcBef>
            </a:pPr>
            <a:r>
              <a:rPr lang="es-ES"/>
              <a:t>MoMA Art Lab iPad</a:t>
            </a:r>
          </a:p>
          <a:p>
            <a:pPr lvl="0" hangingPunct="1">
              <a:spcBef>
                <a:spcPts val="0"/>
              </a:spcBef>
            </a:pPr>
            <a:endParaRPr lang="es-ES"/>
          </a:p>
          <a:p>
            <a:pPr lvl="0" hangingPunct="1">
              <a:spcBef>
                <a:spcPts val="0"/>
              </a:spcBef>
            </a:pPr>
            <a:r>
              <a:rPr lang="es-ES"/>
              <a:t>El MoMA ofrece una aplicación para crear composiciones sonoras, poemas, dibujos en grupo, a la vez que te ofrece la posibilidad de compartir tus obras, inspirandote en obras de la colección del museo. La aplicación está pensada para promover la cultura entre los más pequeños.</a:t>
            </a:r>
            <a:endParaRPr lang="es-ES">
              <a:latin typeface="Calibri"/>
            </a:endParaRP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C0E69DB-B685-4927-8E6D-CBF56FE50E8C}"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82</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7304" cy="3427893"/>
          </a:xfrm>
        </p:spPr>
      </p:sp>
      <p:sp>
        <p:nvSpPr>
          <p:cNvPr id="3" name="2 Marcador de notas"/>
          <p:cNvSpPr txBox="1">
            <a:spLocks noGrp="1"/>
          </p:cNvSpPr>
          <p:nvPr>
            <p:ph type="body" sz="quarter" idx="1"/>
          </p:nvPr>
        </p:nvSpPr>
        <p:spPr/>
        <p:txBody>
          <a:bodyPr/>
          <a:lstStyle/>
          <a:p>
            <a:r>
              <a:rPr lang="es-ES" sz="1200" b="1" i="0" kern="1200" dirty="0" smtClean="0">
                <a:solidFill>
                  <a:schemeClr val="tx1"/>
                </a:solidFill>
                <a:latin typeface="+mn-lt"/>
                <a:ea typeface="+mn-ea"/>
                <a:cs typeface="+mn-cs"/>
              </a:rPr>
              <a:t>NOU CAS</a:t>
            </a:r>
          </a:p>
          <a:p>
            <a:endParaRPr lang="es-ES" sz="1200" b="0" i="0" kern="1200" dirty="0" smtClean="0">
              <a:solidFill>
                <a:schemeClr val="tx1"/>
              </a:solidFill>
              <a:latin typeface="+mn-lt"/>
              <a:ea typeface="+mn-ea"/>
              <a:cs typeface="+mn-cs"/>
            </a:endParaRPr>
          </a:p>
          <a:p>
            <a:r>
              <a:rPr lang="es-ES" sz="1200" b="0" i="0" kern="1200" dirty="0" smtClean="0">
                <a:solidFill>
                  <a:schemeClr val="tx1"/>
                </a:solidFill>
                <a:latin typeface="+mn-lt"/>
                <a:ea typeface="+mn-ea"/>
                <a:cs typeface="+mn-cs"/>
              </a:rPr>
              <a:t>Un proyecto europeo permite personalizar la visita a los museos con contenidos multimedia y 3D</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El proyecto europeo Cultural-</a:t>
            </a:r>
            <a:r>
              <a:rPr lang="es-ES" sz="1200" b="0" i="0" kern="1200" dirty="0" err="1" smtClean="0">
                <a:solidFill>
                  <a:schemeClr val="tx1"/>
                </a:solidFill>
                <a:latin typeface="+mn-lt"/>
                <a:ea typeface="+mn-ea"/>
                <a:cs typeface="+mn-cs"/>
              </a:rPr>
              <a:t>Heritage</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Experiences</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through</a:t>
            </a:r>
            <a:r>
              <a:rPr lang="es-ES" sz="1200" b="0" i="0" kern="1200" dirty="0" smtClean="0">
                <a:solidFill>
                  <a:schemeClr val="tx1"/>
                </a:solidFill>
                <a:latin typeface="+mn-lt"/>
                <a:ea typeface="+mn-ea"/>
                <a:cs typeface="+mn-cs"/>
              </a:rPr>
              <a:t> Socio-personal </a:t>
            </a:r>
            <a:r>
              <a:rPr lang="es-ES" sz="1200" b="0" i="0" kern="1200" dirty="0" err="1" smtClean="0">
                <a:solidFill>
                  <a:schemeClr val="tx1"/>
                </a:solidFill>
                <a:latin typeface="+mn-lt"/>
                <a:ea typeface="+mn-ea"/>
                <a:cs typeface="+mn-cs"/>
              </a:rPr>
              <a:t>interactions</a:t>
            </a:r>
            <a:r>
              <a:rPr lang="es-ES" sz="1200" b="0" i="0" kern="1200" dirty="0" smtClean="0">
                <a:solidFill>
                  <a:schemeClr val="tx1"/>
                </a:solidFill>
                <a:latin typeface="+mn-lt"/>
                <a:ea typeface="+mn-ea"/>
                <a:cs typeface="+mn-cs"/>
              </a:rPr>
              <a:t> and </a:t>
            </a:r>
            <a:r>
              <a:rPr lang="es-ES" sz="1200" b="0" i="0" kern="1200" dirty="0" err="1" smtClean="0">
                <a:solidFill>
                  <a:schemeClr val="tx1"/>
                </a:solidFill>
                <a:latin typeface="+mn-lt"/>
                <a:ea typeface="+mn-ea"/>
                <a:cs typeface="+mn-cs"/>
              </a:rPr>
              <a:t>Storytelling</a:t>
            </a:r>
            <a:r>
              <a:rPr lang="es-ES" sz="1200" b="0" i="0" kern="1200" dirty="0" smtClean="0">
                <a:solidFill>
                  <a:schemeClr val="tx1"/>
                </a:solidFill>
                <a:latin typeface="+mn-lt"/>
                <a:ea typeface="+mn-ea"/>
                <a:cs typeface="+mn-cs"/>
              </a:rPr>
              <a:t> (CHESS, por sus siglas en inglés) permitirá personalizar la visita a cualquier museo de la Unión Europea con contenido multimedia, 3D y juegos de realidad aumentada, entre otras opciones. </a:t>
            </a:r>
          </a:p>
          <a:p>
            <a:r>
              <a:rPr lang="es-ES" sz="1200" b="0" i="0" kern="1200" dirty="0" smtClean="0">
                <a:solidFill>
                  <a:schemeClr val="tx1"/>
                </a:solidFill>
                <a:latin typeface="+mn-lt"/>
                <a:ea typeface="+mn-ea"/>
                <a:cs typeface="+mn-cs"/>
              </a:rPr>
              <a:t>Un proyecto europeo permite personalizar la visita a los museos con contenidos multimedia y 3D</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Con esta iniciativa, desarrollada por un consorcio de organizaciones culturales, académicas e industriales, y financiada con más de 2,8 millones de euros por la Comisión Europea, se pretende convertir las visitas a los museos en experiencias más atractivas e interesantes para el público.</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La aplicación CHESS, que se podrá descargar en </a:t>
            </a:r>
            <a:r>
              <a:rPr lang="es-ES" sz="1200" b="0" i="0" kern="1200" dirty="0" err="1" smtClean="0">
                <a:solidFill>
                  <a:schemeClr val="tx1"/>
                </a:solidFill>
                <a:latin typeface="+mn-lt"/>
                <a:ea typeface="+mn-ea"/>
                <a:cs typeface="+mn-cs"/>
              </a:rPr>
              <a:t>smartphones</a:t>
            </a:r>
            <a:r>
              <a:rPr lang="es-ES" sz="1200" b="0" i="0" kern="1200" dirty="0" smtClean="0">
                <a:solidFill>
                  <a:schemeClr val="tx1"/>
                </a:solidFill>
                <a:latin typeface="+mn-lt"/>
                <a:ea typeface="+mn-ea"/>
                <a:cs typeface="+mn-cs"/>
              </a:rPr>
              <a:t> y </a:t>
            </a:r>
            <a:r>
              <a:rPr lang="es-ES" sz="1200" b="0" i="0" kern="1200" dirty="0" err="1" smtClean="0">
                <a:solidFill>
                  <a:schemeClr val="tx1"/>
                </a:solidFill>
                <a:latin typeface="+mn-lt"/>
                <a:ea typeface="+mn-ea"/>
                <a:cs typeface="+mn-cs"/>
              </a:rPr>
              <a:t>tablets</a:t>
            </a:r>
            <a:r>
              <a:rPr lang="es-ES" sz="1200" b="0" i="0" kern="1200" dirty="0" smtClean="0">
                <a:solidFill>
                  <a:schemeClr val="tx1"/>
                </a:solidFill>
                <a:latin typeface="+mn-lt"/>
                <a:ea typeface="+mn-ea"/>
                <a:cs typeface="+mn-cs"/>
              </a:rPr>
              <a:t>, ha desarrollado una serie de herramientas innovadoras que consiguen este objetivo al centrarse en los visitantes y permitir a los museos crear y publicar experiencias hechas a medida para ellos. </a:t>
            </a:r>
            <a:r>
              <a:rPr lang="es-ES" dirty="0" smtClean="0"/>
              <a:t/>
            </a:r>
            <a:br>
              <a:rPr lang="es-ES" dirty="0" smtClean="0"/>
            </a:br>
            <a:r>
              <a:rPr lang="es-ES" sz="1200" b="0" i="0" kern="1200" dirty="0" smtClean="0">
                <a:solidFill>
                  <a:schemeClr val="tx1"/>
                </a:solidFill>
                <a:latin typeface="+mn-lt"/>
                <a:ea typeface="+mn-ea"/>
                <a:cs typeface="+mn-cs"/>
              </a:rPr>
              <a:t>Un proyecto europeo permite personalizar la visita a los museos con contenidos multimedia y 3D</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Así, a través de la encuesta online "CHESS </a:t>
            </a:r>
            <a:r>
              <a:rPr lang="es-ES" sz="1200" b="0" i="0" kern="1200" dirty="0" err="1" smtClean="0">
                <a:solidFill>
                  <a:schemeClr val="tx1"/>
                </a:solidFill>
                <a:latin typeface="+mn-lt"/>
                <a:ea typeface="+mn-ea"/>
                <a:cs typeface="+mn-cs"/>
              </a:rPr>
              <a:t>visitor</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survey</a:t>
            </a:r>
            <a:r>
              <a:rPr lang="es-ES" sz="1200" b="0" i="0" kern="1200" dirty="0" smtClean="0">
                <a:solidFill>
                  <a:schemeClr val="tx1"/>
                </a:solidFill>
                <a:latin typeface="+mn-lt"/>
                <a:ea typeface="+mn-ea"/>
                <a:cs typeface="+mn-cs"/>
              </a:rPr>
              <a:t>", los usuarios pueden registrar sus intereses, lo que les gusta y lo que no. Esta herramienta permite a los museos crear encuestas con una o múltiples opciones y asociar las respuestas a la persona, por ejemplo, un personaje representativo del perfil del visitante.</a:t>
            </a:r>
            <a:r>
              <a:rPr lang="es-ES" dirty="0" smtClean="0"/>
              <a:t/>
            </a:r>
            <a:br>
              <a:rPr lang="es-ES" dirty="0" smtClean="0"/>
            </a:br>
            <a:r>
              <a:rPr lang="es-ES" sz="1200" b="0" i="0" kern="1200" dirty="0" smtClean="0">
                <a:solidFill>
                  <a:schemeClr val="tx1"/>
                </a:solidFill>
                <a:latin typeface="+mn-lt"/>
                <a:ea typeface="+mn-ea"/>
                <a:cs typeface="+mn-cs"/>
              </a:rPr>
              <a:t>Un proyecto europeo permite personalizar la visita a los museos con contenidos multimedia y 3D</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Después, la herramienta "CHESS </a:t>
            </a:r>
            <a:r>
              <a:rPr lang="es-ES" sz="1200" b="0" i="0" kern="1200" dirty="0" err="1" smtClean="0">
                <a:solidFill>
                  <a:schemeClr val="tx1"/>
                </a:solidFill>
                <a:latin typeface="+mn-lt"/>
                <a:ea typeface="+mn-ea"/>
                <a:cs typeface="+mn-cs"/>
              </a:rPr>
              <a:t>authoring</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tool</a:t>
            </a:r>
            <a:r>
              <a:rPr lang="es-ES" sz="1200" b="0" i="0" kern="1200" dirty="0" smtClean="0">
                <a:solidFill>
                  <a:schemeClr val="tx1"/>
                </a:solidFill>
                <a:latin typeface="+mn-lt"/>
                <a:ea typeface="+mn-ea"/>
                <a:cs typeface="+mn-cs"/>
              </a:rPr>
              <a:t>" permite a los conservadores y miembros del museo, que no tienen por qué ser profesionales informáticos, desarrollar fácilmente historias dinámicas, con varias rutas posibles, integrando avanzados contenidos multimedia.</a:t>
            </a:r>
            <a:r>
              <a:rPr lang="es-ES" dirty="0" smtClean="0"/>
              <a:t/>
            </a:r>
            <a:br>
              <a:rPr lang="es-ES" dirty="0" smtClean="0"/>
            </a:br>
            <a:r>
              <a:rPr lang="es-ES" sz="1200" b="0" i="0" kern="1200" dirty="0" smtClean="0">
                <a:solidFill>
                  <a:schemeClr val="tx1"/>
                </a:solidFill>
                <a:latin typeface="+mn-lt"/>
                <a:ea typeface="+mn-ea"/>
                <a:cs typeface="+mn-cs"/>
              </a:rPr>
              <a:t>Un proyecto europeo permite personalizar la visita a los museos con contenidos multimedia y 3D</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Finalmente, el "</a:t>
            </a:r>
            <a:r>
              <a:rPr lang="es-ES" sz="1200" b="0" i="0" kern="1200" dirty="0" err="1" smtClean="0">
                <a:solidFill>
                  <a:schemeClr val="tx1"/>
                </a:solidFill>
                <a:latin typeface="+mn-lt"/>
                <a:ea typeface="+mn-ea"/>
                <a:cs typeface="+mn-cs"/>
              </a:rPr>
              <a:t>Storytelling</a:t>
            </a:r>
            <a:r>
              <a:rPr lang="es-ES" sz="1200" b="0" i="0" kern="1200" dirty="0" smtClean="0">
                <a:solidFill>
                  <a:schemeClr val="tx1"/>
                </a:solidFill>
                <a:latin typeface="+mn-lt"/>
                <a:ea typeface="+mn-ea"/>
                <a:cs typeface="+mn-cs"/>
              </a:rPr>
              <a:t> </a:t>
            </a:r>
            <a:r>
              <a:rPr lang="es-ES" sz="1200" b="0" i="0" kern="1200" dirty="0" err="1" smtClean="0">
                <a:solidFill>
                  <a:schemeClr val="tx1"/>
                </a:solidFill>
                <a:latin typeface="+mn-lt"/>
                <a:ea typeface="+mn-ea"/>
                <a:cs typeface="+mn-cs"/>
              </a:rPr>
              <a:t>engine</a:t>
            </a:r>
            <a:r>
              <a:rPr lang="es-ES" sz="1200" b="0" i="0" kern="1200" dirty="0" smtClean="0">
                <a:solidFill>
                  <a:schemeClr val="tx1"/>
                </a:solidFill>
                <a:latin typeface="+mn-lt"/>
                <a:ea typeface="+mn-ea"/>
                <a:cs typeface="+mn-cs"/>
              </a:rPr>
              <a:t>" desarrolla la historia de acuerdo a las rutas establecidas, al tiempo que personaliza y adapta de forma dinámica el relato acorde a las decisiones del visitante, actualizando su perfil en función del curso de la narración.</a:t>
            </a:r>
            <a:r>
              <a:rPr lang="es-ES" dirty="0" smtClean="0"/>
              <a:t/>
            </a:r>
            <a:br>
              <a:rPr lang="es-ES" dirty="0" smtClean="0"/>
            </a:br>
            <a:r>
              <a:rPr lang="es-ES" sz="1200" b="0" i="0" kern="1200" dirty="0" smtClean="0">
                <a:solidFill>
                  <a:schemeClr val="tx1"/>
                </a:solidFill>
                <a:latin typeface="+mn-lt"/>
                <a:ea typeface="+mn-ea"/>
                <a:cs typeface="+mn-cs"/>
              </a:rPr>
              <a:t>Un proyecto europeo permite personalizar la visita a los museos con contenidos multimedia y 3D</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A diferencia de las visitas guiadas tradicionales, la aplicación CHESS relata a cada visitante una historia personalizada, centrada en las piezas más relevantes para sus intereses y estado de ánimo, con tantos detalles como haya seleccionado. Los relatos se pueden reforzar con contenido multimedia, 3D y juegos de "realidad aumentada", incluso en algunos casos los objetos hablarán con el visitante y le invitarán a interactuar con ellos.</a:t>
            </a:r>
            <a:r>
              <a:rPr lang="es-ES" dirty="0" smtClean="0"/>
              <a:t/>
            </a:r>
            <a:br>
              <a:rPr lang="es-ES" dirty="0" smtClean="0"/>
            </a:br>
            <a:r>
              <a:rPr lang="es-ES" sz="1200" b="0" i="0" kern="1200" dirty="0" smtClean="0">
                <a:solidFill>
                  <a:schemeClr val="tx1"/>
                </a:solidFill>
                <a:latin typeface="+mn-lt"/>
                <a:ea typeface="+mn-ea"/>
                <a:cs typeface="+mn-cs"/>
              </a:rPr>
              <a:t>Un proyecto europeo permite personalizar la visita a los museos con contenidos multimedia y 3D</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Al terminar la visita, en la página web del museo, los visitantes encontrarán suvenires, como un vídeo o una foto de su propia historia, y tendrán un recuerdo personal que compartir con familiares y amigos.</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Un proyecto europeo permite personalizar la visita a los museos con contenidos multimedia y 3D</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El año pasado, la aplicación CHESS fue probada con éxito durante seis meses en el Museo de la Acrópolis en Atenas (Grecia) y en la Cité de </a:t>
            </a:r>
            <a:r>
              <a:rPr lang="es-ES" sz="1200" b="0" i="0" kern="1200" dirty="0" err="1" smtClean="0">
                <a:solidFill>
                  <a:schemeClr val="tx1"/>
                </a:solidFill>
                <a:latin typeface="+mn-lt"/>
                <a:ea typeface="+mn-ea"/>
                <a:cs typeface="+mn-cs"/>
              </a:rPr>
              <a:t>l'Espace</a:t>
            </a:r>
            <a:r>
              <a:rPr lang="es-ES" sz="1200" b="0" i="0" kern="1200" dirty="0" smtClean="0">
                <a:solidFill>
                  <a:schemeClr val="tx1"/>
                </a:solidFill>
                <a:latin typeface="+mn-lt"/>
                <a:ea typeface="+mn-ea"/>
                <a:cs typeface="+mn-cs"/>
              </a:rPr>
              <a:t> en Toulouse (Francia). El proyecto CHESS, desarrollado por siete socios de cuatro países (Francia, Grecia, Reino Unido y Alemania), será introducido en el mercado por la empresa DIGINEXT, coordinadora del proyecto, un plazo de dos años.</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Leer mas: </a:t>
            </a:r>
            <a:r>
              <a:rPr lang="es-ES" sz="1200" b="0" i="0" kern="1200" dirty="0" smtClean="0">
                <a:solidFill>
                  <a:schemeClr val="tx1"/>
                </a:solidFill>
                <a:latin typeface="+mn-lt"/>
                <a:ea typeface="+mn-ea"/>
                <a:cs typeface="+mn-cs"/>
                <a:hlinkClick r:id="rId3"/>
              </a:rPr>
              <a:t>http://www.europapress.es/ciencia/noticia-proyecto-europeo-permite-personalizar-visita-museos-contenidos-multimedia-3d-20140307181536.html</a:t>
            </a:r>
            <a:r>
              <a:rPr lang="es-ES" dirty="0" smtClean="0"/>
              <a:t/>
            </a:r>
            <a:br>
              <a:rPr lang="es-ES" dirty="0" smtClean="0"/>
            </a:br>
            <a:r>
              <a:rPr lang="es-ES" dirty="0" smtClean="0"/>
              <a:t/>
            </a:r>
            <a:br>
              <a:rPr lang="es-ES" dirty="0" smtClean="0"/>
            </a:br>
            <a:r>
              <a:rPr lang="es-ES" sz="1200" b="0" i="0" kern="1200" dirty="0" smtClean="0">
                <a:solidFill>
                  <a:schemeClr val="tx1"/>
                </a:solidFill>
                <a:latin typeface="+mn-lt"/>
                <a:ea typeface="+mn-ea"/>
                <a:cs typeface="+mn-cs"/>
              </a:rPr>
              <a:t>(c) 2015 Europa </a:t>
            </a:r>
            <a:r>
              <a:rPr lang="es-ES" sz="1200" b="0" i="0" kern="1200" dirty="0" err="1" smtClean="0">
                <a:solidFill>
                  <a:schemeClr val="tx1"/>
                </a:solidFill>
                <a:latin typeface="+mn-lt"/>
                <a:ea typeface="+mn-ea"/>
                <a:cs typeface="+mn-cs"/>
              </a:rPr>
              <a:t>Press</a:t>
            </a:r>
            <a:r>
              <a:rPr lang="es-ES" sz="1200" b="0" i="0" kern="1200" dirty="0" smtClean="0">
                <a:solidFill>
                  <a:schemeClr val="tx1"/>
                </a:solidFill>
                <a:latin typeface="+mn-lt"/>
                <a:ea typeface="+mn-ea"/>
                <a:cs typeface="+mn-cs"/>
              </a:rPr>
              <a:t>. Está expresamente prohibida la redistribución y la redifusión de este contenido sin su previo y expreso consentimiento.</a:t>
            </a:r>
            <a:r>
              <a:rPr lang="es-ES" dirty="0" smtClean="0"/>
              <a:t/>
            </a:r>
            <a:br>
              <a:rPr lang="es-ES" dirty="0" smtClean="0"/>
            </a:br>
            <a:endParaRPr lang="es-ES" b="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7E66DA7A-A460-43CC-8E1D-BDCDB666CF25}" type="slidenum">
              <a:rPr kern="0">
                <a:solidFill>
                  <a:srgbClr val="000000"/>
                </a:solidFill>
              </a:rPr>
              <a:pPr algn="r">
                <a:defRPr sz="1800" b="0" i="0" u="none" strike="noStrike" kern="0" cap="none" spc="0" baseline="0">
                  <a:solidFill>
                    <a:srgbClr val="000000"/>
                  </a:solidFill>
                  <a:uFillTx/>
                </a:defRPr>
              </a:pPr>
              <a:t>11</a:t>
            </a:fld>
            <a:endParaRPr lang="ca-ES" sz="1200">
              <a:solidFill>
                <a:srgbClr val="000000"/>
              </a:solidFill>
              <a:latin typeface="Arial" pitchFamily="34"/>
              <a:ea typeface="ＭＳ Ｐゴシック" pitchFamily="34"/>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a:t>El museo Louvre de París, el más visitado del mundo, y Nintendo han creado una guía multimedia oficial que permite ver las obras y salas en cualquier consola de la gama 3DS.</a:t>
            </a:r>
          </a:p>
          <a:p>
            <a:pPr lvl="0"/>
            <a:r>
              <a:rPr lang="es-ES"/>
              <a:t/>
            </a:r>
            <a:br>
              <a:rPr lang="es-ES"/>
            </a:br>
            <a:r>
              <a:rPr lang="es-ES"/>
              <a:t>Esta nueva guía ‘Nintendo 3DS Guide: Louvre’ es una versión ampliada de la audiología multimedia oficial lanzada en abril de 2012, que permitía a los visitantes del museo escuchar comentarios de expertos,  ahora los usuarios podrán acceder a la colección del museo Parisino desde cualquier lugar y podrán ver en 3D todas las obras desde distintas perspectivas.</a:t>
            </a:r>
          </a:p>
          <a:p>
            <a:pPr lvl="0"/>
            <a:r>
              <a:rPr lang="es-ES"/>
              <a:t>La aplicación, supervisada por el Premio Príncipe de Asturias, Shigeru Miyamoto, ya se puede adquirir a través de la propia consola por 19,95 euros mediante descarga directa. También se puede adquirir la edición física pero solo estará disponible en el museo.</a:t>
            </a:r>
          </a:p>
          <a:p>
            <a:pPr lvl="0"/>
            <a:r>
              <a:rPr lang="es-ES"/>
              <a:t>Se puede navegar a través de las obras mediante dos fórmulas:</a:t>
            </a:r>
          </a:p>
          <a:p>
            <a:pPr lvl="0"/>
            <a:r>
              <a:rPr lang="es-ES"/>
              <a:t>La primera consiste en buscar una obra en concreto y la otra en realizar un itinerario por el museo a través de un mapa. Este itinerario puede ser libre aunque  también hay  varios itinerarios de visita recomendados por los creadores del programa. Entre ellos el de ‘Obras Maestras’, que incluye las piezas más conocidas del Louvre.</a:t>
            </a:r>
          </a:p>
          <a:p>
            <a:pPr lvl="0"/>
            <a:r>
              <a:rPr lang="es-ES"/>
              <a:t>La aplicación también está pensada para los más pequeños e incluye una ruta dedicada a ellos sobre el antiguo Egipto.</a:t>
            </a:r>
          </a:p>
          <a:p>
            <a:pPr lvl="0"/>
            <a:r>
              <a:rPr lang="es-ES"/>
              <a:t>La guía incluye 600 fotografías de obras de arte, 150 en alta resolución de 2D sobre las que se puede aumentar el zoom; más de 30 horas de audio-comentarios; unas 400 imágenes de las salas del museo, además de panorámicas en 3D de las galerías y modelos en tres dimensiones de algunas esculturas, lo que permite que se pueda observar desde distintos ángulos tal y como si estuviésemos en el museo.</a:t>
            </a:r>
          </a:p>
          <a:p>
            <a:pPr lvl="0"/>
            <a:r>
              <a:rPr lang="es-ES"/>
              <a:t>“Con los modelos en 3D se pueden ver obras desde ángulos que normalmente son inaccesibles, como la vista cenital [desde arriba]”, destacó Miyamoto en el evento de presentación de la guía en París, junto al presidente de Nintendo, Satoru Iwata.</a:t>
            </a:r>
          </a:p>
          <a:p>
            <a:pPr lvl="0"/>
            <a:r>
              <a:rPr lang="es-ES"/>
              <a:t>Además, la aplicación permite marcar las obras que más te gusten y automáticamente realiza un itinerario personalizado, para poder verlas en el trayecto más corto posible. Esto es muy útil cuando hay que preparar una visita al museo ya que nos ahorrará tiempo a la hora de encontrar las obras.</a:t>
            </a:r>
          </a:p>
          <a:p>
            <a:pPr lvl="0"/>
            <a:r>
              <a:rPr lang="es-ES"/>
              <a:t>El programa se podrá actualizar periódicamente para recibir datos e incluir nuevas exposiciones temporales o cambios producidos en la exposición permanente.</a:t>
            </a: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45F7C58-85E9-4724-AE1A-3E083D59B677}"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83</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dirty="0"/>
              <a:t>Para el museo </a:t>
            </a:r>
            <a:r>
              <a:rPr lang="es-ES" dirty="0" err="1" smtClean="0"/>
              <a:t>Carlberg</a:t>
            </a:r>
            <a:r>
              <a:rPr lang="es-ES" dirty="0" smtClean="0"/>
              <a:t> </a:t>
            </a:r>
            <a:r>
              <a:rPr lang="es-ES" dirty="0"/>
              <a:t>se ha creado una </a:t>
            </a:r>
            <a:r>
              <a:rPr lang="es-ES" dirty="0" err="1"/>
              <a:t>aplicació</a:t>
            </a:r>
            <a:r>
              <a:rPr lang="es-ES" dirty="0"/>
              <a:t> para </a:t>
            </a:r>
            <a:r>
              <a:rPr lang="es-ES" dirty="0" err="1"/>
              <a:t>iphone</a:t>
            </a:r>
            <a:r>
              <a:rPr lang="es-ES" dirty="0"/>
              <a:t> y </a:t>
            </a:r>
            <a:r>
              <a:rPr lang="es-ES" dirty="0" err="1"/>
              <a:t>android</a:t>
            </a:r>
            <a:r>
              <a:rPr lang="es-ES" dirty="0"/>
              <a:t> que:</a:t>
            </a:r>
          </a:p>
          <a:p>
            <a:pPr lvl="0"/>
            <a:endParaRPr lang="es-ES" dirty="0"/>
          </a:p>
          <a:p>
            <a:pPr lvl="0">
              <a:buSzPct val="100000"/>
              <a:buChar char="-"/>
            </a:pPr>
            <a:r>
              <a:rPr lang="es-ES" dirty="0"/>
              <a:t>Hace de guía de la visita, permite planificarte, acceder a contenido exclusivo…</a:t>
            </a:r>
          </a:p>
          <a:p>
            <a:pPr lvl="0">
              <a:buSzPct val="100000"/>
              <a:buChar char="-"/>
            </a:pPr>
            <a:r>
              <a:rPr lang="es-ES" dirty="0"/>
              <a:t>Incluye un juego de </a:t>
            </a:r>
            <a:r>
              <a:rPr lang="es-ES" dirty="0" err="1"/>
              <a:t>geolocalización</a:t>
            </a:r>
            <a:r>
              <a:rPr lang="es-ES" dirty="0"/>
              <a:t>, en el que durante la visita el usuario deberá encontrar ingredientes secreto pro el museo y “cazarlos” con el móvil. El visitante deberá encontrar todos los ingredientes de la cerveza (visita a través del juego)</a:t>
            </a:r>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59C205-9803-42DB-A893-41028BF09354}"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84</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0348" y="686465"/>
            <a:ext cx="5058939" cy="3427893"/>
          </a:xfrm>
        </p:spPr>
      </p:sp>
      <p:sp>
        <p:nvSpPr>
          <p:cNvPr id="3" name="Marcador de notas 2"/>
          <p:cNvSpPr txBox="1">
            <a:spLocks noGrp="1"/>
          </p:cNvSpPr>
          <p:nvPr>
            <p:ph type="body" sz="quarter" idx="1"/>
          </p:nvPr>
        </p:nvSpPr>
        <p:spPr/>
        <p:txBody>
          <a:bodyPr/>
          <a:lstStyle/>
          <a:p>
            <a:pPr lvl="0"/>
            <a:r>
              <a:rPr lang="es-ES"/>
              <a:t>http://blog.muwom.com/caso-de-exito-marketing-coldplay/</a:t>
            </a:r>
          </a:p>
          <a:p>
            <a:pPr lvl="0"/>
            <a:endParaRPr lang="es-ES"/>
          </a:p>
          <a:p>
            <a:pPr lvl="0"/>
            <a:r>
              <a:rPr lang="es-ES"/>
              <a:t>No nos sorprende que Coldplay, lleve a cabo acciones distintas a lo habitual, como ya hizo por ejemplo en el</a:t>
            </a:r>
            <a:r>
              <a:rPr lang="es-ES" i="1"/>
              <a:t>American Express Unstaged</a:t>
            </a:r>
            <a:r>
              <a:rPr lang="es-ES"/>
              <a:t>, cuando actuó en la plaza de toros de las Ventas, y el concierto fue retransmitido por VEVO para millones de personas en 2011, siendo el vídeo más importante en Youtube, protagonizado por un único artista.</a:t>
            </a:r>
          </a:p>
          <a:p>
            <a:pPr lvl="0"/>
            <a:r>
              <a:rPr lang="es-ES"/>
              <a:t>Esta vez con motivo del lanzamiento de su último álbum Ghost Stories, que tiene previsto salir el próximo 19 de mayo,  la banda ha realizado una acción muy original y novedosa que ha dado mucho de qué hablar en medios y en redes sociales.</a:t>
            </a:r>
          </a:p>
          <a:p>
            <a:pPr lvl="0"/>
            <a:r>
              <a:rPr lang="es-ES" b="1" cap="all"/>
              <a:t>¿EN QUÉ CONSISTIÓ SU ACCIÓN?</a:t>
            </a:r>
            <a:endParaRPr lang="es-ES" cap="all"/>
          </a:p>
          <a:p>
            <a:pPr lvl="0"/>
            <a:r>
              <a:rPr lang="es-ES"/>
              <a:t>La banda escondió las letras de las nueve canciones que componen su último trabajo, Ghost Stories, en nueve ciudades del mundo. Escritas de la mano de Chris, cantante de Coldplay, las notas fueron escondidas en libros de fantasmas de 9 bibliotecas de todo el planeta. Para que sus fans pudieran encontrarlas, la banda ha ido dando pistas sobre el paradero de las notas en su cuenta oficial de </a:t>
            </a:r>
            <a:r>
              <a:rPr lang="es-ES">
                <a:hlinkClick r:id="rId3"/>
              </a:rPr>
              <a:t>twitter</a:t>
            </a:r>
            <a:r>
              <a:rPr lang="es-ES"/>
              <a:t>.</a:t>
            </a:r>
          </a:p>
          <a:p>
            <a:pPr lvl="0"/>
            <a:r>
              <a:rPr lang="es-ES"/>
              <a:t>Una de las notas además, tenía una recompensa mayor, que era poder viajar a Londres para ver el concierto que darán el 1 de Julio en el Royal Albert Hall.</a:t>
            </a:r>
          </a:p>
          <a:p>
            <a:pPr lvl="0"/>
            <a:r>
              <a:rPr lang="es-ES"/>
              <a:t>The band have decided to reveal the lyrics for each song from </a:t>
            </a:r>
            <a:r>
              <a:rPr lang="es-ES">
                <a:hlinkClick r:id="rId4"/>
              </a:rPr>
              <a:t>#GhostStories</a:t>
            </a:r>
            <a:r>
              <a:rPr lang="es-ES"/>
              <a:t> by hiding them in ghost story books in libraries in 9 countries…</a:t>
            </a:r>
          </a:p>
          <a:p>
            <a:pPr lvl="0"/>
            <a:r>
              <a:rPr lang="es-ES"/>
              <a:t>— Coldplay (@coldplay) </a:t>
            </a:r>
            <a:r>
              <a:rPr lang="es-ES">
                <a:hlinkClick r:id="rId5"/>
              </a:rPr>
              <a:t>abril 28, 2014</a:t>
            </a:r>
            <a:endParaRPr lang="es-ES"/>
          </a:p>
          <a:p>
            <a:pPr lvl="0"/>
            <a:r>
              <a:rPr lang="es-ES"/>
              <a:t> </a:t>
            </a:r>
          </a:p>
          <a:p>
            <a:pPr lvl="0"/>
            <a:r>
              <a:rPr lang="es-ES"/>
              <a:t>De todas formas he recopilado las letras de las 9 canciones que han sido encontradas. </a:t>
            </a:r>
            <a:r>
              <a:rPr lang="es-ES">
                <a:hlinkClick r:id="rId6"/>
              </a:rPr>
              <a:t>Ver aquí </a:t>
            </a:r>
            <a:endParaRPr lang="es-ES"/>
          </a:p>
          <a:p>
            <a:pPr lvl="0"/>
            <a:r>
              <a:rPr lang="es-ES" b="1" cap="all">
                <a:hlinkClick r:id="rId6"/>
              </a:rPr>
              <a:t>¿POR QUÉ  ES UNA BUENA ACCIÓN?</a:t>
            </a:r>
            <a:endParaRPr lang="es-ES" cap="all"/>
          </a:p>
          <a:p>
            <a:pPr lvl="0"/>
            <a:r>
              <a:rPr lang="es-ES" b="1"/>
              <a:t>Reacciones de sus fans</a:t>
            </a:r>
            <a:endParaRPr lang="es-ES"/>
          </a:p>
          <a:p>
            <a:pPr lvl="0"/>
            <a:r>
              <a:rPr lang="es-ES"/>
              <a:t>A través del hashtag </a:t>
            </a:r>
            <a:r>
              <a:rPr lang="es-ES">
                <a:hlinkClick r:id="rId4"/>
              </a:rPr>
              <a:t>#lyricshunt</a:t>
            </a:r>
            <a:r>
              <a:rPr lang="es-ES"/>
              <a:t>, miles de fans iniciaban la búsqueda del deseado ticket Premium que incluía una de las notas de las canciones. Con esta acción Coldplay ha involucrado a sus fans en una acción que ha conseguido dar la vuelta al mundo.</a:t>
            </a:r>
          </a:p>
          <a:p>
            <a:pPr lvl="0"/>
            <a:r>
              <a:rPr lang="es-ES"/>
              <a:t>A través de acciones de este tipo los artistas consiguen diferenciarse y destacar por encima de otros.</a:t>
            </a:r>
          </a:p>
          <a:p>
            <a:pPr lvl="0"/>
            <a:r>
              <a:rPr lang="es-ES" b="1"/>
              <a:t>Repercusión</a:t>
            </a:r>
            <a:endParaRPr lang="es-ES"/>
          </a:p>
          <a:p>
            <a:pPr lvl="0"/>
            <a:r>
              <a:rPr lang="es-ES"/>
              <a:t>Muchos son los medios que se han hecho eco de esta acción, debido a la innovación, originalidad  y expectación que ha generado a público de todo el mundo.</a:t>
            </a:r>
          </a:p>
          <a:p>
            <a:pPr lvl="0"/>
            <a:r>
              <a:rPr lang="es-ES" b="1"/>
              <a:t>Crear experiencias</a:t>
            </a:r>
            <a:endParaRPr lang="es-ES"/>
          </a:p>
          <a:p>
            <a:pPr lvl="0"/>
            <a:r>
              <a:rPr lang="es-ES"/>
              <a:t>Con esta campaña además de promocionar su nuevo álbum, Coldplay </a:t>
            </a:r>
            <a:r>
              <a:rPr lang="es-ES" i="1"/>
              <a:t>ha generado historias alrededor de la búsqueda de sus letras</a:t>
            </a:r>
            <a:r>
              <a:rPr lang="es-ES"/>
              <a:t>. Miles de personas, han compartido en redes sociales su afán por encontrar las letras de las canciones y su proceso para hacerlo a través de las pistas que el propio grupo  ha ido dando, desde que inició el “juego”.</a:t>
            </a:r>
          </a:p>
          <a:p>
            <a:pPr lvl="0"/>
            <a:r>
              <a:rPr lang="es-ES" b="1"/>
              <a:t>Unión de acción On y Off</a:t>
            </a:r>
            <a:endParaRPr lang="es-ES"/>
          </a:p>
          <a:p>
            <a:pPr lvl="0"/>
            <a:r>
              <a:rPr lang="es-ES"/>
              <a:t>En esta campaña se ha unido la acción </a:t>
            </a:r>
            <a:r>
              <a:rPr lang="es-ES" i="1"/>
              <a:t>offline</a:t>
            </a:r>
            <a:r>
              <a:rPr lang="es-ES"/>
              <a:t> de la búsqueda de las letras de las canciones con la acción online en redes sociales donde la misma banda ofrecía las  pistas para luego poder encontrarlas. Es un gran ejemplo de estrategia 360º que une una campaña On y Off-line.</a:t>
            </a:r>
          </a:p>
          <a:p>
            <a:pPr lvl="0"/>
            <a:endParaRPr lang="es-ES"/>
          </a:p>
        </p:txBody>
      </p:sp>
      <p:sp>
        <p:nvSpPr>
          <p:cNvPr id="4" name="Marcador de número de diapositiva 3"/>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D477E4-1B76-4B6D-9261-6EEAFB4B113E}" type="slidenum">
              <a:rPr/>
              <a:pPr marL="0" marR="0" lvl="0" indent="0" algn="r" defTabSz="919164" rtl="0" fontAlgn="auto" hangingPunct="1">
                <a:lnSpc>
                  <a:spcPct val="100000"/>
                </a:lnSpc>
                <a:spcBef>
                  <a:spcPts val="0"/>
                </a:spcBef>
                <a:spcAft>
                  <a:spcPts val="0"/>
                </a:spcAft>
                <a:buNone/>
                <a:tabLst/>
                <a:defRPr sz="1800" b="0" i="0" u="none" strike="noStrike" kern="0" cap="none" spc="0" baseline="0">
                  <a:solidFill>
                    <a:srgbClr val="000000"/>
                  </a:solidFill>
                  <a:uFillTx/>
                </a:defRPr>
              </a:pPr>
              <a:t>85</a:t>
            </a:fld>
            <a:endParaRPr lang="es-ES" sz="1200" b="0" i="0" u="none" strike="noStrike" kern="1200" cap="none" spc="0" baseline="0">
              <a:solidFill>
                <a:srgbClr val="000000"/>
              </a:solidFill>
              <a:uFillTx/>
              <a:latin typeface="Calibri" pitchFamily="34"/>
              <a:ea typeface="ＭＳ Ｐゴシック" pitchFamily="34"/>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número de diapositiva 7"/>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1B606A-0C75-40FE-8C63-8F380615E491}"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86</a:t>
            </a:fld>
            <a:endParaRPr lang="ca-ES" sz="1200" b="0" i="0" u="none" strike="noStrike" kern="1200" cap="none" spc="0" baseline="0">
              <a:solidFill>
                <a:srgbClr val="000000"/>
              </a:solidFill>
              <a:uFillTx/>
              <a:latin typeface="Arial" pitchFamily="34"/>
              <a:ea typeface="ＭＳ Ｐゴシック" pitchFamily="34"/>
            </a:endParaRPr>
          </a:p>
        </p:txBody>
      </p:sp>
      <p:sp>
        <p:nvSpPr>
          <p:cNvPr id="3" name="1 Marcador de imagen de diapositiva"/>
          <p:cNvSpPr>
            <a:spLocks noGrp="1" noRot="1" noChangeAspect="1"/>
          </p:cNvSpPr>
          <p:nvPr>
            <p:ph type="sldImg"/>
          </p:nvPr>
        </p:nvSpPr>
        <p:spPr>
          <a:xfrm>
            <a:off x="900348" y="686465"/>
            <a:ext cx="5058939" cy="3427893"/>
          </a:xfrm>
        </p:spPr>
      </p:sp>
      <p:sp>
        <p:nvSpPr>
          <p:cNvPr id="4" name="2 Marcador de notas"/>
          <p:cNvSpPr txBox="1">
            <a:spLocks noGrp="1"/>
          </p:cNvSpPr>
          <p:nvPr>
            <p:ph type="body" sz="quarter" idx="1"/>
          </p:nvPr>
        </p:nvSpPr>
        <p:spPr/>
        <p:txBody>
          <a:bodyPr/>
          <a:lstStyle/>
          <a:p>
            <a:endParaRPr lang="es-ES"/>
          </a:p>
        </p:txBody>
      </p:sp>
      <p:sp>
        <p:nvSpPr>
          <p:cNvPr id="5"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B6B6D9-FDD6-4144-BFDD-060FC765B917}"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86</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lnSpc>
                <a:spcPct val="90000"/>
              </a:lnSpc>
            </a:pPr>
            <a:r>
              <a:rPr lang="es-ES" sz="1100" b="1" dirty="0"/>
              <a:t> http://</a:t>
            </a:r>
            <a:r>
              <a:rPr lang="es-ES" sz="1100" b="1" dirty="0" err="1"/>
              <a:t>www.thewildernessdowntown.com</a:t>
            </a:r>
            <a:r>
              <a:rPr lang="es-ES" sz="1100" b="1" dirty="0" smtClean="0"/>
              <a:t>/</a:t>
            </a:r>
            <a:endParaRPr lang="es-ES" sz="1100" dirty="0"/>
          </a:p>
          <a:p>
            <a:pPr lvl="0">
              <a:lnSpc>
                <a:spcPct val="90000"/>
              </a:lnSpc>
            </a:pPr>
            <a:r>
              <a:rPr lang="es-ES" sz="1100" dirty="0" err="1"/>
              <a:t>Aprofitant</a:t>
            </a:r>
            <a:r>
              <a:rPr lang="es-ES" sz="1100" dirty="0"/>
              <a:t> el Google </a:t>
            </a:r>
            <a:r>
              <a:rPr lang="es-ES" sz="1100" dirty="0" err="1"/>
              <a:t>Street</a:t>
            </a:r>
            <a:r>
              <a:rPr lang="es-ES" sz="1100" dirty="0"/>
              <a:t> View el </a:t>
            </a:r>
            <a:r>
              <a:rPr lang="es-ES" sz="1100" dirty="0" err="1"/>
              <a:t>grup</a:t>
            </a:r>
            <a:r>
              <a:rPr lang="es-ES" sz="1100" dirty="0"/>
              <a:t> "</a:t>
            </a:r>
            <a:r>
              <a:rPr lang="es-ES" sz="1100" dirty="0" err="1"/>
              <a:t>Arcade</a:t>
            </a:r>
            <a:r>
              <a:rPr lang="es-ES" sz="1100" dirty="0"/>
              <a:t> </a:t>
            </a:r>
            <a:r>
              <a:rPr lang="es-ES" sz="1100" dirty="0" err="1"/>
              <a:t>Fire</a:t>
            </a:r>
            <a:r>
              <a:rPr lang="es-ES" sz="1100" dirty="0"/>
              <a:t>" va </a:t>
            </a:r>
            <a:r>
              <a:rPr lang="es-ES" sz="1100" dirty="0" err="1"/>
              <a:t>treure</a:t>
            </a:r>
            <a:r>
              <a:rPr lang="es-ES" sz="1100" dirty="0"/>
              <a:t> el </a:t>
            </a:r>
            <a:r>
              <a:rPr lang="es-ES" sz="1100" dirty="0" err="1"/>
              <a:t>seu</a:t>
            </a:r>
            <a:r>
              <a:rPr lang="es-ES" sz="1100" dirty="0"/>
              <a:t> vídeo musical </a:t>
            </a:r>
            <a:r>
              <a:rPr lang="es-ES" sz="1100" dirty="0" err="1"/>
              <a:t>interactiu</a:t>
            </a:r>
            <a:r>
              <a:rPr lang="es-ES" sz="1100" dirty="0"/>
              <a:t> "</a:t>
            </a:r>
            <a:r>
              <a:rPr lang="es-ES" sz="1100" dirty="0" err="1"/>
              <a:t>We</a:t>
            </a:r>
            <a:r>
              <a:rPr lang="es-ES" sz="1100" dirty="0"/>
              <a:t> </a:t>
            </a:r>
            <a:r>
              <a:rPr lang="es-ES" sz="1100" dirty="0" err="1"/>
              <a:t>used</a:t>
            </a:r>
            <a:r>
              <a:rPr lang="es-ES" sz="1100" dirty="0"/>
              <a:t> </a:t>
            </a:r>
            <a:r>
              <a:rPr lang="es-ES" sz="1100" dirty="0" err="1"/>
              <a:t>to</a:t>
            </a:r>
            <a:r>
              <a:rPr lang="es-ES" sz="1100" dirty="0"/>
              <a:t> </a:t>
            </a:r>
            <a:r>
              <a:rPr lang="es-ES" sz="1100" dirty="0" err="1"/>
              <a:t>wait</a:t>
            </a:r>
            <a:r>
              <a:rPr lang="es-ES" sz="1100" dirty="0"/>
              <a:t>", en el que cada fan </a:t>
            </a:r>
            <a:r>
              <a:rPr lang="es-ES" sz="1100" dirty="0" err="1"/>
              <a:t>pot</a:t>
            </a:r>
            <a:r>
              <a:rPr lang="es-ES" sz="1100" dirty="0"/>
              <a:t> </a:t>
            </a:r>
            <a:r>
              <a:rPr lang="es-ES" sz="1100" dirty="0" err="1"/>
              <a:t>introduir</a:t>
            </a:r>
            <a:r>
              <a:rPr lang="es-ES" sz="1100" dirty="0"/>
              <a:t> la </a:t>
            </a:r>
            <a:r>
              <a:rPr lang="es-ES" sz="1100" dirty="0" err="1"/>
              <a:t>seva</a:t>
            </a:r>
            <a:r>
              <a:rPr lang="es-ES" sz="1100" dirty="0"/>
              <a:t> </a:t>
            </a:r>
            <a:r>
              <a:rPr lang="es-ES" sz="1100" dirty="0" err="1"/>
              <a:t>localització</a:t>
            </a:r>
            <a:r>
              <a:rPr lang="es-ES" sz="1100" dirty="0"/>
              <a:t> i </a:t>
            </a:r>
            <a:r>
              <a:rPr lang="es-ES" sz="1100" dirty="0" err="1"/>
              <a:t>tot</a:t>
            </a:r>
            <a:r>
              <a:rPr lang="es-ES" sz="1100" dirty="0"/>
              <a:t> el </a:t>
            </a:r>
            <a:r>
              <a:rPr lang="es-ES" sz="1100" dirty="0" err="1"/>
              <a:t>recorregut</a:t>
            </a:r>
            <a:r>
              <a:rPr lang="es-ES" sz="1100" dirty="0"/>
              <a:t> que fa el </a:t>
            </a:r>
            <a:r>
              <a:rPr lang="es-ES" sz="1100" dirty="0" err="1"/>
              <a:t>personatge</a:t>
            </a:r>
            <a:r>
              <a:rPr lang="es-ES" sz="1100" dirty="0"/>
              <a:t> </a:t>
            </a:r>
            <a:r>
              <a:rPr lang="es-ES" sz="1100" dirty="0" err="1"/>
              <a:t>estarà</a:t>
            </a:r>
            <a:r>
              <a:rPr lang="es-ES" sz="1100" dirty="0"/>
              <a:t> </a:t>
            </a:r>
            <a:r>
              <a:rPr lang="es-ES" sz="1100" dirty="0" err="1"/>
              <a:t>ambientat</a:t>
            </a:r>
            <a:r>
              <a:rPr lang="es-ES" sz="1100" dirty="0"/>
              <a:t> en </a:t>
            </a:r>
            <a:r>
              <a:rPr lang="es-ES" sz="1100" dirty="0" err="1"/>
              <a:t>els</a:t>
            </a:r>
            <a:r>
              <a:rPr lang="es-ES" sz="1100" dirty="0"/>
              <a:t> </a:t>
            </a:r>
            <a:r>
              <a:rPr lang="es-ES" sz="1100" dirty="0" err="1"/>
              <a:t>seus</a:t>
            </a:r>
            <a:r>
              <a:rPr lang="es-ES" sz="1100" dirty="0"/>
              <a:t> </a:t>
            </a:r>
            <a:r>
              <a:rPr lang="es-ES" sz="1100" dirty="0" err="1"/>
              <a:t>carrers</a:t>
            </a:r>
            <a:r>
              <a:rPr lang="es-ES" sz="1100" dirty="0"/>
              <a:t>. A </a:t>
            </a:r>
            <a:r>
              <a:rPr lang="es-ES" sz="1100" dirty="0" err="1"/>
              <a:t>més</a:t>
            </a:r>
            <a:r>
              <a:rPr lang="es-ES" sz="1100" dirty="0"/>
              <a:t>, </a:t>
            </a:r>
            <a:r>
              <a:rPr lang="es-ES" sz="1100" dirty="0" err="1"/>
              <a:t>l'usuari</a:t>
            </a:r>
            <a:r>
              <a:rPr lang="es-ES" sz="1100" dirty="0"/>
              <a:t> </a:t>
            </a:r>
            <a:r>
              <a:rPr lang="es-ES" sz="1100" dirty="0" err="1"/>
              <a:t>podrà</a:t>
            </a:r>
            <a:r>
              <a:rPr lang="es-ES" sz="1100" dirty="0"/>
              <a:t> </a:t>
            </a:r>
            <a:r>
              <a:rPr lang="es-ES" sz="1100" dirty="0" err="1"/>
              <a:t>escollir</a:t>
            </a:r>
            <a:r>
              <a:rPr lang="es-ES" sz="1100" dirty="0"/>
              <a:t> </a:t>
            </a:r>
            <a:r>
              <a:rPr lang="es-ES" sz="1100" dirty="0" err="1"/>
              <a:t>quines</a:t>
            </a:r>
            <a:r>
              <a:rPr lang="es-ES" sz="1100" dirty="0"/>
              <a:t> </a:t>
            </a:r>
            <a:r>
              <a:rPr lang="es-ES" sz="1100" dirty="0" err="1"/>
              <a:t>càmeres</a:t>
            </a:r>
            <a:r>
              <a:rPr lang="es-ES" sz="1100" dirty="0"/>
              <a:t> </a:t>
            </a:r>
            <a:r>
              <a:rPr lang="es-ES" sz="1100" dirty="0" err="1"/>
              <a:t>vol</a:t>
            </a:r>
            <a:r>
              <a:rPr lang="es-ES" sz="1100" dirty="0"/>
              <a:t> en cada </a:t>
            </a:r>
            <a:r>
              <a:rPr lang="es-ES" sz="1100" dirty="0" err="1"/>
              <a:t>moment</a:t>
            </a:r>
            <a:r>
              <a:rPr lang="es-ES" sz="1100" dirty="0"/>
              <a:t> i al final, compartir el </a:t>
            </a:r>
            <a:r>
              <a:rPr lang="es-ES" sz="1100" dirty="0" err="1"/>
              <a:t>seu</a:t>
            </a:r>
            <a:r>
              <a:rPr lang="es-ES" sz="1100" dirty="0"/>
              <a:t> videoclip a les </a:t>
            </a:r>
            <a:r>
              <a:rPr lang="es-ES" sz="1100" dirty="0" err="1"/>
              <a:t>xarxes</a:t>
            </a:r>
            <a:r>
              <a:rPr lang="es-ES" sz="1100" dirty="0"/>
              <a:t> </a:t>
            </a:r>
            <a:r>
              <a:rPr lang="es-ES" sz="1100" dirty="0" err="1"/>
              <a:t>socials</a:t>
            </a:r>
            <a:r>
              <a:rPr lang="es-ES" sz="1100" dirty="0"/>
              <a:t>.</a:t>
            </a:r>
            <a:br>
              <a:rPr lang="es-ES" sz="1100" dirty="0"/>
            </a:br>
            <a:endParaRPr lang="es-ES" sz="1100" dirty="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478B08-5323-4D27-95A0-37DA3A02DEAC}"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12</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0348" y="686465"/>
            <a:ext cx="5058939" cy="3427893"/>
          </a:xfrm>
        </p:spPr>
      </p:sp>
      <p:sp>
        <p:nvSpPr>
          <p:cNvPr id="3" name="2 Marcador de notas"/>
          <p:cNvSpPr txBox="1">
            <a:spLocks noGrp="1"/>
          </p:cNvSpPr>
          <p:nvPr>
            <p:ph type="body" sz="quarter" idx="1"/>
          </p:nvPr>
        </p:nvSpPr>
        <p:spPr/>
        <p:txBody>
          <a:bodyPr/>
          <a:lstStyle/>
          <a:p>
            <a:pPr lvl="0">
              <a:lnSpc>
                <a:spcPct val="90000"/>
              </a:lnSpc>
            </a:pPr>
            <a:r>
              <a:rPr lang="es-ES" sz="1100"/>
              <a:t/>
            </a:r>
            <a:br>
              <a:rPr lang="es-ES" sz="1100"/>
            </a:br>
            <a:endParaRPr lang="es-ES" sz="1100"/>
          </a:p>
        </p:txBody>
      </p:sp>
      <p:sp>
        <p:nvSpPr>
          <p:cNvPr id="4" name="3 Marcador de número de diapositiva"/>
          <p:cNvSpPr txBox="1"/>
          <p:nvPr/>
        </p:nvSpPr>
        <p:spPr>
          <a:xfrm>
            <a:off x="3884079" y="8684879"/>
            <a:ext cx="2972294" cy="457638"/>
          </a:xfrm>
          <a:prstGeom prst="rect">
            <a:avLst/>
          </a:prstGeom>
          <a:noFill/>
          <a:ln>
            <a:noFill/>
          </a:ln>
          <a:effectLst>
            <a:outerShdw dist="22997" dir="5400000" algn="tl">
              <a:srgbClr val="000000">
                <a:alpha val="35000"/>
              </a:srgbClr>
            </a:outerShdw>
          </a:effectLst>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C329DC-F79E-47D0-B508-199FE2872BF3}"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13</a:t>
            </a:fld>
            <a:endParaRPr lang="ca-ES" sz="1200" b="0" i="0" u="none" strike="noStrike" kern="1200" cap="none" spc="0" baseline="0">
              <a:solidFill>
                <a:srgbClr val="000000"/>
              </a:solidFill>
              <a:uFillTx/>
              <a:latin typeface="Arial" pitchFamily="34"/>
              <a:ea typeface="ＭＳ Ｐゴシック"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BF89FDB6-3DFB-0341-A297-0664234CB6D9}" type="datetimeFigureOut">
              <a:rPr lang="es-ES" smtClean="0"/>
              <a:t>05/07/16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6305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F89FDB6-3DFB-0341-A297-0664234CB6D9}" type="datetimeFigureOut">
              <a:rPr lang="es-ES" smtClean="0"/>
              <a:t>05/07/16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6576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F89FDB6-3DFB-0341-A297-0664234CB6D9}" type="datetimeFigureOut">
              <a:rPr lang="es-ES" smtClean="0"/>
              <a:t>05/07/16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1943037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F89FDB6-3DFB-0341-A297-0664234CB6D9}" type="datetimeFigureOut">
              <a:rPr lang="es-ES" smtClean="0"/>
              <a:t>05/07/16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128129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BF89FDB6-3DFB-0341-A297-0664234CB6D9}" type="datetimeFigureOut">
              <a:rPr lang="es-ES" smtClean="0"/>
              <a:t>05/07/16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4110854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BF89FDB6-3DFB-0341-A297-0664234CB6D9}" type="datetimeFigureOut">
              <a:rPr lang="es-ES" smtClean="0"/>
              <a:t>05/07/16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2687217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BF89FDB6-3DFB-0341-A297-0664234CB6D9}" type="datetimeFigureOut">
              <a:rPr lang="es-ES" smtClean="0"/>
              <a:t>05/07/16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4109275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BF89FDB6-3DFB-0341-A297-0664234CB6D9}" type="datetimeFigureOut">
              <a:rPr lang="es-ES" smtClean="0"/>
              <a:t>05/07/16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412132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F89FDB6-3DFB-0341-A297-0664234CB6D9}" type="datetimeFigureOut">
              <a:rPr lang="es-ES" smtClean="0"/>
              <a:t>05/07/16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3903106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F89FDB6-3DFB-0341-A297-0664234CB6D9}" type="datetimeFigureOut">
              <a:rPr lang="es-ES" smtClean="0"/>
              <a:t>05/07/16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59068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F89FDB6-3DFB-0341-A297-0664234CB6D9}" type="datetimeFigureOut">
              <a:rPr lang="es-ES" smtClean="0"/>
              <a:t>05/07/16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3AD02DE-F3EB-F249-9448-B71A42CF9C2B}" type="slidenum">
              <a:rPr lang="es-ES" smtClean="0"/>
              <a:t>‹Nr.›</a:t>
            </a:fld>
            <a:endParaRPr lang="es-ES"/>
          </a:p>
        </p:txBody>
      </p:sp>
    </p:spTree>
    <p:extLst>
      <p:ext uri="{BB962C8B-B14F-4D97-AF65-F5344CB8AC3E}">
        <p14:creationId xmlns:p14="http://schemas.microsoft.com/office/powerpoint/2010/main" val="24425105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9FDB6-3DFB-0341-A297-0664234CB6D9}" type="datetimeFigureOut">
              <a:rPr lang="es-ES" smtClean="0"/>
              <a:t>05/07/16</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D02DE-F3EB-F249-9448-B71A42CF9C2B}" type="slidenum">
              <a:rPr lang="es-ES" smtClean="0"/>
              <a:t>‹Nr.›</a:t>
            </a:fld>
            <a:endParaRPr lang="es-ES"/>
          </a:p>
        </p:txBody>
      </p:sp>
    </p:spTree>
    <p:extLst>
      <p:ext uri="{BB962C8B-B14F-4D97-AF65-F5344CB8AC3E}">
        <p14:creationId xmlns:p14="http://schemas.microsoft.com/office/powerpoint/2010/main" val="3428566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7.png"/><Relationship Id="rId1" Type="http://schemas.microsoft.com/office/2007/relationships/media" Target="file://localhost/Users/cristinasalvador/Desktop/sde%20juliol/PAY_PER_LAUGH_-The_CYRANOS_McCANN_Woldgroup_Europe_Barcelona___Cannes_Lions_2014_Winner(descargaryoutube.com).mp4" TargetMode="External"/><Relationship Id="rId2" Type="http://schemas.openxmlformats.org/officeDocument/2006/relationships/video" Target="file://localhost/Users/cristinasalvador/Desktop/sde%20juliol/PAY_PER_LAUGH_-The_CYRANOS_McCANN_Woldgroup_Europe_Barcelona___Cannes_Lions_2014_Winner(descargaryoutube.com).mp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i9Vrcg2VOuQ" TargetMode="Externa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7.xml"/><Relationship Id="rId5" Type="http://schemas.openxmlformats.org/officeDocument/2006/relationships/image" Target="../media/image7.png"/><Relationship Id="rId1" Type="http://schemas.microsoft.com/office/2007/relationships/media" Target="file://localhost/Users/cristinasalvador/Desktop/sde%20juliol/No%20Facebook%20without%20the%20Dutch.mp4" TargetMode="External"/><Relationship Id="rId2" Type="http://schemas.openxmlformats.org/officeDocument/2006/relationships/video" Target="file://localhost/Users/cristinasalvador/Desktop/sde%20juliol/No%20Facebook%20without%20the%20Dutch.mp4"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8.jpeg"/></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2.jpe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hyperlink" Target="mailto:Cristina.salvador@aportada.com"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1283" y="0"/>
            <a:ext cx="9455152" cy="6858000"/>
          </a:xfrm>
          <a:prstGeom prst="rect">
            <a:avLst/>
          </a:prstGeom>
          <a:solidFill>
            <a:srgbClr val="0099FF"/>
          </a:solidFill>
          <a:ln w="9528">
            <a:solidFill>
              <a:srgbClr val="0099FF"/>
            </a:solidFill>
            <a:prstDash val="solid"/>
          </a:ln>
          <a:effectLst/>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a-ES" sz="1800" b="0" i="0" u="none" strike="noStrike" kern="1200" cap="none" spc="0" baseline="0">
              <a:solidFill>
                <a:srgbClr val="FFFFFF"/>
              </a:solidFill>
              <a:uFillTx/>
              <a:latin typeface="Helvetica*"/>
              <a:ea typeface="ＭＳ Ｐゴシック"/>
            </a:endParaRPr>
          </a:p>
        </p:txBody>
      </p:sp>
      <p:sp>
        <p:nvSpPr>
          <p:cNvPr id="3" name="Rectangle 3"/>
          <p:cNvSpPr txBox="1"/>
          <p:nvPr/>
        </p:nvSpPr>
        <p:spPr>
          <a:xfrm>
            <a:off x="457200" y="923928"/>
            <a:ext cx="8686800" cy="4425952"/>
          </a:xfrm>
          <a:prstGeom prst="rect">
            <a:avLst/>
          </a:prstGeom>
          <a:noFill/>
          <a:ln>
            <a:noFill/>
          </a:ln>
          <a:effectLst/>
        </p:spPr>
        <p:txBody>
          <a:bodyPr vert="horz" wrap="square" lIns="91440" tIns="45720" rIns="91440" bIns="45720" anchor="t" anchorCtr="0" compatLnSpc="1"/>
          <a:lstStyle/>
          <a:p>
            <a:pPr lvl="0">
              <a:lnSpc>
                <a:spcPct val="150000"/>
              </a:lnSpc>
              <a:defRPr sz="1800" b="0" i="0" u="none" strike="noStrike" kern="0" cap="none" spc="0" baseline="0">
                <a:solidFill>
                  <a:srgbClr val="000000"/>
                </a:solidFill>
                <a:uFillTx/>
              </a:defRPr>
            </a:pPr>
            <a:r>
              <a:rPr lang="ca-ES" sz="7200" b="1" dirty="0" smtClean="0">
                <a:solidFill>
                  <a:srgbClr val="FFFFFF"/>
                </a:solidFill>
                <a:latin typeface="Helvetica" pitchFamily="34" charset="0"/>
                <a:ea typeface="ＭＳ Ｐゴシック" pitchFamily="34"/>
              </a:rPr>
              <a:t>V.</a:t>
            </a:r>
          </a:p>
          <a:p>
            <a:pPr lvl="0">
              <a:lnSpc>
                <a:spcPct val="150000"/>
              </a:lnSpc>
              <a:defRPr sz="1800" b="0" i="0" u="none" strike="noStrike" kern="0" cap="none" spc="0" baseline="0">
                <a:solidFill>
                  <a:srgbClr val="000000"/>
                </a:solidFill>
                <a:uFillTx/>
              </a:defRPr>
            </a:pPr>
            <a:r>
              <a:rPr lang="ca-ES" sz="4000" b="1" dirty="0" smtClean="0">
                <a:solidFill>
                  <a:srgbClr val="FFFFFF"/>
                </a:solidFill>
                <a:latin typeface="Helvetica" pitchFamily="34" charset="0"/>
                <a:ea typeface="ＭＳ Ｐゴシック" pitchFamily="34"/>
              </a:rPr>
              <a:t>Noves estratègies de comunicació cultural</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ca-ES" sz="3600" b="1" i="0" u="none" strike="noStrike" kern="1200" cap="none" spc="0" baseline="0" dirty="0" smtClean="0">
              <a:solidFill>
                <a:srgbClr val="FFFFFF"/>
              </a:solidFill>
              <a:uFillTx/>
              <a:latin typeface="Helvetica*" pitchFamily="2"/>
              <a:ea typeface="ＭＳ Ｐゴシック" pitchFamily="34"/>
            </a:endParaRPr>
          </a:p>
        </p:txBody>
      </p:sp>
    </p:spTree>
    <p:extLst>
      <p:ext uri="{BB962C8B-B14F-4D97-AF65-F5344CB8AC3E}">
        <p14:creationId xmlns:p14="http://schemas.microsoft.com/office/powerpoint/2010/main" val="3302872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523220"/>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fontAlgn="auto">
              <a:lnSpc>
                <a:spcPct val="100000"/>
              </a:lnSpc>
              <a:spcBef>
                <a:spcPts val="0"/>
              </a:spcBef>
              <a:spcAft>
                <a:spcPts val="0"/>
              </a:spcAft>
              <a:buNone/>
              <a:tabLst/>
              <a:defRPr sz="1800" b="0" i="0" u="none" strike="noStrike" kern="0" cap="none" spc="0" baseline="0">
                <a:solidFill>
                  <a:srgbClr val="000000"/>
                </a:solidFill>
                <a:uFillTx/>
              </a:defRPr>
            </a:pPr>
            <a:r>
              <a:rPr lang="ca-ES" sz="2800" b="1" kern="0" dirty="0">
                <a:solidFill>
                  <a:srgbClr val="00B0F0"/>
                </a:solidFill>
                <a:latin typeface="Calibri" pitchFamily="34"/>
                <a:ea typeface="ＭＳ Ｐゴシック" pitchFamily="34"/>
              </a:rPr>
              <a:t>TEATRENEU – PAY PER </a:t>
            </a:r>
            <a:r>
              <a:rPr lang="ca-ES" sz="2800" b="1" kern="0" dirty="0" smtClean="0">
                <a:solidFill>
                  <a:srgbClr val="00B0F0"/>
                </a:solidFill>
                <a:latin typeface="Calibri" pitchFamily="34"/>
                <a:ea typeface="ＭＳ Ｐゴシック" pitchFamily="34"/>
              </a:rPr>
              <a:t>LAUGH</a:t>
            </a:r>
            <a:endParaRPr lang="ca-ES" sz="2800" b="1" kern="0" dirty="0">
              <a:solidFill>
                <a:srgbClr val="00B0F0"/>
              </a:solidFill>
              <a:latin typeface="Calibri" pitchFamily="34"/>
              <a:ea typeface="ＭＳ Ｐゴシック" pitchFamily="34"/>
            </a:endParaRPr>
          </a:p>
        </p:txBody>
      </p:sp>
      <p:sp>
        <p:nvSpPr>
          <p:cNvPr id="5" name="4 CuadroTexto"/>
          <p:cNvSpPr txBox="1"/>
          <p:nvPr/>
        </p:nvSpPr>
        <p:spPr>
          <a:xfrm>
            <a:off x="1045031" y="5624200"/>
            <a:ext cx="6163293" cy="338556"/>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Clr>
                <a:srgbClr val="00B0F0"/>
              </a:buClr>
              <a:buSzPct val="100000"/>
              <a:buFont typeface="Wingdings" pitchFamily="2"/>
              <a:buChar char="ü"/>
              <a:tabLst/>
              <a:defRPr sz="1800" b="0" i="0" u="none" strike="noStrike" kern="0" cap="none" spc="0" baseline="0">
                <a:solidFill>
                  <a:srgbClr val="000000"/>
                </a:solidFill>
                <a:uFillTx/>
              </a:defRPr>
            </a:pPr>
            <a:r>
              <a:rPr lang="es-ES" sz="1600" b="0" i="0" u="none" strike="noStrike" kern="1200" cap="none" spc="0" baseline="0" dirty="0">
                <a:solidFill>
                  <a:srgbClr val="000000"/>
                </a:solidFill>
                <a:uFillTx/>
                <a:latin typeface="Calibri" pitchFamily="34"/>
                <a:ea typeface="ＭＳ Ｐゴシック" pitchFamily="34"/>
              </a:rPr>
              <a:t>Pagues </a:t>
            </a:r>
            <a:r>
              <a:rPr lang="es-ES" sz="1600" b="0" i="0" u="none" strike="noStrike" kern="1200" cap="none" spc="0" baseline="0" dirty="0" err="1">
                <a:solidFill>
                  <a:srgbClr val="000000"/>
                </a:solidFill>
                <a:uFillTx/>
                <a:latin typeface="Calibri" pitchFamily="34"/>
                <a:ea typeface="ＭＳ Ｐゴシック" pitchFamily="34"/>
              </a:rPr>
              <a:t>pel</a:t>
            </a:r>
            <a:r>
              <a:rPr lang="es-ES" sz="1600" b="0" i="0" u="none" strike="noStrike" kern="1200" cap="none" spc="0" baseline="0" dirty="0">
                <a:solidFill>
                  <a:srgbClr val="000000"/>
                </a:solidFill>
                <a:uFillTx/>
                <a:latin typeface="Calibri" pitchFamily="34"/>
                <a:ea typeface="ＭＳ Ｐゴシック" pitchFamily="34"/>
              </a:rPr>
              <a:t> que </a:t>
            </a:r>
            <a:r>
              <a:rPr lang="es-ES" sz="1600" b="0" i="0" u="none" strike="noStrike" kern="1200" cap="none" spc="0" baseline="0" dirty="0" err="1">
                <a:solidFill>
                  <a:srgbClr val="000000"/>
                </a:solidFill>
                <a:uFillTx/>
                <a:latin typeface="Calibri" pitchFamily="34"/>
                <a:ea typeface="ＭＳ Ｐゴシック" pitchFamily="34"/>
              </a:rPr>
              <a:t>rius</a:t>
            </a:r>
            <a:r>
              <a:rPr lang="es-ES" sz="1600" b="0" i="0" u="none" strike="noStrike" kern="1200" cap="none" spc="0" baseline="0" dirty="0">
                <a:solidFill>
                  <a:srgbClr val="000000"/>
                </a:solidFill>
                <a:uFillTx/>
                <a:latin typeface="Calibri" pitchFamily="34"/>
                <a:ea typeface="ＭＳ Ｐゴシック" pitchFamily="34"/>
              </a:rPr>
              <a:t>. Preu </a:t>
            </a:r>
            <a:r>
              <a:rPr lang="es-ES" sz="1600" b="0" i="0" u="none" strike="noStrike" kern="1200" cap="none" spc="0" baseline="0" dirty="0" err="1">
                <a:solidFill>
                  <a:srgbClr val="000000"/>
                </a:solidFill>
                <a:uFillTx/>
                <a:latin typeface="Calibri" pitchFamily="34"/>
                <a:ea typeface="ＭＳ Ｐゴシック" pitchFamily="34"/>
              </a:rPr>
              <a:t>personalitzat</a:t>
            </a:r>
            <a:r>
              <a:rPr lang="es-ES" sz="1600" b="0" i="0" u="none" strike="noStrike" kern="1200" cap="none" spc="0" baseline="0" dirty="0">
                <a:solidFill>
                  <a:srgbClr val="000000"/>
                </a:solidFill>
                <a:uFillTx/>
                <a:latin typeface="Calibri" pitchFamily="34"/>
                <a:ea typeface="ＭＳ Ｐゴシック" pitchFamily="34"/>
              </a:rPr>
              <a:t> al </a:t>
            </a:r>
            <a:r>
              <a:rPr lang="es-ES" sz="1600" b="0" i="0" u="none" strike="noStrike" kern="1200" cap="none" spc="0" baseline="0" dirty="0" err="1">
                <a:solidFill>
                  <a:srgbClr val="000000"/>
                </a:solidFill>
                <a:uFillTx/>
                <a:latin typeface="Calibri" pitchFamily="34"/>
                <a:ea typeface="ＭＳ Ｐゴシック" pitchFamily="34"/>
              </a:rPr>
              <a:t>nivell</a:t>
            </a:r>
            <a:r>
              <a:rPr lang="es-ES" sz="1600" b="0" i="0" u="none" strike="noStrike" kern="1200" cap="none" spc="0" baseline="0" dirty="0">
                <a:solidFill>
                  <a:srgbClr val="000000"/>
                </a:solidFill>
                <a:uFillTx/>
                <a:latin typeface="Calibri" pitchFamily="34"/>
                <a:ea typeface="ＭＳ Ｐゴシック" pitchFamily="34"/>
              </a:rPr>
              <a:t> de </a:t>
            </a:r>
            <a:r>
              <a:rPr lang="es-ES" sz="1600" b="0" i="0" u="none" strike="noStrike" kern="1200" cap="none" spc="0" baseline="0" dirty="0" err="1">
                <a:solidFill>
                  <a:srgbClr val="000000"/>
                </a:solidFill>
                <a:uFillTx/>
                <a:latin typeface="Calibri" pitchFamily="34"/>
                <a:ea typeface="ＭＳ Ｐゴシック" pitchFamily="34"/>
              </a:rPr>
              <a:t>satisfacció</a:t>
            </a:r>
            <a:r>
              <a:rPr lang="es-ES" sz="1600" b="0" i="0" u="none" strike="noStrike" kern="1200" cap="none" spc="0" baseline="0" dirty="0">
                <a:solidFill>
                  <a:srgbClr val="000000"/>
                </a:solidFill>
                <a:uFillTx/>
                <a:latin typeface="Calibri" pitchFamily="34"/>
                <a:ea typeface="ＭＳ Ｐゴシック" pitchFamily="34"/>
              </a:rPr>
              <a:t>.</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pic>
        <p:nvPicPr>
          <p:cNvPr id="7" name="PAY_PER_LAUGH_-The_CYRANOS_McCANN_Woldgroup_Europe_Barcelona___Cannes_Lions_2014_Winner(descargaryoutube.com).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043608" y="1700808"/>
            <a:ext cx="5112568" cy="3834426"/>
          </a:xfrm>
          <a:prstGeom prst="rect">
            <a:avLst/>
          </a:prstGeom>
        </p:spPr>
      </p:pic>
    </p:spTree>
    <p:extLst>
      <p:ext uri="{BB962C8B-B14F-4D97-AF65-F5344CB8AC3E}">
        <p14:creationId xmlns:p14="http://schemas.microsoft.com/office/powerpoint/2010/main" val="188200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MUSEO DE L’ACRÒPOLIS (ATENES)</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24930" name="Picture 2" descr="http://blog.museunacional.cat/wp-content/uploads/CHESS_AM_AR_highlight_640x322.jpg"/>
          <p:cNvPicPr>
            <a:picLocks noChangeAspect="1" noChangeArrowheads="1"/>
          </p:cNvPicPr>
          <p:nvPr/>
        </p:nvPicPr>
        <p:blipFill>
          <a:blip r:embed="rId3" cstate="print"/>
          <a:srcRect/>
          <a:stretch>
            <a:fillRect/>
          </a:stretch>
        </p:blipFill>
        <p:spPr bwMode="auto">
          <a:xfrm>
            <a:off x="971600" y="1772816"/>
            <a:ext cx="7156075" cy="3600400"/>
          </a:xfrm>
          <a:prstGeom prst="rect">
            <a:avLst/>
          </a:prstGeom>
          <a:noFill/>
        </p:spPr>
      </p:pic>
      <p:sp>
        <p:nvSpPr>
          <p:cNvPr id="2" name="Rectángulo 1"/>
          <p:cNvSpPr/>
          <p:nvPr/>
        </p:nvSpPr>
        <p:spPr>
          <a:xfrm>
            <a:off x="755576" y="5457998"/>
            <a:ext cx="7920880" cy="646331"/>
          </a:xfrm>
          <a:prstGeom prst="rect">
            <a:avLst/>
          </a:prstGeom>
        </p:spPr>
        <p:txBody>
          <a:bodyPr wrap="square">
            <a:spAutoFit/>
          </a:bodyPr>
          <a:lstStyle/>
          <a:p>
            <a:r>
              <a:rPr lang="es-ES" dirty="0" err="1" smtClean="0"/>
              <a:t>Projecte</a:t>
            </a:r>
            <a:r>
              <a:rPr lang="es-ES" dirty="0" smtClean="0"/>
              <a:t> </a:t>
            </a:r>
            <a:r>
              <a:rPr lang="es-ES" dirty="0" err="1" smtClean="0"/>
              <a:t>europeu</a:t>
            </a:r>
            <a:r>
              <a:rPr lang="es-ES" dirty="0" smtClean="0"/>
              <a:t> CHESS (Cultural-</a:t>
            </a:r>
            <a:r>
              <a:rPr lang="es-ES" dirty="0" err="1" smtClean="0"/>
              <a:t>Heritage</a:t>
            </a:r>
            <a:r>
              <a:rPr lang="es-ES" dirty="0" smtClean="0"/>
              <a:t> </a:t>
            </a:r>
            <a:r>
              <a:rPr lang="es-ES" dirty="0" err="1" smtClean="0"/>
              <a:t>Experiences</a:t>
            </a:r>
            <a:r>
              <a:rPr lang="es-ES" dirty="0" smtClean="0"/>
              <a:t> Social </a:t>
            </a:r>
            <a:r>
              <a:rPr lang="es-ES" dirty="0" err="1" smtClean="0"/>
              <a:t>interactions</a:t>
            </a:r>
            <a:r>
              <a:rPr lang="es-ES" dirty="0" smtClean="0"/>
              <a:t> &amp; </a:t>
            </a:r>
            <a:r>
              <a:rPr lang="es-ES" dirty="0" err="1" smtClean="0"/>
              <a:t>Storytelling</a:t>
            </a:r>
            <a:r>
              <a:rPr lang="es-ES" dirty="0" smtClean="0"/>
              <a:t>) </a:t>
            </a:r>
            <a:r>
              <a:rPr lang="es-ES" dirty="0" err="1" smtClean="0"/>
              <a:t>permet</a:t>
            </a:r>
            <a:r>
              <a:rPr lang="es-ES" dirty="0" smtClean="0"/>
              <a:t> </a:t>
            </a:r>
            <a:r>
              <a:rPr lang="es-ES" dirty="0" err="1" smtClean="0"/>
              <a:t>personalitzar</a:t>
            </a:r>
            <a:r>
              <a:rPr lang="es-ES" dirty="0" smtClean="0"/>
              <a:t> la visita </a:t>
            </a:r>
            <a:r>
              <a:rPr lang="es-ES" dirty="0" err="1" smtClean="0"/>
              <a:t>amb</a:t>
            </a:r>
            <a:r>
              <a:rPr lang="es-ES" dirty="0" smtClean="0"/>
              <a:t> 3D i </a:t>
            </a:r>
            <a:r>
              <a:rPr lang="es-ES" dirty="0" err="1" smtClean="0"/>
              <a:t>jocs</a:t>
            </a:r>
            <a:r>
              <a:rPr lang="es-ES" dirty="0" smtClean="0"/>
              <a:t> de </a:t>
            </a:r>
            <a:r>
              <a:rPr lang="es-ES" dirty="0" err="1" smtClean="0"/>
              <a:t>realitat</a:t>
            </a:r>
            <a:r>
              <a:rPr lang="es-ES" dirty="0" smtClean="0"/>
              <a:t> </a:t>
            </a:r>
            <a:r>
              <a:rPr lang="es-ES" dirty="0" err="1" smtClean="0"/>
              <a:t>augmentada</a:t>
            </a:r>
            <a:r>
              <a:rPr lang="es-ES" dirty="0" smtClean="0"/>
              <a:t>.</a:t>
            </a:r>
            <a:endParaRPr lang="es-ES" dirty="0"/>
          </a:p>
        </p:txBody>
      </p:sp>
    </p:spTree>
    <p:extLst>
      <p:ext uri="{BB962C8B-B14F-4D97-AF65-F5344CB8AC3E}">
        <p14:creationId xmlns:p14="http://schemas.microsoft.com/office/powerpoint/2010/main" val="100775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ARCADE FIRE – THE WILDERNESS DOWNTOWN</a:t>
            </a:r>
          </a:p>
        </p:txBody>
      </p:sp>
      <p:pic>
        <p:nvPicPr>
          <p:cNvPr id="4" name="Picture 2" descr="https://ci5.googleusercontent.com/proxy/3nXVuIYgKRTi5w_YTHKZVmdS3TFexrPbS77NCLZM4n1g9fvRyPo-uEY8yO1aEQzTrMrrgZqS97YboIBeOB37JnSyVxQktLTFbNpnJbi1jSpWuv1p=s0-d-e1-ft#https://c2.staticflickr.com/2/1366/5101010356_8c09478cd2_b.jpg"/>
          <p:cNvPicPr>
            <a:picLocks noChangeAspect="1"/>
          </p:cNvPicPr>
          <p:nvPr/>
        </p:nvPicPr>
        <p:blipFill>
          <a:blip r:embed="rId3" cstate="print"/>
          <a:srcRect/>
          <a:stretch>
            <a:fillRect/>
          </a:stretch>
        </p:blipFill>
        <p:spPr>
          <a:xfrm>
            <a:off x="993568" y="1628427"/>
            <a:ext cx="6226625" cy="3891640"/>
          </a:xfrm>
          <a:prstGeom prst="rect">
            <a:avLst/>
          </a:prstGeom>
          <a:noFill/>
          <a:ln>
            <a:noFill/>
          </a:ln>
          <a:effectLst/>
        </p:spPr>
      </p:pic>
      <p:sp>
        <p:nvSpPr>
          <p:cNvPr id="5" name="5 CuadroTexto"/>
          <p:cNvSpPr txBox="1"/>
          <p:nvPr/>
        </p:nvSpPr>
        <p:spPr>
          <a:xfrm>
            <a:off x="1045031" y="5624200"/>
            <a:ext cx="6163293" cy="584776"/>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Clr>
                <a:srgbClr val="00B0F0"/>
              </a:buClr>
              <a:buSzPct val="100000"/>
              <a:buFont typeface="Wingdings" pitchFamily="2"/>
              <a:buChar char="ü"/>
              <a:tabLst/>
              <a:defRPr sz="1800" b="0" i="0" u="none" strike="noStrike" kern="0" cap="none" spc="0" baseline="0">
                <a:solidFill>
                  <a:srgbClr val="000000"/>
                </a:solidFill>
                <a:uFillTx/>
              </a:defRPr>
            </a:pP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Experiència</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personalitzada</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productes</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smtClean="0">
                <a:solidFill>
                  <a:srgbClr val="000000"/>
                </a:solidFill>
                <a:uFillTx/>
                <a:latin typeface="Calibri" pitchFamily="34"/>
                <a:ea typeface="ＭＳ Ｐゴシック" pitchFamily="34"/>
              </a:rPr>
              <a:t>únics</a:t>
            </a:r>
            <a:r>
              <a:rPr lang="es-ES" sz="1600" b="0" i="0" u="none" strike="noStrike" kern="1200" cap="none" spc="0" baseline="0" dirty="0" smtClean="0">
                <a:solidFill>
                  <a:srgbClr val="000000"/>
                </a:solidFill>
                <a:uFillTx/>
                <a:latin typeface="Calibri" pitchFamily="34"/>
                <a:ea typeface="ＭＳ Ｐゴシック" pitchFamily="34"/>
              </a:rPr>
              <a:t> – </a:t>
            </a:r>
            <a:r>
              <a:rPr lang="es-ES" sz="1600" b="0" i="0" u="none" strike="noStrike" kern="1200" cap="none" spc="0" baseline="0" dirty="0" err="1" smtClean="0">
                <a:solidFill>
                  <a:srgbClr val="000000"/>
                </a:solidFill>
                <a:uFillTx/>
                <a:latin typeface="Calibri" pitchFamily="34"/>
                <a:ea typeface="ＭＳ Ｐゴシック" pitchFamily="34"/>
              </a:rPr>
              <a:t>amb</a:t>
            </a:r>
            <a:r>
              <a:rPr lang="es-ES" sz="1600" b="0" i="0" u="none" strike="noStrike" kern="1200" cap="none" spc="0" baseline="0" dirty="0" smtClean="0">
                <a:solidFill>
                  <a:srgbClr val="000000"/>
                </a:solidFill>
                <a:uFillTx/>
                <a:latin typeface="Calibri" pitchFamily="34"/>
                <a:ea typeface="ＭＳ Ｐゴシック" pitchFamily="34"/>
              </a:rPr>
              <a:t> </a:t>
            </a:r>
            <a:r>
              <a:rPr lang="es-ES" sz="1600" b="0" i="0" u="none" strike="noStrike" kern="1200" cap="none" spc="0" baseline="0" dirty="0" err="1" smtClean="0">
                <a:solidFill>
                  <a:srgbClr val="000000"/>
                </a:solidFill>
                <a:uFillTx/>
                <a:latin typeface="Calibri" pitchFamily="34"/>
                <a:ea typeface="ＭＳ Ｐゴシック" pitchFamily="34"/>
              </a:rPr>
              <a:t>google</a:t>
            </a:r>
            <a:r>
              <a:rPr lang="es-ES" sz="1600" b="0" i="0" u="none" strike="noStrike" kern="1200" cap="none" spc="0" baseline="0" dirty="0" smtClean="0">
                <a:solidFill>
                  <a:srgbClr val="000000"/>
                </a:solidFill>
                <a:uFillTx/>
                <a:latin typeface="Calibri" pitchFamily="34"/>
                <a:ea typeface="ＭＳ Ｐゴシック" pitchFamily="34"/>
              </a:rPr>
              <a:t> </a:t>
            </a:r>
            <a:r>
              <a:rPr lang="es-ES" sz="1600" b="0" i="0" u="none" strike="noStrike" kern="1200" cap="none" spc="0" baseline="0" dirty="0" err="1" smtClean="0">
                <a:solidFill>
                  <a:srgbClr val="000000"/>
                </a:solidFill>
                <a:uFillTx/>
                <a:latin typeface="Calibri" pitchFamily="34"/>
                <a:ea typeface="ＭＳ Ｐゴシック" pitchFamily="34"/>
              </a:rPr>
              <a:t>street</a:t>
            </a:r>
            <a:r>
              <a:rPr lang="es-ES" sz="1600" b="0" i="0" u="none" strike="noStrike" kern="1200" cap="none" spc="0" baseline="0" dirty="0" smtClean="0">
                <a:solidFill>
                  <a:srgbClr val="000000"/>
                </a:solidFill>
                <a:uFillTx/>
                <a:latin typeface="Calibri" pitchFamily="34"/>
                <a:ea typeface="ＭＳ Ｐゴシック" pitchFamily="34"/>
              </a:rPr>
              <a:t> </a:t>
            </a:r>
            <a:r>
              <a:rPr lang="es-ES" sz="1600" b="0" i="0" u="none" strike="noStrike" kern="1200" cap="none" spc="0" baseline="0" dirty="0" err="1" smtClean="0">
                <a:solidFill>
                  <a:srgbClr val="000000"/>
                </a:solidFill>
                <a:uFillTx/>
                <a:latin typeface="Calibri" pitchFamily="34"/>
                <a:ea typeface="ＭＳ Ｐゴシック" pitchFamily="34"/>
              </a:rPr>
              <a:t>view</a:t>
            </a:r>
            <a:endParaRPr lang="es-ES" sz="1600" b="0" i="0" u="none" strike="noStrike" kern="1200" cap="none" spc="0" baseline="0" dirty="0" smtClean="0">
              <a:solidFill>
                <a:srgbClr val="000000"/>
              </a:solidFill>
              <a:uFillTx/>
              <a:latin typeface="Calibri" pitchFamily="34"/>
              <a:ea typeface="ＭＳ Ｐゴシック" pitchFamily="34"/>
            </a:endParaRPr>
          </a:p>
          <a:p>
            <a:pPr marL="0" marR="0" lvl="0" indent="0" algn="l" defTabSz="914400" rtl="0" fontAlgn="auto" hangingPunct="1">
              <a:lnSpc>
                <a:spcPct val="100000"/>
              </a:lnSpc>
              <a:spcBef>
                <a:spcPts val="0"/>
              </a:spcBef>
              <a:spcAft>
                <a:spcPts val="0"/>
              </a:spcAft>
              <a:buClr>
                <a:srgbClr val="00B0F0"/>
              </a:buClr>
              <a:buSzPct val="100000"/>
              <a:buFont typeface="Wingdings" pitchFamily="2"/>
              <a:buChar char="ü"/>
              <a:tabLst/>
              <a:defRPr sz="1800" b="0" i="0" u="none" strike="noStrike" kern="0" cap="none" spc="0" baseline="0">
                <a:solidFill>
                  <a:srgbClr val="000000"/>
                </a:solidFill>
                <a:uFillTx/>
              </a:defRPr>
            </a:pPr>
            <a:r>
              <a:rPr lang="es-ES" sz="1600" dirty="0">
                <a:solidFill>
                  <a:srgbClr val="000000"/>
                </a:solidFill>
                <a:latin typeface="Calibri" pitchFamily="34"/>
                <a:ea typeface="ＭＳ Ｐゴシック" pitchFamily="34"/>
              </a:rPr>
              <a:t> </a:t>
            </a:r>
            <a:r>
              <a:rPr lang="es-ES" sz="1600" dirty="0" err="1" smtClean="0">
                <a:solidFill>
                  <a:srgbClr val="000000"/>
                </a:solidFill>
                <a:latin typeface="Calibri" pitchFamily="34"/>
                <a:ea typeface="ＭＳ Ｐゴシック" pitchFamily="34"/>
              </a:rPr>
              <a:t>Recorregut</a:t>
            </a:r>
            <a:r>
              <a:rPr lang="es-ES" sz="1600" dirty="0" smtClean="0">
                <a:solidFill>
                  <a:srgbClr val="000000"/>
                </a:solidFill>
                <a:latin typeface="Calibri" pitchFamily="34"/>
                <a:ea typeface="ＭＳ Ｐゴシック" pitchFamily="34"/>
              </a:rPr>
              <a:t> propi, </a:t>
            </a:r>
            <a:r>
              <a:rPr lang="es-ES" sz="1600" dirty="0" err="1" smtClean="0">
                <a:solidFill>
                  <a:srgbClr val="000000"/>
                </a:solidFill>
                <a:latin typeface="Calibri" pitchFamily="34"/>
                <a:ea typeface="ＭＳ Ｐゴシック" pitchFamily="34"/>
              </a:rPr>
              <a:t>selecció</a:t>
            </a:r>
            <a:r>
              <a:rPr lang="es-ES" sz="1600" dirty="0" smtClean="0">
                <a:solidFill>
                  <a:srgbClr val="000000"/>
                </a:solidFill>
                <a:latin typeface="Calibri" pitchFamily="34"/>
                <a:ea typeface="ＭＳ Ｐゴシック" pitchFamily="34"/>
              </a:rPr>
              <a:t> de </a:t>
            </a:r>
            <a:r>
              <a:rPr lang="es-ES" sz="1600" dirty="0" err="1" smtClean="0">
                <a:solidFill>
                  <a:srgbClr val="000000"/>
                </a:solidFill>
                <a:latin typeface="Calibri" pitchFamily="34"/>
                <a:ea typeface="ＭＳ Ｐゴシック" pitchFamily="34"/>
              </a:rPr>
              <a:t>càmeres</a:t>
            </a:r>
            <a:r>
              <a:rPr lang="es-ES" sz="1600" dirty="0" smtClean="0">
                <a:solidFill>
                  <a:srgbClr val="000000"/>
                </a:solidFill>
                <a:latin typeface="Calibri" pitchFamily="34"/>
                <a:ea typeface="ＭＳ Ｐゴシック" pitchFamily="34"/>
              </a:rPr>
              <a:t> i </a:t>
            </a:r>
            <a:r>
              <a:rPr lang="es-ES" sz="1600" dirty="0" err="1" smtClean="0">
                <a:solidFill>
                  <a:srgbClr val="000000"/>
                </a:solidFill>
                <a:latin typeface="Calibri" pitchFamily="34"/>
                <a:ea typeface="ＭＳ Ｐゴシック" pitchFamily="34"/>
              </a:rPr>
              <a:t>compartició</a:t>
            </a:r>
            <a:r>
              <a:rPr lang="es-ES" sz="1600" dirty="0" smtClean="0">
                <a:solidFill>
                  <a:srgbClr val="000000"/>
                </a:solidFill>
                <a:latin typeface="Calibri" pitchFamily="34"/>
                <a:ea typeface="ＭＳ Ｐゴシック" pitchFamily="34"/>
              </a:rPr>
              <a:t> a </a:t>
            </a:r>
            <a:r>
              <a:rPr lang="es-ES" sz="1600" dirty="0" err="1" smtClean="0">
                <a:solidFill>
                  <a:srgbClr val="000000"/>
                </a:solidFill>
                <a:latin typeface="Calibri" pitchFamily="34"/>
                <a:ea typeface="ＭＳ Ｐゴシック" pitchFamily="34"/>
              </a:rPr>
              <a:t>xarxes</a:t>
            </a:r>
            <a:endParaRPr lang="es-ES" sz="1600" b="0" i="0" u="none" strike="noStrike" kern="1200" cap="none" spc="0" baseline="0" dirty="0">
              <a:solidFill>
                <a:srgbClr val="000000"/>
              </a:solidFill>
              <a:uFillTx/>
              <a:latin typeface="Calibri" pitchFamily="34"/>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1440870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LA PHIL (ORQUESTRA FILHARMÒNICA LOS</a:t>
            </a:r>
            <a:r>
              <a:rPr lang="ca-ES" sz="2400" b="1" i="0" u="none" strike="noStrike" kern="1200" cap="none" spc="0" dirty="0" smtClean="0">
                <a:solidFill>
                  <a:srgbClr val="00B0F0"/>
                </a:solidFill>
                <a:uFillTx/>
                <a:latin typeface="Calibri" pitchFamily="34"/>
                <a:ea typeface="ＭＳ Ｐゴシック" pitchFamily="34"/>
              </a:rPr>
              <a:t> ÁNGELES)</a:t>
            </a:r>
            <a:r>
              <a:rPr lang="ca-ES" sz="2400" b="1" i="0" u="none" strike="noStrike" kern="1200" cap="none" spc="0" baseline="0" dirty="0" smtClean="0">
                <a:solidFill>
                  <a:srgbClr val="00B0F0"/>
                </a:solidFill>
                <a:uFillTx/>
                <a:latin typeface="Calibri" pitchFamily="34"/>
                <a:ea typeface="ＭＳ Ｐゴシック" pitchFamily="34"/>
              </a:rPr>
              <a:t> </a:t>
            </a:r>
            <a:endParaRPr lang="ca-ES" sz="2400" b="1" i="0" u="none" strike="noStrike" kern="1200" cap="none" spc="0" baseline="0" dirty="0">
              <a:solidFill>
                <a:srgbClr val="00B0F0"/>
              </a:solidFill>
              <a:uFillTx/>
              <a:latin typeface="Calibri" pitchFamily="34"/>
              <a:ea typeface="ＭＳ Ｐゴシック" pitchFamily="34"/>
            </a:endParaRPr>
          </a:p>
        </p:txBody>
      </p:sp>
      <p:pic>
        <p:nvPicPr>
          <p:cNvPr id="4" name="Picture 2"/>
          <p:cNvPicPr>
            <a:picLocks noChangeAspect="1"/>
          </p:cNvPicPr>
          <p:nvPr/>
        </p:nvPicPr>
        <p:blipFill>
          <a:blip r:embed="rId3" cstate="print"/>
          <a:srcRect l="18359" t="8333" r="17578" b="14583"/>
          <a:stretch>
            <a:fillRect/>
          </a:stretch>
        </p:blipFill>
        <p:spPr>
          <a:xfrm>
            <a:off x="323528" y="1850014"/>
            <a:ext cx="3779562" cy="2558116"/>
          </a:xfrm>
          <a:prstGeom prst="rect">
            <a:avLst/>
          </a:prstGeom>
          <a:noFill/>
          <a:ln>
            <a:noFill/>
          </a:ln>
          <a:effectLst>
            <a:outerShdw dist="22997" dir="5400000" algn="tl">
              <a:srgbClr val="000000">
                <a:alpha val="35000"/>
              </a:srgbClr>
            </a:outerShdw>
          </a:effectLst>
        </p:spPr>
      </p:pic>
      <p:pic>
        <p:nvPicPr>
          <p:cNvPr id="5" name="Picture 2"/>
          <p:cNvPicPr>
            <a:picLocks noChangeAspect="1"/>
          </p:cNvPicPr>
          <p:nvPr/>
        </p:nvPicPr>
        <p:blipFill>
          <a:blip r:embed="rId4" cstate="print"/>
          <a:srcRect l="17578" t="7639" r="16406" b="10416"/>
          <a:stretch>
            <a:fillRect/>
          </a:stretch>
        </p:blipFill>
        <p:spPr>
          <a:xfrm>
            <a:off x="4139952" y="1840678"/>
            <a:ext cx="6193733" cy="4324626"/>
          </a:xfrm>
          <a:prstGeom prst="rect">
            <a:avLst/>
          </a:prstGeom>
          <a:noFill/>
          <a:ln>
            <a:noFill/>
          </a:ln>
          <a:effectLst>
            <a:outerShdw dist="22997" dir="5400000" algn="tl">
              <a:srgbClr val="000000">
                <a:alpha val="35000"/>
              </a:srgbClr>
            </a:outerShdw>
          </a:effectLst>
        </p:spPr>
      </p:pic>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646456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pic>
        <p:nvPicPr>
          <p:cNvPr id="7" name="Picture 2"/>
          <p:cNvPicPr>
            <a:picLocks noChangeAspect="1"/>
          </p:cNvPicPr>
          <p:nvPr/>
        </p:nvPicPr>
        <p:blipFill>
          <a:blip r:embed="rId3" cstate="print"/>
          <a:srcRect l="17969" t="8333" r="16796" b="15972"/>
          <a:stretch>
            <a:fillRect/>
          </a:stretch>
        </p:blipFill>
        <p:spPr>
          <a:xfrm>
            <a:off x="-611349" y="1876650"/>
            <a:ext cx="5357122" cy="3496566"/>
          </a:xfrm>
          <a:prstGeom prst="rect">
            <a:avLst/>
          </a:prstGeom>
          <a:noFill/>
          <a:ln>
            <a:noFill/>
          </a:ln>
          <a:effectLst>
            <a:outerShdw dist="22997" dir="5400000" algn="tl">
              <a:srgbClr val="000000">
                <a:alpha val="35000"/>
              </a:srgbClr>
            </a:outerShdw>
          </a:effectLst>
        </p:spPr>
      </p:pic>
      <p:pic>
        <p:nvPicPr>
          <p:cNvPr id="8" name="Picture 2"/>
          <p:cNvPicPr>
            <a:picLocks noChangeAspect="1"/>
          </p:cNvPicPr>
          <p:nvPr/>
        </p:nvPicPr>
        <p:blipFill>
          <a:blip r:embed="rId4" cstate="print"/>
          <a:srcRect l="17969" t="7639" r="16796" b="11111"/>
          <a:stretch>
            <a:fillRect/>
          </a:stretch>
        </p:blipFill>
        <p:spPr>
          <a:xfrm>
            <a:off x="4788024" y="1876303"/>
            <a:ext cx="4991336" cy="3496913"/>
          </a:xfrm>
          <a:prstGeom prst="rect">
            <a:avLst/>
          </a:prstGeom>
          <a:noFill/>
          <a:ln>
            <a:noFill/>
          </a:ln>
          <a:effectLst>
            <a:outerShdw dist="22997" dir="5400000" algn="tl">
              <a:srgbClr val="000000">
                <a:alpha val="35000"/>
              </a:srgbClr>
            </a:outerShdw>
          </a:effectLst>
        </p:spPr>
      </p:pic>
      <p:sp>
        <p:nvSpPr>
          <p:cNvPr id="9" name="7 Rectángulo"/>
          <p:cNvSpPr/>
          <p:nvPr/>
        </p:nvSpPr>
        <p:spPr>
          <a:xfrm>
            <a:off x="942097" y="1061453"/>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LA PHIL (ORQUESTRA FILHARMÒNICA LOS</a:t>
            </a:r>
            <a:r>
              <a:rPr lang="ca-ES" sz="2400" b="1" i="0" u="none" strike="noStrike" kern="1200" cap="none" spc="0" dirty="0" smtClean="0">
                <a:solidFill>
                  <a:srgbClr val="00B0F0"/>
                </a:solidFill>
                <a:uFillTx/>
                <a:latin typeface="Calibri" pitchFamily="34"/>
                <a:ea typeface="ＭＳ Ｐゴシック" pitchFamily="34"/>
              </a:rPr>
              <a:t> ÁNGELES)</a:t>
            </a:r>
            <a:r>
              <a:rPr lang="ca-ES" sz="2400" b="1" i="0" u="none" strike="noStrike" kern="1200" cap="none" spc="0" baseline="0" dirty="0" smtClean="0">
                <a:solidFill>
                  <a:srgbClr val="00B0F0"/>
                </a:solidFill>
                <a:uFillTx/>
                <a:latin typeface="Calibri" pitchFamily="34"/>
                <a:ea typeface="ＭＳ Ｐゴシック" pitchFamily="34"/>
              </a:rPr>
              <a:t> </a:t>
            </a:r>
            <a:endParaRPr lang="ca-ES" sz="2400" b="1" i="0" u="none" strike="noStrike" kern="1200" cap="none" spc="0" baseline="0" dirty="0">
              <a:solidFill>
                <a:srgbClr val="00B0F0"/>
              </a:solidFill>
              <a:uFillTx/>
              <a:latin typeface="Calibri" pitchFamily="34"/>
              <a:ea typeface="ＭＳ Ｐゴシック" pitchFamily="34"/>
            </a:endParaRPr>
          </a:p>
        </p:txBody>
      </p:sp>
    </p:spTree>
    <p:extLst>
      <p:ext uri="{BB962C8B-B14F-4D97-AF65-F5344CB8AC3E}">
        <p14:creationId xmlns:p14="http://schemas.microsoft.com/office/powerpoint/2010/main" val="3250104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pic>
        <p:nvPicPr>
          <p:cNvPr id="10" name="Picture 2"/>
          <p:cNvPicPr>
            <a:picLocks noChangeAspect="1"/>
          </p:cNvPicPr>
          <p:nvPr/>
        </p:nvPicPr>
        <p:blipFill>
          <a:blip r:embed="rId3" cstate="print"/>
          <a:srcRect l="17578" t="8333" r="16796" b="10416"/>
          <a:stretch>
            <a:fillRect/>
          </a:stretch>
        </p:blipFill>
        <p:spPr>
          <a:xfrm>
            <a:off x="1028892" y="1615040"/>
            <a:ext cx="6357558" cy="4427588"/>
          </a:xfrm>
          <a:prstGeom prst="rect">
            <a:avLst/>
          </a:prstGeom>
          <a:noFill/>
          <a:ln>
            <a:noFill/>
          </a:ln>
          <a:effectLst>
            <a:outerShdw dist="22997" dir="5400000" algn="tl">
              <a:srgbClr val="000000">
                <a:alpha val="35000"/>
              </a:srgbClr>
            </a:outerShdw>
          </a:effectLst>
        </p:spPr>
      </p:pic>
      <p:sp>
        <p:nvSpPr>
          <p:cNvPr id="5" name="7 Rectángulo"/>
          <p:cNvSpPr/>
          <p:nvPr/>
        </p:nvSpPr>
        <p:spPr>
          <a:xfrm>
            <a:off x="942097" y="1061453"/>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LA PHIL (ORQUESTRA FILHARMÒNICA LOS</a:t>
            </a:r>
            <a:r>
              <a:rPr lang="ca-ES" sz="2400" b="1" i="0" u="none" strike="noStrike" kern="1200" cap="none" spc="0" dirty="0" smtClean="0">
                <a:solidFill>
                  <a:srgbClr val="00B0F0"/>
                </a:solidFill>
                <a:uFillTx/>
                <a:latin typeface="Calibri" pitchFamily="34"/>
                <a:ea typeface="ＭＳ Ｐゴシック" pitchFamily="34"/>
              </a:rPr>
              <a:t> ÁNGELES)</a:t>
            </a:r>
            <a:r>
              <a:rPr lang="ca-ES" sz="2400" b="1" i="0" u="none" strike="noStrike" kern="1200" cap="none" spc="0" baseline="0" dirty="0" smtClean="0">
                <a:solidFill>
                  <a:srgbClr val="00B0F0"/>
                </a:solidFill>
                <a:uFillTx/>
                <a:latin typeface="Calibri" pitchFamily="34"/>
                <a:ea typeface="ＭＳ Ｐゴシック" pitchFamily="34"/>
              </a:rPr>
              <a:t> </a:t>
            </a:r>
            <a:endParaRPr lang="ca-ES" sz="2400" b="1" i="0" u="none" strike="noStrike" kern="1200" cap="none" spc="0" baseline="0" dirty="0">
              <a:solidFill>
                <a:srgbClr val="00B0F0"/>
              </a:solidFill>
              <a:uFillTx/>
              <a:latin typeface="Calibri" pitchFamily="34"/>
              <a:ea typeface="ＭＳ Ｐゴシック" pitchFamily="34"/>
            </a:endParaRPr>
          </a:p>
        </p:txBody>
      </p:sp>
    </p:spTree>
    <p:extLst>
      <p:ext uri="{BB962C8B-B14F-4D97-AF65-F5344CB8AC3E}">
        <p14:creationId xmlns:p14="http://schemas.microsoft.com/office/powerpoint/2010/main" val="548563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CONCERT</a:t>
            </a:r>
            <a:r>
              <a:rPr lang="ca-ES" sz="2400" b="1" i="0" u="none" strike="noStrike" kern="1200" cap="none" spc="0" dirty="0" smtClean="0">
                <a:solidFill>
                  <a:srgbClr val="00B0F0"/>
                </a:solidFill>
                <a:uFillTx/>
                <a:latin typeface="Calibri" pitchFamily="34"/>
                <a:ea typeface="ＭＳ Ｐゴシック" pitchFamily="34"/>
              </a:rPr>
              <a:t> #LIVEACCESS</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pic>
        <p:nvPicPr>
          <p:cNvPr id="251906" name="Picture 2" descr="http://cdn.blogs.revistagq.com/milmaneras/wp-content/uploads/2015/04/the_vaselines_2-630x451.jpg"/>
          <p:cNvPicPr>
            <a:picLocks noChangeAspect="1" noChangeArrowheads="1"/>
          </p:cNvPicPr>
          <p:nvPr/>
        </p:nvPicPr>
        <p:blipFill>
          <a:blip r:embed="rId3" cstate="print"/>
          <a:srcRect/>
          <a:stretch>
            <a:fillRect/>
          </a:stretch>
        </p:blipFill>
        <p:spPr bwMode="auto">
          <a:xfrm>
            <a:off x="1043608" y="1484784"/>
            <a:ext cx="6000750" cy="4295775"/>
          </a:xfrm>
          <a:prstGeom prst="rect">
            <a:avLst/>
          </a:prstGeom>
          <a:noFill/>
        </p:spPr>
      </p:pic>
      <p:sp>
        <p:nvSpPr>
          <p:cNvPr id="2" name="CuadroTexto 1"/>
          <p:cNvSpPr txBox="1"/>
          <p:nvPr/>
        </p:nvSpPr>
        <p:spPr>
          <a:xfrm>
            <a:off x="1043608" y="5733256"/>
            <a:ext cx="6048672" cy="646331"/>
          </a:xfrm>
          <a:prstGeom prst="rect">
            <a:avLst/>
          </a:prstGeom>
          <a:noFill/>
        </p:spPr>
        <p:txBody>
          <a:bodyPr wrap="square" rtlCol="0">
            <a:spAutoFit/>
          </a:bodyPr>
          <a:lstStyle/>
          <a:p>
            <a:r>
              <a:rPr lang="es-ES" dirty="0" err="1" smtClean="0"/>
              <a:t>Concert</a:t>
            </a:r>
            <a:r>
              <a:rPr lang="es-ES" dirty="0" smtClean="0"/>
              <a:t> al </a:t>
            </a:r>
            <a:r>
              <a:rPr lang="es-ES" dirty="0" err="1" smtClean="0"/>
              <a:t>maig</a:t>
            </a:r>
            <a:r>
              <a:rPr lang="es-ES" dirty="0" smtClean="0"/>
              <a:t> a Madrid del </a:t>
            </a:r>
            <a:r>
              <a:rPr lang="es-ES" dirty="0" err="1" smtClean="0"/>
              <a:t>grup</a:t>
            </a:r>
            <a:r>
              <a:rPr lang="es-ES" dirty="0" smtClean="0"/>
              <a:t> </a:t>
            </a:r>
            <a:r>
              <a:rPr lang="es-ES" dirty="0" err="1" smtClean="0"/>
              <a:t>escocès</a:t>
            </a:r>
            <a:r>
              <a:rPr lang="es-ES" dirty="0" smtClean="0"/>
              <a:t> </a:t>
            </a:r>
            <a:r>
              <a:rPr lang="es-ES" dirty="0" err="1" smtClean="0"/>
              <a:t>The</a:t>
            </a:r>
            <a:r>
              <a:rPr lang="es-ES" dirty="0" smtClean="0"/>
              <a:t> </a:t>
            </a:r>
            <a:r>
              <a:rPr lang="es-ES" dirty="0" err="1" smtClean="0"/>
              <a:t>Vaselines</a:t>
            </a:r>
            <a:r>
              <a:rPr lang="es-ES" dirty="0" smtClean="0"/>
              <a:t> </a:t>
            </a:r>
            <a:r>
              <a:rPr lang="es-ES" dirty="0" err="1" smtClean="0"/>
              <a:t>gestionat</a:t>
            </a:r>
            <a:r>
              <a:rPr lang="es-ES" dirty="0" smtClean="0"/>
              <a:t> per </a:t>
            </a:r>
            <a:r>
              <a:rPr lang="es-ES" dirty="0" err="1" smtClean="0"/>
              <a:t>twitter</a:t>
            </a:r>
            <a:r>
              <a:rPr lang="es-ES" dirty="0" smtClean="0"/>
              <a:t> (</a:t>
            </a:r>
            <a:r>
              <a:rPr lang="es-ES" dirty="0" err="1" smtClean="0"/>
              <a:t>decorats</a:t>
            </a:r>
            <a:r>
              <a:rPr lang="es-ES" dirty="0" smtClean="0"/>
              <a:t>, atrezo, </a:t>
            </a:r>
            <a:r>
              <a:rPr lang="es-ES" dirty="0" err="1" smtClean="0"/>
              <a:t>projeccions</a:t>
            </a:r>
            <a:r>
              <a:rPr lang="es-ES" dirty="0" smtClean="0"/>
              <a:t>, </a:t>
            </a:r>
            <a:r>
              <a:rPr lang="es-ES" dirty="0" err="1" smtClean="0"/>
              <a:t>llums</a:t>
            </a:r>
            <a:r>
              <a:rPr lang="es-ES" dirty="0" smtClean="0"/>
              <a:t>…)</a:t>
            </a:r>
            <a:endParaRPr lang="es-ES" dirty="0"/>
          </a:p>
        </p:txBody>
      </p:sp>
    </p:spTree>
    <p:extLst>
      <p:ext uri="{BB962C8B-B14F-4D97-AF65-F5344CB8AC3E}">
        <p14:creationId xmlns:p14="http://schemas.microsoft.com/office/powerpoint/2010/main" val="3052705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YOUFEELM</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2050" name="Picture 2" descr="http://mediterraniaaudiovisual.com/wp-content/uploads/2016/02/10372037_969947856432005_2248462203333489081_n.jpg"/>
          <p:cNvPicPr>
            <a:picLocks noChangeAspect="1" noChangeArrowheads="1"/>
          </p:cNvPicPr>
          <p:nvPr/>
        </p:nvPicPr>
        <p:blipFill>
          <a:blip r:embed="rId3" cstate="print"/>
          <a:srcRect/>
          <a:stretch>
            <a:fillRect/>
          </a:stretch>
        </p:blipFill>
        <p:spPr bwMode="auto">
          <a:xfrm>
            <a:off x="1043608" y="1844824"/>
            <a:ext cx="5328592" cy="3996444"/>
          </a:xfrm>
          <a:prstGeom prst="rect">
            <a:avLst/>
          </a:prstGeom>
          <a:noFill/>
        </p:spPr>
      </p:pic>
      <p:sp>
        <p:nvSpPr>
          <p:cNvPr id="5" name="5 CuadroTexto"/>
          <p:cNvSpPr txBox="1"/>
          <p:nvPr/>
        </p:nvSpPr>
        <p:spPr>
          <a:xfrm>
            <a:off x="7006443" y="1817530"/>
            <a:ext cx="1958045" cy="3293209"/>
          </a:xfrm>
          <a:prstGeom prst="rect">
            <a:avLst/>
          </a:prstGeom>
          <a:noFill/>
          <a:ln>
            <a:noFill/>
          </a:ln>
          <a:effectLst/>
        </p:spPr>
        <p:txBody>
          <a:bodyPr vert="horz" wrap="square" lIns="91440" tIns="45720" rIns="91440" bIns="45720" anchor="t" anchorCtr="0" compatLnSpc="1">
            <a:spAutoFit/>
          </a:bodyPr>
          <a:lstStyle/>
          <a:p>
            <a:pPr>
              <a:buClr>
                <a:srgbClr val="00B0F0"/>
              </a:buClr>
              <a:buSzPct val="100000"/>
              <a:buFont typeface="Wingdings" pitchFamily="2"/>
              <a:buChar char="ü"/>
              <a:defRPr sz="1800" b="0" i="0" u="none" strike="noStrike" kern="0" cap="none" spc="0" baseline="0">
                <a:solidFill>
                  <a:srgbClr val="000000"/>
                </a:solidFill>
                <a:uFillTx/>
              </a:defRPr>
            </a:pPr>
            <a:r>
              <a:rPr lang="es-ES" sz="1600" dirty="0" smtClean="0">
                <a:solidFill>
                  <a:srgbClr val="000000"/>
                </a:solidFill>
                <a:ea typeface="ＭＳ Ｐゴシック" pitchFamily="34"/>
              </a:rPr>
              <a:t>Plataforma de cinema </a:t>
            </a:r>
            <a:r>
              <a:rPr lang="es-ES" sz="1600" dirty="0" err="1" smtClean="0">
                <a:solidFill>
                  <a:srgbClr val="000000"/>
                </a:solidFill>
                <a:ea typeface="ＭＳ Ｐゴシック" pitchFamily="34"/>
              </a:rPr>
              <a:t>on</a:t>
            </a:r>
            <a:r>
              <a:rPr lang="es-ES" sz="1600" dirty="0">
                <a:solidFill>
                  <a:srgbClr val="000000"/>
                </a:solidFill>
                <a:ea typeface="ＭＳ Ｐゴシック" pitchFamily="34"/>
              </a:rPr>
              <a:t> </a:t>
            </a:r>
            <a:r>
              <a:rPr lang="es-ES" sz="1600" dirty="0" err="1" smtClean="0">
                <a:solidFill>
                  <a:srgbClr val="000000"/>
                </a:solidFill>
                <a:ea typeface="ＭＳ Ｐゴシック" pitchFamily="34"/>
              </a:rPr>
              <a:t>demand</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on</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l’espectador</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pot</a:t>
            </a:r>
            <a:r>
              <a:rPr lang="es-ES" sz="1600" dirty="0" smtClean="0">
                <a:solidFill>
                  <a:srgbClr val="000000"/>
                </a:solidFill>
                <a:ea typeface="ＭＳ Ｐゴシック" pitchFamily="34"/>
              </a:rPr>
              <a:t> decidir </a:t>
            </a:r>
            <a:r>
              <a:rPr lang="es-ES" sz="1600" dirty="0" err="1" smtClean="0">
                <a:solidFill>
                  <a:srgbClr val="000000"/>
                </a:solidFill>
                <a:ea typeface="ＭＳ Ｐゴシック" pitchFamily="34"/>
              </a:rPr>
              <a:t>què</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veure</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quan</a:t>
            </a:r>
            <a:r>
              <a:rPr lang="es-ES" sz="1600" dirty="0" smtClean="0">
                <a:solidFill>
                  <a:srgbClr val="000000"/>
                </a:solidFill>
                <a:ea typeface="ＭＳ Ｐゴシック" pitchFamily="34"/>
              </a:rPr>
              <a:t> i </a:t>
            </a:r>
            <a:r>
              <a:rPr lang="es-ES" sz="1600" dirty="0" err="1" smtClean="0">
                <a:solidFill>
                  <a:srgbClr val="000000"/>
                </a:solidFill>
                <a:ea typeface="ＭＳ Ｐゴシック" pitchFamily="34"/>
              </a:rPr>
              <a:t>on</a:t>
            </a:r>
            <a:r>
              <a:rPr lang="es-ES" sz="1600" dirty="0" smtClean="0">
                <a:solidFill>
                  <a:srgbClr val="000000"/>
                </a:solidFill>
                <a:ea typeface="ＭＳ Ｐゴシック" pitchFamily="34"/>
              </a:rPr>
              <a:t>. </a:t>
            </a:r>
          </a:p>
          <a:p>
            <a:pPr>
              <a:buClr>
                <a:srgbClr val="00B0F0"/>
              </a:buClr>
              <a:buSzPct val="100000"/>
              <a:buFont typeface="Wingdings" pitchFamily="2"/>
              <a:buChar char="ü"/>
              <a:defRPr sz="1800" b="0" i="0" u="none" strike="noStrike" kern="0" cap="none" spc="0" baseline="0">
                <a:solidFill>
                  <a:srgbClr val="000000"/>
                </a:solidFill>
                <a:uFillTx/>
              </a:defRPr>
            </a:pPr>
            <a:r>
              <a:rPr lang="es-ES" sz="1600" dirty="0" err="1" smtClean="0">
                <a:solidFill>
                  <a:srgbClr val="000000"/>
                </a:solidFill>
                <a:ea typeface="ＭＳ Ｐゴシック" pitchFamily="34"/>
              </a:rPr>
              <a:t>Projeccions</a:t>
            </a:r>
            <a:r>
              <a:rPr lang="es-ES" sz="1600" dirty="0" smtClean="0">
                <a:solidFill>
                  <a:srgbClr val="000000"/>
                </a:solidFill>
                <a:ea typeface="ＭＳ Ｐゴシック" pitchFamily="34"/>
              </a:rPr>
              <a:t> a la carta a través de </a:t>
            </a:r>
            <a:r>
              <a:rPr lang="es-ES" sz="1600" dirty="0" err="1" smtClean="0">
                <a:solidFill>
                  <a:srgbClr val="000000"/>
                </a:solidFill>
                <a:ea typeface="ＭＳ Ｐゴシック" pitchFamily="34"/>
              </a:rPr>
              <a:t>votacions</a:t>
            </a:r>
            <a:r>
              <a:rPr lang="es-ES" sz="1600" dirty="0" smtClean="0">
                <a:solidFill>
                  <a:srgbClr val="000000"/>
                </a:solidFill>
                <a:ea typeface="ＭＳ Ｐゴシック" pitchFamily="34"/>
              </a:rPr>
              <a:t>.</a:t>
            </a:r>
          </a:p>
          <a:p>
            <a:pPr>
              <a:buClr>
                <a:srgbClr val="00B0F0"/>
              </a:buClr>
              <a:buSzPct val="100000"/>
              <a:buFont typeface="Wingdings" pitchFamily="2"/>
              <a:buChar char="ü"/>
              <a:defRPr sz="1800" b="0" i="0" u="none" strike="noStrike" kern="0" cap="none" spc="0" baseline="0">
                <a:solidFill>
                  <a:srgbClr val="000000"/>
                </a:solidFill>
                <a:uFillTx/>
              </a:defRPr>
            </a:pPr>
            <a:r>
              <a:rPr lang="es-ES" sz="1600" dirty="0" err="1" smtClean="0">
                <a:solidFill>
                  <a:srgbClr val="000000"/>
                </a:solidFill>
                <a:ea typeface="ＭＳ Ｐゴシック" pitchFamily="34"/>
              </a:rPr>
              <a:t>Personalització</a:t>
            </a:r>
            <a:r>
              <a:rPr lang="es-ES" sz="1600" dirty="0" smtClean="0">
                <a:solidFill>
                  <a:srgbClr val="000000"/>
                </a:solidFill>
                <a:ea typeface="ＭＳ Ｐゴシック" pitchFamily="34"/>
              </a:rPr>
              <a:t> de </a:t>
            </a:r>
            <a:r>
              <a:rPr lang="es-ES" sz="1600" dirty="0" err="1" smtClean="0">
                <a:solidFill>
                  <a:srgbClr val="000000"/>
                </a:solidFill>
                <a:ea typeface="ＭＳ Ｐゴシック" pitchFamily="34"/>
              </a:rPr>
              <a:t>l’experiència</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amb</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col·loquis</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exposicions</a:t>
            </a:r>
            <a:r>
              <a:rPr lang="es-ES" sz="1600" dirty="0" smtClean="0">
                <a:solidFill>
                  <a:srgbClr val="000000"/>
                </a:solidFill>
                <a:ea typeface="ＭＳ Ｐゴシック" pitchFamily="34"/>
              </a:rPr>
              <a:t> o </a:t>
            </a:r>
            <a:r>
              <a:rPr lang="es-ES" sz="1600" dirty="0" err="1" smtClean="0">
                <a:solidFill>
                  <a:srgbClr val="000000"/>
                </a:solidFill>
                <a:ea typeface="ＭＳ Ｐゴシック" pitchFamily="34"/>
              </a:rPr>
              <a:t>concerts</a:t>
            </a:r>
            <a:endParaRPr lang="es-ES" sz="1600" dirty="0">
              <a:solidFill>
                <a:srgbClr val="000000"/>
              </a:solidFill>
              <a:ea typeface="ＭＳ Ｐゴシック" pitchFamily="34"/>
            </a:endParaRPr>
          </a:p>
        </p:txBody>
      </p:sp>
    </p:spTree>
    <p:extLst>
      <p:ext uri="{BB962C8B-B14F-4D97-AF65-F5344CB8AC3E}">
        <p14:creationId xmlns:p14="http://schemas.microsoft.com/office/powerpoint/2010/main" val="3447014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FALSARIA</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22882" name="Picture 2" descr="http://www.falsaria.com/wp-content/uploads/2013/04/INFOGRAFIA-FALSARIA.png"/>
          <p:cNvPicPr>
            <a:picLocks noChangeAspect="1" noChangeArrowheads="1"/>
          </p:cNvPicPr>
          <p:nvPr/>
        </p:nvPicPr>
        <p:blipFill>
          <a:blip r:embed="rId3" cstate="print"/>
          <a:srcRect/>
          <a:stretch>
            <a:fillRect/>
          </a:stretch>
        </p:blipFill>
        <p:spPr bwMode="auto">
          <a:xfrm>
            <a:off x="755576" y="2420888"/>
            <a:ext cx="7620000" cy="3209926"/>
          </a:xfrm>
          <a:prstGeom prst="rect">
            <a:avLst/>
          </a:prstGeom>
          <a:noFill/>
        </p:spPr>
      </p:pic>
      <p:pic>
        <p:nvPicPr>
          <p:cNvPr id="122884" name="Picture 4" descr="http://1.bp.blogspot.com/-u4vnjYonQgk/TsuK_GvnknI/AAAAAAAAA20/-uBfDzD0_Gk/s1600/Juan%2BVivancos%2BAnt%25C3%25B3n%2BCabezo%2Bde%2BTorres%2BFalsaria.png"/>
          <p:cNvPicPr>
            <a:picLocks noChangeAspect="1" noChangeArrowheads="1"/>
          </p:cNvPicPr>
          <p:nvPr/>
        </p:nvPicPr>
        <p:blipFill>
          <a:blip r:embed="rId4" cstate="print"/>
          <a:srcRect/>
          <a:stretch>
            <a:fillRect/>
          </a:stretch>
        </p:blipFill>
        <p:spPr bwMode="auto">
          <a:xfrm>
            <a:off x="899592" y="1628800"/>
            <a:ext cx="3905250" cy="857251"/>
          </a:xfrm>
          <a:prstGeom prst="rect">
            <a:avLst/>
          </a:prstGeom>
          <a:noFill/>
        </p:spPr>
      </p:pic>
      <p:sp>
        <p:nvSpPr>
          <p:cNvPr id="2" name="CuadroTexto 1"/>
          <p:cNvSpPr txBox="1"/>
          <p:nvPr/>
        </p:nvSpPr>
        <p:spPr>
          <a:xfrm>
            <a:off x="611560" y="5733256"/>
            <a:ext cx="8712968" cy="646331"/>
          </a:xfrm>
          <a:prstGeom prst="rect">
            <a:avLst/>
          </a:prstGeom>
          <a:noFill/>
        </p:spPr>
        <p:txBody>
          <a:bodyPr wrap="square" rtlCol="0">
            <a:spAutoFit/>
          </a:bodyPr>
          <a:lstStyle/>
          <a:p>
            <a:r>
              <a:rPr lang="es-ES" dirty="0" err="1" smtClean="0"/>
              <a:t>L’usuari</a:t>
            </a:r>
            <a:r>
              <a:rPr lang="es-ES" dirty="0" smtClean="0"/>
              <a:t> es </a:t>
            </a:r>
            <a:r>
              <a:rPr lang="es-ES" dirty="0" err="1" smtClean="0"/>
              <a:t>converteix</a:t>
            </a:r>
            <a:r>
              <a:rPr lang="es-ES" dirty="0" smtClean="0"/>
              <a:t> en </a:t>
            </a:r>
            <a:r>
              <a:rPr lang="es-ES" dirty="0" err="1" smtClean="0"/>
              <a:t>agent</a:t>
            </a:r>
            <a:r>
              <a:rPr lang="es-ES" dirty="0" smtClean="0"/>
              <a:t> que valida el </a:t>
            </a:r>
            <a:r>
              <a:rPr lang="es-ES" dirty="0" err="1" smtClean="0"/>
              <a:t>contingut</a:t>
            </a:r>
            <a:r>
              <a:rPr lang="es-ES" dirty="0" smtClean="0"/>
              <a:t> i </a:t>
            </a:r>
            <a:r>
              <a:rPr lang="es-ES" dirty="0" err="1" smtClean="0"/>
              <a:t>decideix</a:t>
            </a:r>
            <a:r>
              <a:rPr lang="es-ES" dirty="0" smtClean="0"/>
              <a:t> </a:t>
            </a:r>
            <a:r>
              <a:rPr lang="es-ES" dirty="0" err="1" smtClean="0"/>
              <a:t>quins</a:t>
            </a:r>
            <a:r>
              <a:rPr lang="es-ES" dirty="0" smtClean="0"/>
              <a:t> </a:t>
            </a:r>
            <a:r>
              <a:rPr lang="es-ES" dirty="0" err="1" smtClean="0"/>
              <a:t>llibres</a:t>
            </a:r>
            <a:r>
              <a:rPr lang="es-ES" dirty="0" smtClean="0"/>
              <a:t> es publiquen.</a:t>
            </a:r>
          </a:p>
          <a:p>
            <a:r>
              <a:rPr lang="es-ES" dirty="0" err="1" smtClean="0"/>
              <a:t>Edició</a:t>
            </a:r>
            <a:r>
              <a:rPr lang="es-ES" dirty="0" smtClean="0"/>
              <a:t> </a:t>
            </a:r>
            <a:r>
              <a:rPr lang="es-ES" dirty="0" err="1" smtClean="0"/>
              <a:t>col·laborativa</a:t>
            </a:r>
            <a:r>
              <a:rPr lang="es-ES" dirty="0" smtClean="0"/>
              <a:t> en </a:t>
            </a:r>
            <a:r>
              <a:rPr lang="es-ES" dirty="0" err="1" smtClean="0"/>
              <a:t>format</a:t>
            </a:r>
            <a:r>
              <a:rPr lang="es-ES" dirty="0" smtClean="0"/>
              <a:t> </a:t>
            </a:r>
            <a:r>
              <a:rPr lang="es-ES" dirty="0" err="1" smtClean="0"/>
              <a:t>concurs</a:t>
            </a:r>
            <a:endParaRPr lang="es-ES" dirty="0"/>
          </a:p>
        </p:txBody>
      </p:sp>
    </p:spTree>
    <p:extLst>
      <p:ext uri="{BB962C8B-B14F-4D97-AF65-F5344CB8AC3E}">
        <p14:creationId xmlns:p14="http://schemas.microsoft.com/office/powerpoint/2010/main" val="174040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MAGANEWS MAGAZINES</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20834" name="Picture 2" descr="http://www.meganews.com/cms/wp-content/uploads/2013/10/meganews1.jpg"/>
          <p:cNvPicPr>
            <a:picLocks noChangeAspect="1" noChangeArrowheads="1"/>
          </p:cNvPicPr>
          <p:nvPr/>
        </p:nvPicPr>
        <p:blipFill>
          <a:blip r:embed="rId3" cstate="print"/>
          <a:srcRect/>
          <a:stretch>
            <a:fillRect/>
          </a:stretch>
        </p:blipFill>
        <p:spPr bwMode="auto">
          <a:xfrm>
            <a:off x="1115616" y="1772816"/>
            <a:ext cx="5856356" cy="4063108"/>
          </a:xfrm>
          <a:prstGeom prst="rect">
            <a:avLst/>
          </a:prstGeom>
          <a:noFill/>
        </p:spPr>
      </p:pic>
      <p:sp>
        <p:nvSpPr>
          <p:cNvPr id="7" name="5 CuadroTexto"/>
          <p:cNvSpPr txBox="1"/>
          <p:nvPr/>
        </p:nvSpPr>
        <p:spPr>
          <a:xfrm>
            <a:off x="7006443" y="1817530"/>
            <a:ext cx="1958045" cy="1077218"/>
          </a:xfrm>
          <a:prstGeom prst="rect">
            <a:avLst/>
          </a:prstGeom>
          <a:noFill/>
          <a:ln>
            <a:noFill/>
          </a:ln>
          <a:effectLst/>
        </p:spPr>
        <p:txBody>
          <a:bodyPr vert="horz" wrap="square" lIns="91440" tIns="45720" rIns="91440" bIns="45720" anchor="t" anchorCtr="0" compatLnSpc="1">
            <a:spAutoFit/>
          </a:bodyPr>
          <a:lstStyle/>
          <a:p>
            <a:pPr>
              <a:buClr>
                <a:srgbClr val="00B0F0"/>
              </a:buClr>
              <a:buSzPct val="100000"/>
              <a:buFont typeface="Wingdings" pitchFamily="2"/>
              <a:buChar char="ü"/>
              <a:defRPr sz="1800" b="0" i="0" u="none" strike="noStrike" kern="0" cap="none" spc="0" baseline="0">
                <a:solidFill>
                  <a:srgbClr val="000000"/>
                </a:solidFill>
                <a:uFillTx/>
              </a:defRPr>
            </a:pPr>
            <a:r>
              <a:rPr lang="es-ES" sz="1600" dirty="0" err="1" smtClean="0">
                <a:solidFill>
                  <a:srgbClr val="000000"/>
                </a:solidFill>
                <a:ea typeface="ＭＳ Ｐゴシック" pitchFamily="34"/>
              </a:rPr>
              <a:t>Start</a:t>
            </a:r>
            <a:r>
              <a:rPr lang="es-ES" sz="1600" dirty="0" smtClean="0">
                <a:solidFill>
                  <a:srgbClr val="000000"/>
                </a:solidFill>
                <a:ea typeface="ＭＳ Ｐゴシック" pitchFamily="34"/>
              </a:rPr>
              <a:t>-up sueca que ha </a:t>
            </a:r>
            <a:r>
              <a:rPr lang="es-ES" sz="1600" dirty="0" err="1" smtClean="0">
                <a:solidFill>
                  <a:srgbClr val="000000"/>
                </a:solidFill>
                <a:ea typeface="ＭＳ Ｐゴシック" pitchFamily="34"/>
              </a:rPr>
              <a:t>dissenyat</a:t>
            </a:r>
            <a:r>
              <a:rPr lang="es-ES" sz="1600" dirty="0" smtClean="0">
                <a:solidFill>
                  <a:srgbClr val="000000"/>
                </a:solidFill>
                <a:ea typeface="ＭＳ Ｐゴシック" pitchFamily="34"/>
              </a:rPr>
              <a:t> una </a:t>
            </a:r>
            <a:r>
              <a:rPr lang="es-ES" sz="1600" dirty="0" err="1" smtClean="0">
                <a:solidFill>
                  <a:srgbClr val="000000"/>
                </a:solidFill>
                <a:ea typeface="ＭＳ Ｐゴシック" pitchFamily="34"/>
              </a:rPr>
              <a:t>màquina</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expenedora</a:t>
            </a:r>
            <a:r>
              <a:rPr lang="es-ES" sz="1600" dirty="0" smtClean="0">
                <a:solidFill>
                  <a:srgbClr val="000000"/>
                </a:solidFill>
                <a:ea typeface="ＭＳ Ｐゴシック" pitchFamily="34"/>
              </a:rPr>
              <a:t> de revistes i </a:t>
            </a:r>
            <a:r>
              <a:rPr lang="es-ES" sz="1600" dirty="0" err="1" smtClean="0">
                <a:solidFill>
                  <a:srgbClr val="000000"/>
                </a:solidFill>
                <a:ea typeface="ＭＳ Ｐゴシック" pitchFamily="34"/>
              </a:rPr>
              <a:t>diaris</a:t>
            </a:r>
            <a:r>
              <a:rPr lang="es-ES" sz="1600" dirty="0" smtClean="0">
                <a:solidFill>
                  <a:srgbClr val="000000"/>
                </a:solidFill>
                <a:ea typeface="ＭＳ Ｐゴシック" pitchFamily="34"/>
              </a:rPr>
              <a:t>.</a:t>
            </a:r>
            <a:endParaRPr lang="es-ES" sz="1600" dirty="0">
              <a:solidFill>
                <a:srgbClr val="000000"/>
              </a:solidFill>
              <a:ea typeface="ＭＳ Ｐゴシック" pitchFamily="34"/>
            </a:endParaRPr>
          </a:p>
        </p:txBody>
      </p:sp>
    </p:spTree>
    <p:extLst>
      <p:ext uri="{BB962C8B-B14F-4D97-AF65-F5344CB8AC3E}">
        <p14:creationId xmlns:p14="http://schemas.microsoft.com/office/powerpoint/2010/main" val="1122205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992189" y="1556792"/>
            <a:ext cx="7756275"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i="0" u="none" strike="noStrike" kern="1200" cap="none" spc="0" baseline="0" dirty="0" smtClean="0">
                <a:solidFill>
                  <a:srgbClr val="00B0F0"/>
                </a:solidFill>
                <a:uFillTx/>
                <a:latin typeface="Helvetica" pitchFamily="34" charset="0"/>
                <a:ea typeface="ＭＳ Ｐゴシック" pitchFamily="34"/>
                <a:cs typeface="Arial" pitchFamily="34"/>
              </a:rPr>
              <a:t>La fidelització</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i="0" u="none" strike="noStrike" kern="1200" cap="none" spc="0" baseline="0" dirty="0" smtClean="0">
                <a:uFillTx/>
                <a:latin typeface="Helvetica" pitchFamily="34" charset="0"/>
                <a:ea typeface="ＭＳ Ｐゴシック" pitchFamily="34"/>
                <a:cs typeface="Arial" pitchFamily="34"/>
              </a:rPr>
              <a:t>“És 6 vegades més rendible fidelitzar</a:t>
            </a:r>
            <a:r>
              <a:rPr lang="ca-ES" sz="3000" b="1" i="0" u="none" strike="noStrike" kern="1200" cap="none" spc="0" dirty="0" smtClean="0">
                <a:uFillTx/>
                <a:latin typeface="Helvetica" pitchFamily="34" charset="0"/>
                <a:ea typeface="ＭＳ Ｐゴシック" pitchFamily="34"/>
                <a:cs typeface="Arial" pitchFamily="34"/>
              </a:rPr>
              <a:t> que captar nous segments”</a:t>
            </a:r>
            <a:endParaRPr lang="es-ES" sz="3000" b="1"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1491506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827584" y="1628800"/>
            <a:ext cx="8044307"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5400" b="1" i="0" u="none" strike="noStrike" kern="1200" cap="none" spc="0" baseline="0" dirty="0" smtClean="0">
                <a:solidFill>
                  <a:srgbClr val="00B0F0"/>
                </a:solidFill>
                <a:uFillTx/>
                <a:latin typeface="Helvetica" pitchFamily="34" charset="0"/>
                <a:ea typeface="ＭＳ Ｐゴシック" pitchFamily="34"/>
                <a:cs typeface="Arial" pitchFamily="34"/>
              </a:rPr>
              <a:t>Intel·ligència col·lectiva</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i="0" u="none" strike="noStrike" kern="1200" cap="none" spc="0" baseline="0" dirty="0" smtClean="0">
                <a:uFillTx/>
                <a:latin typeface="Helvetica" pitchFamily="34" charset="0"/>
                <a:ea typeface="ＭＳ Ｐゴシック" pitchFamily="34"/>
                <a:cs typeface="Arial" pitchFamily="34"/>
              </a:rPr>
              <a:t>De les dades al coneixement</a:t>
            </a:r>
            <a:endParaRPr lang="es-ES" sz="3000" b="1"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4040104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KOSMOPOLIS</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48482" name="Picture 2" descr="http://kosmopolis.cccb.org/wp-content/themes/k15/img/kosmopolis_img.jpg"/>
          <p:cNvPicPr>
            <a:picLocks noChangeAspect="1" noChangeArrowheads="1"/>
          </p:cNvPicPr>
          <p:nvPr/>
        </p:nvPicPr>
        <p:blipFill>
          <a:blip r:embed="rId3" cstate="print"/>
          <a:srcRect/>
          <a:stretch>
            <a:fillRect/>
          </a:stretch>
        </p:blipFill>
        <p:spPr bwMode="auto">
          <a:xfrm>
            <a:off x="1043608" y="1628800"/>
            <a:ext cx="6912768" cy="3672407"/>
          </a:xfrm>
          <a:prstGeom prst="rect">
            <a:avLst/>
          </a:prstGeom>
          <a:noFill/>
        </p:spPr>
      </p:pic>
      <p:sp>
        <p:nvSpPr>
          <p:cNvPr id="5" name="Rectángulo 4"/>
          <p:cNvSpPr/>
          <p:nvPr/>
        </p:nvSpPr>
        <p:spPr>
          <a:xfrm>
            <a:off x="755576" y="5457998"/>
            <a:ext cx="7920880" cy="646331"/>
          </a:xfrm>
          <a:prstGeom prst="rect">
            <a:avLst/>
          </a:prstGeom>
        </p:spPr>
        <p:txBody>
          <a:bodyPr wrap="square">
            <a:spAutoFit/>
          </a:bodyPr>
          <a:lstStyle/>
          <a:p>
            <a:r>
              <a:rPr lang="es-ES" dirty="0" err="1" smtClean="0"/>
              <a:t>Hackathon</a:t>
            </a:r>
            <a:r>
              <a:rPr lang="es-ES" dirty="0" smtClean="0"/>
              <a:t> de </a:t>
            </a:r>
            <a:r>
              <a:rPr lang="es-ES" dirty="0" err="1" smtClean="0"/>
              <a:t>periodisme</a:t>
            </a:r>
            <a:r>
              <a:rPr lang="es-ES" dirty="0" smtClean="0"/>
              <a:t> de </a:t>
            </a:r>
            <a:r>
              <a:rPr lang="es-ES" dirty="0" err="1" smtClean="0"/>
              <a:t>dades</a:t>
            </a:r>
            <a:r>
              <a:rPr lang="es-ES" dirty="0" smtClean="0"/>
              <a:t> sobre la </a:t>
            </a:r>
            <a:r>
              <a:rPr lang="es-ES" dirty="0" err="1" smtClean="0"/>
              <a:t>fam</a:t>
            </a:r>
            <a:r>
              <a:rPr lang="es-ES" dirty="0" smtClean="0"/>
              <a:t> a </a:t>
            </a:r>
            <a:r>
              <a:rPr lang="es-ES" dirty="0" err="1" smtClean="0"/>
              <a:t>l’Estat</a:t>
            </a:r>
            <a:r>
              <a:rPr lang="es-ES" dirty="0" smtClean="0"/>
              <a:t> </a:t>
            </a:r>
            <a:r>
              <a:rPr lang="es-ES" dirty="0" err="1" smtClean="0"/>
              <a:t>espanyol</a:t>
            </a:r>
            <a:r>
              <a:rPr lang="es-ES" dirty="0" smtClean="0"/>
              <a:t>. Per explorar les </a:t>
            </a:r>
            <a:r>
              <a:rPr lang="es-ES" dirty="0" err="1" smtClean="0"/>
              <a:t>possibilitats</a:t>
            </a:r>
            <a:r>
              <a:rPr lang="es-ES" dirty="0" smtClean="0"/>
              <a:t> del Big Data </a:t>
            </a:r>
            <a:r>
              <a:rPr lang="es-ES" dirty="0" err="1" smtClean="0"/>
              <a:t>com</a:t>
            </a:r>
            <a:r>
              <a:rPr lang="es-ES" dirty="0" smtClean="0"/>
              <a:t> a </a:t>
            </a:r>
            <a:r>
              <a:rPr lang="es-ES" dirty="0" err="1" smtClean="0"/>
              <a:t>font</a:t>
            </a:r>
            <a:r>
              <a:rPr lang="es-ES" dirty="0" smtClean="0"/>
              <a:t> </a:t>
            </a:r>
            <a:r>
              <a:rPr lang="es-ES" dirty="0" err="1" smtClean="0"/>
              <a:t>d’informació</a:t>
            </a:r>
            <a:r>
              <a:rPr lang="es-ES" dirty="0" smtClean="0"/>
              <a:t> per al </a:t>
            </a:r>
            <a:r>
              <a:rPr lang="es-ES" dirty="0" err="1" smtClean="0"/>
              <a:t>periodisme</a:t>
            </a:r>
            <a:r>
              <a:rPr lang="es-ES" dirty="0" smtClean="0"/>
              <a:t>.</a:t>
            </a:r>
            <a:endParaRPr lang="es-ES" dirty="0"/>
          </a:p>
        </p:txBody>
      </p:sp>
    </p:spTree>
    <p:extLst>
      <p:ext uri="{BB962C8B-B14F-4D97-AF65-F5344CB8AC3E}">
        <p14:creationId xmlns:p14="http://schemas.microsoft.com/office/powerpoint/2010/main" val="812650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310274" name="Picture 2" descr="https://images.trvl-media.com/media/content/shared/images/travelguides/destination/178253/Dallas-Museum-Of-Art-34204.jpg"/>
          <p:cNvPicPr>
            <a:picLocks noChangeAspect="1" noChangeArrowheads="1"/>
          </p:cNvPicPr>
          <p:nvPr/>
        </p:nvPicPr>
        <p:blipFill>
          <a:blip r:embed="rId3" cstate="print"/>
          <a:srcRect/>
          <a:stretch>
            <a:fillRect/>
          </a:stretch>
        </p:blipFill>
        <p:spPr bwMode="auto">
          <a:xfrm>
            <a:off x="971600" y="1484784"/>
            <a:ext cx="7377769" cy="4146054"/>
          </a:xfrm>
          <a:prstGeom prst="rect">
            <a:avLst/>
          </a:prstGeom>
          <a:noFill/>
        </p:spPr>
      </p:pic>
      <p:sp>
        <p:nvSpPr>
          <p:cNvPr id="7" name="7 Rectángulo"/>
          <p:cNvSpPr/>
          <p:nvPr/>
        </p:nvSpPr>
        <p:spPr>
          <a:xfrm>
            <a:off x="942097" y="980728"/>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dirty="0" smtClean="0">
                <a:solidFill>
                  <a:srgbClr val="00B0F0"/>
                </a:solidFill>
                <a:latin typeface="Calibri" pitchFamily="34"/>
                <a:ea typeface="ＭＳ Ｐゴシック" pitchFamily="34"/>
              </a:rPr>
              <a:t>MUSEU D’ART DE DALLAS</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2" name="CuadroTexto 1"/>
          <p:cNvSpPr txBox="1"/>
          <p:nvPr/>
        </p:nvSpPr>
        <p:spPr>
          <a:xfrm>
            <a:off x="971600" y="5661248"/>
            <a:ext cx="7560840" cy="646331"/>
          </a:xfrm>
          <a:prstGeom prst="rect">
            <a:avLst/>
          </a:prstGeom>
          <a:noFill/>
        </p:spPr>
        <p:txBody>
          <a:bodyPr wrap="square" rtlCol="0">
            <a:spAutoFit/>
          </a:bodyPr>
          <a:lstStyle/>
          <a:p>
            <a:r>
              <a:rPr lang="es-ES" dirty="0" err="1" smtClean="0"/>
              <a:t>Check</a:t>
            </a:r>
            <a:r>
              <a:rPr lang="es-ES" dirty="0" smtClean="0"/>
              <a:t>-in on-line a diversos </a:t>
            </a:r>
            <a:r>
              <a:rPr lang="es-ES" dirty="0" err="1" smtClean="0"/>
              <a:t>llocs</a:t>
            </a:r>
            <a:r>
              <a:rPr lang="es-ES" dirty="0" smtClean="0"/>
              <a:t> per </a:t>
            </a:r>
            <a:r>
              <a:rPr lang="es-ES" dirty="0" err="1" smtClean="0"/>
              <a:t>guanyar</a:t>
            </a:r>
            <a:r>
              <a:rPr lang="es-ES" dirty="0" smtClean="0"/>
              <a:t> recompenses: </a:t>
            </a:r>
            <a:r>
              <a:rPr lang="es-ES" dirty="0" err="1" smtClean="0"/>
              <a:t>aparcament</a:t>
            </a:r>
            <a:r>
              <a:rPr lang="es-ES" dirty="0" smtClean="0"/>
              <a:t> </a:t>
            </a:r>
            <a:r>
              <a:rPr lang="es-ES" dirty="0" err="1" smtClean="0"/>
              <a:t>gratuït</a:t>
            </a:r>
            <a:r>
              <a:rPr lang="es-ES" dirty="0" smtClean="0"/>
              <a:t>, </a:t>
            </a:r>
            <a:r>
              <a:rPr lang="es-ES" dirty="0" err="1" smtClean="0"/>
              <a:t>ús</a:t>
            </a:r>
            <a:r>
              <a:rPr lang="es-ES" dirty="0" smtClean="0"/>
              <a:t> </a:t>
            </a:r>
            <a:r>
              <a:rPr lang="es-ES" dirty="0" err="1" smtClean="0"/>
              <a:t>privat</a:t>
            </a:r>
            <a:r>
              <a:rPr lang="es-ES" dirty="0" smtClean="0"/>
              <a:t> cinema del </a:t>
            </a:r>
            <a:r>
              <a:rPr lang="es-ES" dirty="0" err="1" smtClean="0"/>
              <a:t>museu</a:t>
            </a:r>
            <a:r>
              <a:rPr lang="es-ES" dirty="0" smtClean="0"/>
              <a:t>… I </a:t>
            </a:r>
            <a:r>
              <a:rPr lang="es-ES" dirty="0" err="1" smtClean="0"/>
              <a:t>així</a:t>
            </a:r>
            <a:r>
              <a:rPr lang="es-ES" dirty="0" smtClean="0"/>
              <a:t> </a:t>
            </a:r>
            <a:r>
              <a:rPr lang="es-ES" dirty="0" err="1" smtClean="0"/>
              <a:t>comprendre</a:t>
            </a:r>
            <a:r>
              <a:rPr lang="es-ES" dirty="0" smtClean="0"/>
              <a:t> </a:t>
            </a:r>
            <a:r>
              <a:rPr lang="es-ES" dirty="0" err="1" smtClean="0"/>
              <a:t>experiència</a:t>
            </a:r>
            <a:r>
              <a:rPr lang="es-ES" dirty="0" smtClean="0"/>
              <a:t> </a:t>
            </a:r>
            <a:r>
              <a:rPr lang="es-ES" dirty="0" err="1" smtClean="0"/>
              <a:t>d’usuari</a:t>
            </a:r>
            <a:endParaRPr lang="es-ES" dirty="0"/>
          </a:p>
        </p:txBody>
      </p:sp>
    </p:spTree>
    <p:extLst>
      <p:ext uri="{BB962C8B-B14F-4D97-AF65-F5344CB8AC3E}">
        <p14:creationId xmlns:p14="http://schemas.microsoft.com/office/powerpoint/2010/main" val="20314695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308226" name="Picture 2" descr="https://images.trvl-media.com/media/content/shared/images/travelguides/destination/178287/Minneapolis-Institute-Of-Arts-27463.jpg"/>
          <p:cNvPicPr>
            <a:picLocks noChangeAspect="1" noChangeArrowheads="1"/>
          </p:cNvPicPr>
          <p:nvPr/>
        </p:nvPicPr>
        <p:blipFill>
          <a:blip r:embed="rId3" cstate="print"/>
          <a:srcRect/>
          <a:stretch>
            <a:fillRect/>
          </a:stretch>
        </p:blipFill>
        <p:spPr bwMode="auto">
          <a:xfrm>
            <a:off x="971600" y="1628800"/>
            <a:ext cx="7164288" cy="4026085"/>
          </a:xfrm>
          <a:prstGeom prst="rect">
            <a:avLst/>
          </a:prstGeom>
          <a:noFill/>
        </p:spPr>
      </p:pic>
      <p:sp>
        <p:nvSpPr>
          <p:cNvPr id="7" name="7 Rectángulo"/>
          <p:cNvSpPr/>
          <p:nvPr/>
        </p:nvSpPr>
        <p:spPr>
          <a:xfrm>
            <a:off x="942097" y="1061453"/>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dirty="0" smtClean="0">
                <a:solidFill>
                  <a:srgbClr val="00B0F0"/>
                </a:solidFill>
                <a:latin typeface="Calibri" pitchFamily="34"/>
                <a:ea typeface="ＭＳ Ｐゴシック" pitchFamily="34"/>
              </a:rPr>
              <a:t>INSTITUT D’ART DE MINNEAPOLIS</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2" name="CuadroTexto 1"/>
          <p:cNvSpPr txBox="1"/>
          <p:nvPr/>
        </p:nvSpPr>
        <p:spPr>
          <a:xfrm>
            <a:off x="971600" y="5661248"/>
            <a:ext cx="6984776" cy="646331"/>
          </a:xfrm>
          <a:prstGeom prst="rect">
            <a:avLst/>
          </a:prstGeom>
          <a:noFill/>
        </p:spPr>
        <p:txBody>
          <a:bodyPr wrap="square" rtlCol="0">
            <a:spAutoFit/>
          </a:bodyPr>
          <a:lstStyle/>
          <a:p>
            <a:r>
              <a:rPr lang="es-ES" dirty="0" smtClean="0"/>
              <a:t>Es </a:t>
            </a:r>
            <a:r>
              <a:rPr lang="es-ES" dirty="0" err="1" smtClean="0"/>
              <a:t>demana</a:t>
            </a:r>
            <a:r>
              <a:rPr lang="es-ES" dirty="0" smtClean="0"/>
              <a:t> la </a:t>
            </a:r>
            <a:r>
              <a:rPr lang="es-ES" dirty="0" err="1" smtClean="0"/>
              <a:t>participació</a:t>
            </a:r>
            <a:r>
              <a:rPr lang="es-ES" dirty="0" smtClean="0"/>
              <a:t> del </a:t>
            </a:r>
            <a:r>
              <a:rPr lang="es-ES" dirty="0" err="1" smtClean="0"/>
              <a:t>públic</a:t>
            </a:r>
            <a:r>
              <a:rPr lang="es-ES" dirty="0" smtClean="0"/>
              <a:t> per </a:t>
            </a:r>
            <a:r>
              <a:rPr lang="es-ES" dirty="0" err="1" smtClean="0"/>
              <a:t>prendre</a:t>
            </a:r>
            <a:r>
              <a:rPr lang="es-ES" dirty="0" smtClean="0"/>
              <a:t> </a:t>
            </a:r>
            <a:r>
              <a:rPr lang="es-ES" dirty="0" err="1" smtClean="0"/>
              <a:t>decisions</a:t>
            </a:r>
            <a:r>
              <a:rPr lang="es-ES" dirty="0" smtClean="0"/>
              <a:t> del </a:t>
            </a:r>
            <a:r>
              <a:rPr lang="es-ES" dirty="0" err="1" smtClean="0"/>
              <a:t>comissariat</a:t>
            </a:r>
            <a:r>
              <a:rPr lang="es-ES" dirty="0" smtClean="0"/>
              <a:t> de les </a:t>
            </a:r>
            <a:r>
              <a:rPr lang="es-ES" dirty="0" err="1" smtClean="0"/>
              <a:t>exposicions</a:t>
            </a:r>
            <a:r>
              <a:rPr lang="es-ES" dirty="0" smtClean="0"/>
              <a:t>: </a:t>
            </a:r>
            <a:r>
              <a:rPr lang="es-ES" dirty="0" err="1" smtClean="0"/>
              <a:t>ubicació</a:t>
            </a:r>
            <a:r>
              <a:rPr lang="es-ES" dirty="0" smtClean="0"/>
              <a:t>, durada, </a:t>
            </a:r>
            <a:r>
              <a:rPr lang="es-ES" dirty="0" err="1" smtClean="0"/>
              <a:t>contingut</a:t>
            </a:r>
            <a:r>
              <a:rPr lang="es-ES" dirty="0" smtClean="0"/>
              <a:t>…</a:t>
            </a:r>
            <a:endParaRPr lang="es-ES" dirty="0"/>
          </a:p>
        </p:txBody>
      </p:sp>
    </p:spTree>
    <p:extLst>
      <p:ext uri="{BB962C8B-B14F-4D97-AF65-F5344CB8AC3E}">
        <p14:creationId xmlns:p14="http://schemas.microsoft.com/office/powerpoint/2010/main" val="249338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
        <p:nvSpPr>
          <p:cNvPr id="7" name="7 Rectángulo"/>
          <p:cNvSpPr/>
          <p:nvPr/>
        </p:nvSpPr>
        <p:spPr>
          <a:xfrm>
            <a:off x="942097" y="980728"/>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dirty="0" smtClean="0">
                <a:solidFill>
                  <a:srgbClr val="00B0F0"/>
                </a:solidFill>
                <a:latin typeface="Calibri" pitchFamily="34"/>
                <a:ea typeface="ＭＳ Ｐゴシック" pitchFamily="34"/>
              </a:rPr>
              <a:t>QUILL – NARRATIVE SCIENCE</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314372" name="AutoShape 4"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74" name="AutoShape 6"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76" name="AutoShape 8"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78" name="AutoShape 10"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80" name="AutoShape 12"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82" name="AutoShape 14" descr="We are humanising the machine and ... giving it the tools to know how to tell us stories,” says Kris Hammond of Narrative Sci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14383" name="Picture 15"/>
          <p:cNvPicPr>
            <a:picLocks noChangeAspect="1" noChangeArrowheads="1"/>
          </p:cNvPicPr>
          <p:nvPr/>
        </p:nvPicPr>
        <p:blipFill>
          <a:blip r:embed="rId3" cstate="print"/>
          <a:srcRect l="18900" t="17059" r="33260" b="46766"/>
          <a:stretch>
            <a:fillRect/>
          </a:stretch>
        </p:blipFill>
        <p:spPr bwMode="auto">
          <a:xfrm>
            <a:off x="1043608" y="1484784"/>
            <a:ext cx="6903951" cy="4176464"/>
          </a:xfrm>
          <a:prstGeom prst="rect">
            <a:avLst/>
          </a:prstGeom>
          <a:noFill/>
          <a:ln w="9525">
            <a:noFill/>
            <a:miter lim="800000"/>
            <a:headEnd/>
            <a:tailEnd/>
          </a:ln>
        </p:spPr>
      </p:pic>
      <p:sp>
        <p:nvSpPr>
          <p:cNvPr id="2" name="CuadroTexto 1"/>
          <p:cNvSpPr txBox="1"/>
          <p:nvPr/>
        </p:nvSpPr>
        <p:spPr>
          <a:xfrm>
            <a:off x="1115616" y="5661248"/>
            <a:ext cx="7560840" cy="646331"/>
          </a:xfrm>
          <a:prstGeom prst="rect">
            <a:avLst/>
          </a:prstGeom>
          <a:noFill/>
        </p:spPr>
        <p:txBody>
          <a:bodyPr wrap="square" rtlCol="0">
            <a:spAutoFit/>
          </a:bodyPr>
          <a:lstStyle/>
          <a:p>
            <a:r>
              <a:rPr lang="es-ES" dirty="0" err="1" smtClean="0"/>
              <a:t>Quil</a:t>
            </a:r>
            <a:r>
              <a:rPr lang="es-ES" dirty="0" smtClean="0"/>
              <a:t>: Big Data </a:t>
            </a:r>
            <a:r>
              <a:rPr lang="es-ES" dirty="0" err="1" smtClean="0"/>
              <a:t>storytelling</a:t>
            </a:r>
            <a:endParaRPr lang="es-ES" dirty="0" smtClean="0"/>
          </a:p>
          <a:p>
            <a:r>
              <a:rPr lang="es-ES" dirty="0" smtClean="0"/>
              <a:t>Chris </a:t>
            </a:r>
            <a:r>
              <a:rPr lang="es-ES" dirty="0" err="1" smtClean="0"/>
              <a:t>Hammond</a:t>
            </a:r>
            <a:r>
              <a:rPr lang="es-ES" dirty="0" smtClean="0"/>
              <a:t>: “En 5 </a:t>
            </a:r>
            <a:r>
              <a:rPr lang="es-ES" dirty="0" err="1" smtClean="0"/>
              <a:t>anys</a:t>
            </a:r>
            <a:r>
              <a:rPr lang="es-ES" dirty="0" smtClean="0"/>
              <a:t> </a:t>
            </a:r>
            <a:r>
              <a:rPr lang="es-ES" dirty="0" err="1" smtClean="0"/>
              <a:t>els</a:t>
            </a:r>
            <a:r>
              <a:rPr lang="es-ES" dirty="0" smtClean="0"/>
              <a:t> </a:t>
            </a:r>
            <a:r>
              <a:rPr lang="es-ES" dirty="0" err="1" smtClean="0"/>
              <a:t>ordinadors</a:t>
            </a:r>
            <a:r>
              <a:rPr lang="es-ES" dirty="0" smtClean="0"/>
              <a:t> </a:t>
            </a:r>
            <a:r>
              <a:rPr lang="es-ES" dirty="0" err="1" smtClean="0"/>
              <a:t>podran</a:t>
            </a:r>
            <a:r>
              <a:rPr lang="es-ES" dirty="0" smtClean="0"/>
              <a:t> </a:t>
            </a:r>
            <a:r>
              <a:rPr lang="es-ES" dirty="0" err="1" smtClean="0"/>
              <a:t>escriure</a:t>
            </a:r>
            <a:r>
              <a:rPr lang="es-ES" dirty="0" smtClean="0"/>
              <a:t> un </a:t>
            </a:r>
            <a:r>
              <a:rPr lang="es-ES" dirty="0" err="1" smtClean="0"/>
              <a:t>premi</a:t>
            </a:r>
            <a:r>
              <a:rPr lang="es-ES" dirty="0" smtClean="0"/>
              <a:t> </a:t>
            </a:r>
            <a:r>
              <a:rPr lang="es-ES" dirty="0" err="1" smtClean="0"/>
              <a:t>Pulitzer</a:t>
            </a:r>
            <a:r>
              <a:rPr lang="es-ES" dirty="0" smtClean="0"/>
              <a:t>”</a:t>
            </a:r>
            <a:endParaRPr lang="es-ES" dirty="0"/>
          </a:p>
        </p:txBody>
      </p:sp>
    </p:spTree>
    <p:extLst>
      <p:ext uri="{BB962C8B-B14F-4D97-AF65-F5344CB8AC3E}">
        <p14:creationId xmlns:p14="http://schemas.microsoft.com/office/powerpoint/2010/main" val="3774180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
        <p:nvSpPr>
          <p:cNvPr id="7" name="7 Rectángulo"/>
          <p:cNvSpPr/>
          <p:nvPr/>
        </p:nvSpPr>
        <p:spPr>
          <a:xfrm>
            <a:off x="942097" y="1061453"/>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dirty="0" smtClean="0">
                <a:solidFill>
                  <a:srgbClr val="00B0F0"/>
                </a:solidFill>
                <a:latin typeface="Calibri" pitchFamily="34"/>
                <a:ea typeface="ＭＳ Ｐゴシック" pitchFamily="34"/>
              </a:rPr>
              <a:t>MANUSCRITICS</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314372" name="AutoShape 4"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74" name="AutoShape 6"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76" name="AutoShape 8"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78" name="AutoShape 10"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80" name="AutoShape 12"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82" name="AutoShape 14" descr="We are humanising the machine and ... giving it the tools to know how to tell us stories,” says Kris Hammond of Narrative Sci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16418" name="Picture 2" descr="http://clouddistrict.com/wp-content/uploads/2014/11/manuscritics.jpg"/>
          <p:cNvPicPr>
            <a:picLocks noChangeAspect="1" noChangeArrowheads="1"/>
          </p:cNvPicPr>
          <p:nvPr/>
        </p:nvPicPr>
        <p:blipFill>
          <a:blip r:embed="rId3" cstate="print"/>
          <a:srcRect/>
          <a:stretch>
            <a:fillRect/>
          </a:stretch>
        </p:blipFill>
        <p:spPr bwMode="auto">
          <a:xfrm>
            <a:off x="1043608" y="1700808"/>
            <a:ext cx="7600950" cy="4210050"/>
          </a:xfrm>
          <a:prstGeom prst="rect">
            <a:avLst/>
          </a:prstGeom>
          <a:noFill/>
        </p:spPr>
      </p:pic>
    </p:spTree>
    <p:extLst>
      <p:ext uri="{BB962C8B-B14F-4D97-AF65-F5344CB8AC3E}">
        <p14:creationId xmlns:p14="http://schemas.microsoft.com/office/powerpoint/2010/main" val="11740500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992189" y="1556792"/>
            <a:ext cx="7756275"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i="0" u="none" strike="noStrike" kern="1200" cap="none" spc="0" baseline="0" dirty="0" err="1" smtClean="0">
                <a:solidFill>
                  <a:srgbClr val="00B0F0"/>
                </a:solidFill>
                <a:uFillTx/>
                <a:latin typeface="Helvetica" pitchFamily="34" charset="0"/>
                <a:ea typeface="ＭＳ Ｐゴシック" pitchFamily="34"/>
                <a:cs typeface="Arial" pitchFamily="34"/>
              </a:rPr>
              <a:t>Branded</a:t>
            </a:r>
            <a:r>
              <a:rPr lang="ca-ES" sz="6600" b="1" i="0" u="none" strike="noStrike" kern="1200" cap="none" spc="0" baseline="0" dirty="0" smtClean="0">
                <a:solidFill>
                  <a:srgbClr val="00B0F0"/>
                </a:solidFill>
                <a:uFillTx/>
                <a:latin typeface="Helvetica" pitchFamily="34" charset="0"/>
                <a:ea typeface="ＭＳ Ｐゴシック" pitchFamily="34"/>
                <a:cs typeface="Arial" pitchFamily="34"/>
              </a:rPr>
              <a:t> content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i="0" u="none" strike="noStrike" kern="1200" cap="none" spc="0" baseline="0" dirty="0" smtClean="0">
                <a:uFillTx/>
                <a:latin typeface="Helvetica" pitchFamily="34" charset="0"/>
                <a:ea typeface="ＭＳ Ｐゴシック" pitchFamily="34"/>
                <a:cs typeface="Arial" pitchFamily="34"/>
              </a:rPr>
              <a:t>Les</a:t>
            </a:r>
            <a:r>
              <a:rPr lang="ca-ES" sz="3000" b="1" i="0" u="none" strike="noStrike" kern="1200" cap="none" spc="0" dirty="0" smtClean="0">
                <a:uFillTx/>
                <a:latin typeface="Helvetica" pitchFamily="34" charset="0"/>
                <a:ea typeface="ＭＳ Ｐゴシック" pitchFamily="34"/>
                <a:cs typeface="Arial" pitchFamily="34"/>
              </a:rPr>
              <a:t> marques també aposten per la cultura</a:t>
            </a:r>
            <a:endParaRPr lang="es-ES" sz="3000" b="1"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1851250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
        <p:nvSpPr>
          <p:cNvPr id="7" name="7 Rectángulo"/>
          <p:cNvSpPr/>
          <p:nvPr/>
        </p:nvSpPr>
        <p:spPr>
          <a:xfrm>
            <a:off x="942097" y="1061453"/>
            <a:ext cx="7180618"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kern="0" dirty="0" smtClean="0">
                <a:solidFill>
                  <a:srgbClr val="00B0F0"/>
                </a:solidFill>
                <a:latin typeface="Calibri" pitchFamily="34"/>
                <a:ea typeface="ＭＳ Ｐゴシック" pitchFamily="34"/>
              </a:rPr>
              <a:t>DOMESTIC DATA STREAMERS</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314372" name="AutoShape 4"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74" name="AutoShape 6"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76" name="AutoShape 8"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78" name="AutoShape 10"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80" name="AutoShape 12" descr="https://i.guim.co.uk/img/static/sys-images/Guardian/Pix/pictures/2015/6/25/1435241835189/2e0c6882-6a09-4ad6-9cf5-7889666fcb46-2060x1236.jpeg?w=620&amp;q=55&amp;auto=format&amp;usm=12&amp;fit=max&amp;s=e6c11dc11488a6797ed99ecbcaffa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4382" name="AutoShape 14" descr="We are humanising the machine and ... giving it the tools to know how to tell us stories,” says Kris Hammond of Narrative Sci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a:hlinkClick r:id="rId3"/>
          </p:cNvPr>
          <p:cNvPicPr>
            <a:picLocks noChangeAspect="1"/>
          </p:cNvPicPr>
          <p:nvPr/>
        </p:nvPicPr>
        <p:blipFill>
          <a:blip r:embed="rId4"/>
          <a:stretch>
            <a:fillRect/>
          </a:stretch>
        </p:blipFill>
        <p:spPr>
          <a:xfrm>
            <a:off x="1907705" y="1484783"/>
            <a:ext cx="5816030" cy="3287321"/>
          </a:xfrm>
          <a:prstGeom prst="rect">
            <a:avLst/>
          </a:prstGeom>
        </p:spPr>
      </p:pic>
      <p:pic>
        <p:nvPicPr>
          <p:cNvPr id="4" name="Imagen 3"/>
          <p:cNvPicPr>
            <a:picLocks noChangeAspect="1"/>
          </p:cNvPicPr>
          <p:nvPr/>
        </p:nvPicPr>
        <p:blipFill>
          <a:blip r:embed="rId5"/>
          <a:stretch>
            <a:fillRect/>
          </a:stretch>
        </p:blipFill>
        <p:spPr>
          <a:xfrm>
            <a:off x="0" y="5027718"/>
            <a:ext cx="2843808" cy="1828162"/>
          </a:xfrm>
          <a:prstGeom prst="rect">
            <a:avLst/>
          </a:prstGeom>
        </p:spPr>
      </p:pic>
      <p:pic>
        <p:nvPicPr>
          <p:cNvPr id="8" name="Imagen 7"/>
          <p:cNvPicPr>
            <a:picLocks noChangeAspect="1"/>
          </p:cNvPicPr>
          <p:nvPr/>
        </p:nvPicPr>
        <p:blipFill>
          <a:blip r:embed="rId6"/>
          <a:stretch>
            <a:fillRect/>
          </a:stretch>
        </p:blipFill>
        <p:spPr>
          <a:xfrm>
            <a:off x="2987824" y="5013131"/>
            <a:ext cx="2736304" cy="1824773"/>
          </a:xfrm>
          <a:prstGeom prst="rect">
            <a:avLst/>
          </a:prstGeom>
        </p:spPr>
      </p:pic>
      <p:pic>
        <p:nvPicPr>
          <p:cNvPr id="9" name="Imagen 8"/>
          <p:cNvPicPr>
            <a:picLocks noChangeAspect="1"/>
          </p:cNvPicPr>
          <p:nvPr/>
        </p:nvPicPr>
        <p:blipFill>
          <a:blip r:embed="rId7"/>
          <a:stretch>
            <a:fillRect/>
          </a:stretch>
        </p:blipFill>
        <p:spPr>
          <a:xfrm>
            <a:off x="5868144" y="5013176"/>
            <a:ext cx="3485184" cy="1844824"/>
          </a:xfrm>
          <a:prstGeom prst="rect">
            <a:avLst/>
          </a:prstGeom>
        </p:spPr>
      </p:pic>
    </p:spTree>
    <p:extLst>
      <p:ext uri="{BB962C8B-B14F-4D97-AF65-F5344CB8AC3E}">
        <p14:creationId xmlns:p14="http://schemas.microsoft.com/office/powerpoint/2010/main" val="4107282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942097" y="1061453"/>
            <a:ext cx="5423077"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dirty="0" smtClean="0">
                <a:solidFill>
                  <a:srgbClr val="00B0F0"/>
                </a:solidFill>
                <a:latin typeface="Calibri" pitchFamily="34"/>
                <a:ea typeface="ＭＳ Ｐゴシック" pitchFamily="34"/>
              </a:rPr>
              <a:t>AIRBNB</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4" name="Imagen 3"/>
          <p:cNvPicPr>
            <a:picLocks noChangeAspect="1"/>
          </p:cNvPicPr>
          <p:nvPr/>
        </p:nvPicPr>
        <p:blipFill>
          <a:blip r:embed="rId3"/>
          <a:stretch>
            <a:fillRect/>
          </a:stretch>
        </p:blipFill>
        <p:spPr>
          <a:xfrm>
            <a:off x="323528" y="1628800"/>
            <a:ext cx="8654254" cy="4536504"/>
          </a:xfrm>
          <a:prstGeom prst="rect">
            <a:avLst/>
          </a:prstGeom>
        </p:spPr>
      </p:pic>
    </p:spTree>
    <p:extLst>
      <p:ext uri="{BB962C8B-B14F-4D97-AF65-F5344CB8AC3E}">
        <p14:creationId xmlns:p14="http://schemas.microsoft.com/office/powerpoint/2010/main" val="1558323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108947"/>
            <a:ext cx="6028712"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SEAT</a:t>
            </a:r>
            <a:r>
              <a:rPr lang="ca-ES" sz="2400" b="1" i="0" u="none" strike="noStrike" kern="1200" cap="none" spc="0" dirty="0" smtClean="0">
                <a:solidFill>
                  <a:srgbClr val="00B0F0"/>
                </a:solidFill>
                <a:uFillTx/>
                <a:latin typeface="Calibri" pitchFamily="34"/>
                <a:ea typeface="ＭＳ Ｐゴシック" pitchFamily="34"/>
              </a:rPr>
              <a:t> - </a:t>
            </a:r>
            <a:r>
              <a:rPr lang="ca-ES" sz="2400" b="1" i="0" u="none" strike="noStrike" kern="1200" cap="none" spc="0" dirty="0" err="1" smtClean="0">
                <a:solidFill>
                  <a:srgbClr val="00B0F0"/>
                </a:solidFill>
                <a:uFillTx/>
                <a:latin typeface="Calibri" pitchFamily="34"/>
                <a:ea typeface="ＭＳ Ｐゴシック" pitchFamily="34"/>
              </a:rPr>
              <a:t>Musicathon</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pic>
        <p:nvPicPr>
          <p:cNvPr id="2" name="Imagen 1"/>
          <p:cNvPicPr>
            <a:picLocks noChangeAspect="1"/>
          </p:cNvPicPr>
          <p:nvPr/>
        </p:nvPicPr>
        <p:blipFill>
          <a:blip r:embed="rId3"/>
          <a:stretch>
            <a:fillRect/>
          </a:stretch>
        </p:blipFill>
        <p:spPr>
          <a:xfrm>
            <a:off x="1875700" y="1678306"/>
            <a:ext cx="5288588" cy="2974830"/>
          </a:xfrm>
          <a:prstGeom prst="rect">
            <a:avLst/>
          </a:prstGeom>
        </p:spPr>
      </p:pic>
      <p:pic>
        <p:nvPicPr>
          <p:cNvPr id="4" name="Imagen 3"/>
          <p:cNvPicPr>
            <a:picLocks noChangeAspect="1"/>
          </p:cNvPicPr>
          <p:nvPr/>
        </p:nvPicPr>
        <p:blipFill>
          <a:blip r:embed="rId4"/>
          <a:stretch>
            <a:fillRect/>
          </a:stretch>
        </p:blipFill>
        <p:spPr>
          <a:xfrm>
            <a:off x="6876256" y="4869160"/>
            <a:ext cx="3131840" cy="1988840"/>
          </a:xfrm>
          <a:prstGeom prst="rect">
            <a:avLst/>
          </a:prstGeom>
        </p:spPr>
      </p:pic>
      <p:pic>
        <p:nvPicPr>
          <p:cNvPr id="7" name="Imagen 6"/>
          <p:cNvPicPr>
            <a:picLocks noChangeAspect="1"/>
          </p:cNvPicPr>
          <p:nvPr/>
        </p:nvPicPr>
        <p:blipFill>
          <a:blip r:embed="rId5"/>
          <a:stretch>
            <a:fillRect/>
          </a:stretch>
        </p:blipFill>
        <p:spPr>
          <a:xfrm>
            <a:off x="3203848" y="4856954"/>
            <a:ext cx="3606676" cy="2001046"/>
          </a:xfrm>
          <a:prstGeom prst="rect">
            <a:avLst/>
          </a:prstGeom>
        </p:spPr>
      </p:pic>
      <p:pic>
        <p:nvPicPr>
          <p:cNvPr id="8" name="Imagen 7"/>
          <p:cNvPicPr>
            <a:picLocks noChangeAspect="1"/>
          </p:cNvPicPr>
          <p:nvPr/>
        </p:nvPicPr>
        <p:blipFill>
          <a:blip r:embed="rId6"/>
          <a:stretch>
            <a:fillRect/>
          </a:stretch>
        </p:blipFill>
        <p:spPr>
          <a:xfrm>
            <a:off x="-684584" y="4869160"/>
            <a:ext cx="3822700" cy="2133600"/>
          </a:xfrm>
          <a:prstGeom prst="rect">
            <a:avLst/>
          </a:prstGeom>
        </p:spPr>
      </p:pic>
    </p:spTree>
    <p:extLst>
      <p:ext uri="{BB962C8B-B14F-4D97-AF65-F5344CB8AC3E}">
        <p14:creationId xmlns:p14="http://schemas.microsoft.com/office/powerpoint/2010/main" val="621442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txBox="1">
            <a:spLocks noChangeArrowheads="1"/>
          </p:cNvSpPr>
          <p:nvPr/>
        </p:nvSpPr>
        <p:spPr bwMode="auto">
          <a:xfrm>
            <a:off x="274638" y="1471613"/>
            <a:ext cx="8869362" cy="4710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pPr>
            <a:r>
              <a:rPr lang="ca-ES" sz="2000" b="1" dirty="0">
                <a:latin typeface="Helvetica*" charset="0"/>
              </a:rPr>
              <a:t>Fidelitzar el públic actual és </a:t>
            </a:r>
            <a:r>
              <a:rPr lang="ca-ES" sz="2000" b="1" dirty="0" smtClean="0">
                <a:latin typeface="Helvetica*" charset="0"/>
              </a:rPr>
              <a:t>6 </a:t>
            </a:r>
            <a:r>
              <a:rPr lang="ca-ES" sz="2000" b="1" dirty="0">
                <a:latin typeface="Helvetica*" charset="0"/>
              </a:rPr>
              <a:t>vegades més </a:t>
            </a:r>
            <a:r>
              <a:rPr lang="ca-ES" sz="2000" b="1" dirty="0" smtClean="0">
                <a:latin typeface="Helvetica*" charset="0"/>
              </a:rPr>
              <a:t>barat </a:t>
            </a:r>
            <a:r>
              <a:rPr lang="ca-ES" sz="2000" b="1" dirty="0">
                <a:latin typeface="Helvetica*" charset="0"/>
              </a:rPr>
              <a:t>que captar-ne de nou.</a:t>
            </a:r>
            <a:endParaRPr lang="es-ES_tradnl" sz="2000" b="1" dirty="0">
              <a:latin typeface="Helvetica*" charset="0"/>
            </a:endParaRPr>
          </a:p>
          <a:p>
            <a:pPr>
              <a:lnSpc>
                <a:spcPct val="150000"/>
              </a:lnSpc>
            </a:pPr>
            <a:r>
              <a:rPr lang="ca-ES" sz="2000" dirty="0">
                <a:latin typeface="Helvetica*" charset="0"/>
              </a:rPr>
              <a:t>Fidelitzar significa augmentar el nivell d’implicació i compromís.</a:t>
            </a:r>
            <a:r>
              <a:rPr lang="es-ES_tradnl" sz="2000" dirty="0">
                <a:latin typeface="Helvetica*" charset="0"/>
              </a:rPr>
              <a:t> </a:t>
            </a:r>
            <a:r>
              <a:rPr lang="ca-ES" sz="2000" dirty="0">
                <a:latin typeface="Helvetica*" charset="0"/>
              </a:rPr>
              <a:t>Això vol dir:</a:t>
            </a:r>
            <a:endParaRPr lang="es-ES_tradnl" sz="2000" dirty="0">
              <a:latin typeface="Helvetica*" charset="0"/>
            </a:endParaRPr>
          </a:p>
          <a:p>
            <a:pPr>
              <a:lnSpc>
                <a:spcPct val="150000"/>
              </a:lnSpc>
              <a:buFont typeface="Wingdings" charset="0"/>
              <a:buChar char="ü"/>
            </a:pPr>
            <a:r>
              <a:rPr lang="ca-ES" sz="2000" dirty="0">
                <a:latin typeface="Helvetica*" charset="0"/>
              </a:rPr>
              <a:t>fer que vingui més sovint</a:t>
            </a:r>
            <a:endParaRPr lang="es-ES_tradnl" sz="2000" dirty="0">
              <a:latin typeface="Helvetica*" charset="0"/>
            </a:endParaRPr>
          </a:p>
          <a:p>
            <a:pPr>
              <a:lnSpc>
                <a:spcPct val="150000"/>
              </a:lnSpc>
              <a:buFont typeface="Wingdings" charset="0"/>
              <a:buChar char="ü"/>
            </a:pPr>
            <a:r>
              <a:rPr lang="ca-ES" sz="2000" dirty="0">
                <a:latin typeface="Helvetica*" charset="0"/>
              </a:rPr>
              <a:t>fer que vingui amb més gent (</a:t>
            </a:r>
            <a:r>
              <a:rPr lang="ca-ES" sz="2000" dirty="0" err="1">
                <a:latin typeface="Helvetica*" charset="0"/>
              </a:rPr>
              <a:t>member</a:t>
            </a:r>
            <a:r>
              <a:rPr lang="ca-ES" sz="2000" dirty="0">
                <a:latin typeface="Helvetica*" charset="0"/>
              </a:rPr>
              <a:t> get </a:t>
            </a:r>
            <a:r>
              <a:rPr lang="ca-ES" sz="2000" dirty="0" err="1">
                <a:latin typeface="Helvetica*" charset="0"/>
              </a:rPr>
              <a:t>member</a:t>
            </a:r>
            <a:r>
              <a:rPr lang="ca-ES" sz="2000" dirty="0">
                <a:latin typeface="Helvetica*" charset="0"/>
              </a:rPr>
              <a:t>)</a:t>
            </a:r>
            <a:endParaRPr lang="es-ES_tradnl" sz="2000" dirty="0">
              <a:latin typeface="Helvetica*" charset="0"/>
            </a:endParaRPr>
          </a:p>
          <a:p>
            <a:pPr>
              <a:lnSpc>
                <a:spcPct val="150000"/>
              </a:lnSpc>
              <a:buFont typeface="Wingdings" charset="0"/>
              <a:buChar char="ü"/>
            </a:pPr>
            <a:r>
              <a:rPr lang="ca-ES" sz="2000" dirty="0">
                <a:latin typeface="Helvetica*" charset="0"/>
              </a:rPr>
              <a:t>fer que vingui a fer coses noves</a:t>
            </a:r>
            <a:endParaRPr lang="es-ES_tradnl" sz="2000" dirty="0">
              <a:latin typeface="Helvetica*" charset="0"/>
            </a:endParaRPr>
          </a:p>
          <a:p>
            <a:pPr>
              <a:lnSpc>
                <a:spcPct val="150000"/>
              </a:lnSpc>
              <a:buFont typeface="Wingdings" charset="0"/>
              <a:buChar char="ü"/>
            </a:pPr>
            <a:r>
              <a:rPr lang="ca-ES" sz="2000" dirty="0">
                <a:latin typeface="Helvetica*" charset="0"/>
              </a:rPr>
              <a:t>fer que s’hi estigui més </a:t>
            </a:r>
            <a:r>
              <a:rPr lang="ca-ES" sz="2000" dirty="0" smtClean="0">
                <a:latin typeface="Helvetica*" charset="0"/>
              </a:rPr>
              <a:t>estona</a:t>
            </a:r>
            <a:endParaRPr lang="es-ES_tradnl" sz="2000" dirty="0">
              <a:latin typeface="Helvetica*" charset="0"/>
            </a:endParaRPr>
          </a:p>
          <a:p>
            <a:pPr>
              <a:lnSpc>
                <a:spcPct val="150000"/>
              </a:lnSpc>
              <a:buFont typeface="Wingdings" charset="0"/>
              <a:buChar char="ü"/>
            </a:pPr>
            <a:r>
              <a:rPr lang="ca-ES" sz="2000" dirty="0">
                <a:latin typeface="Helvetica*" charset="0"/>
              </a:rPr>
              <a:t>fer que usi d’altres serveis (bar, </a:t>
            </a:r>
            <a:r>
              <a:rPr lang="ca-ES" sz="2000" dirty="0" smtClean="0">
                <a:latin typeface="Helvetica*" charset="0"/>
              </a:rPr>
              <a:t>botiga </a:t>
            </a:r>
            <a:r>
              <a:rPr lang="ca-ES" sz="2000" dirty="0">
                <a:latin typeface="Helvetica*" charset="0"/>
              </a:rPr>
              <a:t>...)</a:t>
            </a:r>
            <a:endParaRPr lang="es-ES_tradnl" sz="2000" dirty="0">
              <a:latin typeface="Helvetica*" charset="0"/>
            </a:endParaRPr>
          </a:p>
          <a:p>
            <a:pPr>
              <a:lnSpc>
                <a:spcPct val="150000"/>
              </a:lnSpc>
              <a:buFont typeface="Wingdings" charset="0"/>
              <a:buChar char="ü"/>
            </a:pPr>
            <a:r>
              <a:rPr lang="ca-ES" sz="2000" dirty="0">
                <a:latin typeface="Helvetica*" charset="0"/>
              </a:rPr>
              <a:t>fer que vingui a participar</a:t>
            </a:r>
            <a:endParaRPr lang="es-ES_tradnl" sz="2000" dirty="0">
              <a:latin typeface="Helvetica*" charset="0"/>
            </a:endParaRPr>
          </a:p>
          <a:p>
            <a:pPr>
              <a:lnSpc>
                <a:spcPct val="150000"/>
              </a:lnSpc>
              <a:buFont typeface="Wingdings" charset="0"/>
              <a:buChar char="ü"/>
            </a:pPr>
            <a:r>
              <a:rPr lang="ca-ES" sz="2000" dirty="0">
                <a:latin typeface="Helvetica*" charset="0"/>
              </a:rPr>
              <a:t>fer que parli de nosaltres</a:t>
            </a:r>
            <a:endParaRPr lang="es-ES_tradnl" sz="2000" dirty="0">
              <a:latin typeface="Helvetica*" charset="0"/>
            </a:endParaRPr>
          </a:p>
          <a:p>
            <a:pPr>
              <a:lnSpc>
                <a:spcPct val="150000"/>
              </a:lnSpc>
              <a:buFont typeface="Wingdings" charset="0"/>
              <a:buChar char="ü"/>
            </a:pPr>
            <a:r>
              <a:rPr lang="ca-ES" sz="2000" dirty="0">
                <a:latin typeface="Helvetica*" charset="0"/>
              </a:rPr>
              <a:t>fer que es comprometi (abonament, donatiu...)</a:t>
            </a:r>
            <a:endParaRPr lang="es-ES_tradnl" sz="2000" dirty="0">
              <a:latin typeface="Helvetica*" charset="0"/>
            </a:endParaRPr>
          </a:p>
        </p:txBody>
      </p:sp>
      <p:sp>
        <p:nvSpPr>
          <p:cNvPr id="7" name="Rectangle 13"/>
          <p:cNvSpPr>
            <a:spLocks noChangeArrowheads="1"/>
          </p:cNvSpPr>
          <p:nvPr/>
        </p:nvSpPr>
        <p:spPr bwMode="auto">
          <a:xfrm>
            <a:off x="36512" y="12576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100000"/>
              </a:lnSpc>
            </a:pPr>
            <a:r>
              <a:rPr lang="es-ES" sz="4400" b="1" dirty="0" smtClean="0">
                <a:solidFill>
                  <a:srgbClr val="449EE0"/>
                </a:solidFill>
                <a:latin typeface="Helvetica"/>
                <a:cs typeface="Helvetica"/>
              </a:rPr>
              <a:t>     La </a:t>
            </a:r>
            <a:r>
              <a:rPr lang="es-ES" sz="4400" b="1" dirty="0" err="1" smtClean="0">
                <a:solidFill>
                  <a:srgbClr val="449EE0"/>
                </a:solidFill>
                <a:latin typeface="Helvetica"/>
                <a:cs typeface="Helvetica"/>
              </a:rPr>
              <a:t>fidelització</a:t>
            </a:r>
            <a:endParaRPr lang="es-ES" sz="4000" b="1" dirty="0">
              <a:solidFill>
                <a:srgbClr val="449EE0"/>
              </a:solidFill>
              <a:latin typeface="Helvetica"/>
              <a:cs typeface="Helvetica"/>
            </a:endParaRPr>
          </a:p>
        </p:txBody>
      </p:sp>
    </p:spTree>
    <p:extLst>
      <p:ext uri="{BB962C8B-B14F-4D97-AF65-F5344CB8AC3E}">
        <p14:creationId xmlns:p14="http://schemas.microsoft.com/office/powerpoint/2010/main" val="3868490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SUBTRAVELLING (TMB)</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65890" name="Picture 2" descr="http://www.vialibre-ffe.com/images/image/11412_Roda_TMB.jpg"/>
          <p:cNvPicPr>
            <a:picLocks noChangeAspect="1" noChangeArrowheads="1"/>
          </p:cNvPicPr>
          <p:nvPr/>
        </p:nvPicPr>
        <p:blipFill>
          <a:blip r:embed="rId3" cstate="print"/>
          <a:srcRect/>
          <a:stretch>
            <a:fillRect/>
          </a:stretch>
        </p:blipFill>
        <p:spPr bwMode="auto">
          <a:xfrm>
            <a:off x="1043608" y="1916832"/>
            <a:ext cx="7006184" cy="3240360"/>
          </a:xfrm>
          <a:prstGeom prst="rect">
            <a:avLst/>
          </a:prstGeom>
          <a:noFill/>
        </p:spPr>
      </p:pic>
      <p:sp>
        <p:nvSpPr>
          <p:cNvPr id="5" name="Rectángulo 4"/>
          <p:cNvSpPr/>
          <p:nvPr/>
        </p:nvSpPr>
        <p:spPr>
          <a:xfrm>
            <a:off x="755576" y="5457998"/>
            <a:ext cx="7920880" cy="646331"/>
          </a:xfrm>
          <a:prstGeom prst="rect">
            <a:avLst/>
          </a:prstGeom>
        </p:spPr>
        <p:txBody>
          <a:bodyPr wrap="square">
            <a:spAutoFit/>
          </a:bodyPr>
          <a:lstStyle/>
          <a:p>
            <a:r>
              <a:rPr lang="es-ES" dirty="0" smtClean="0"/>
              <a:t>Festival de cinema </a:t>
            </a:r>
            <a:r>
              <a:rPr lang="es-ES" dirty="0" err="1" smtClean="0"/>
              <a:t>com</a:t>
            </a:r>
            <a:r>
              <a:rPr lang="es-ES" dirty="0" smtClean="0"/>
              <a:t> </a:t>
            </a:r>
            <a:r>
              <a:rPr lang="es-ES" dirty="0" err="1" smtClean="0"/>
              <a:t>Subtravelling</a:t>
            </a:r>
            <a:r>
              <a:rPr lang="es-ES" dirty="0" smtClean="0"/>
              <a:t> de TMB </a:t>
            </a:r>
            <a:r>
              <a:rPr lang="es-ES" dirty="0" err="1" smtClean="0"/>
              <a:t>amb</a:t>
            </a:r>
            <a:r>
              <a:rPr lang="es-ES" dirty="0" smtClean="0"/>
              <a:t> peces </a:t>
            </a:r>
            <a:r>
              <a:rPr lang="es-ES" dirty="0" err="1" smtClean="0"/>
              <a:t>audiovisuals</a:t>
            </a:r>
            <a:r>
              <a:rPr lang="es-ES" dirty="0" smtClean="0"/>
              <a:t> </a:t>
            </a:r>
            <a:r>
              <a:rPr lang="es-ES" dirty="0" err="1" smtClean="0"/>
              <a:t>creades</a:t>
            </a:r>
            <a:r>
              <a:rPr lang="es-ES" dirty="0" smtClean="0"/>
              <a:t> des del </a:t>
            </a:r>
            <a:r>
              <a:rPr lang="es-ES" dirty="0" err="1" smtClean="0"/>
              <a:t>mòbil</a:t>
            </a:r>
            <a:r>
              <a:rPr lang="es-ES" dirty="0" smtClean="0"/>
              <a:t> en </a:t>
            </a:r>
            <a:r>
              <a:rPr lang="es-ES" dirty="0" err="1" smtClean="0"/>
              <a:t>màxim</a:t>
            </a:r>
            <a:r>
              <a:rPr lang="es-ES" dirty="0" smtClean="0"/>
              <a:t> 3min </a:t>
            </a:r>
            <a:r>
              <a:rPr lang="es-ES" dirty="0" err="1" smtClean="0"/>
              <a:t>amb</a:t>
            </a:r>
            <a:r>
              <a:rPr lang="es-ES" dirty="0" smtClean="0"/>
              <a:t> </a:t>
            </a:r>
            <a:r>
              <a:rPr lang="es-ES" dirty="0" err="1" smtClean="0"/>
              <a:t>temàtica</a:t>
            </a:r>
            <a:r>
              <a:rPr lang="es-ES" dirty="0" smtClean="0"/>
              <a:t> metro o bus</a:t>
            </a:r>
            <a:endParaRPr lang="es-ES" dirty="0"/>
          </a:p>
        </p:txBody>
      </p:sp>
    </p:spTree>
    <p:extLst>
      <p:ext uri="{BB962C8B-B14F-4D97-AF65-F5344CB8AC3E}">
        <p14:creationId xmlns:p14="http://schemas.microsoft.com/office/powerpoint/2010/main" val="583811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THE MORITZ ART PLAYERS</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63842" name="Picture 2" descr="palo alto market the moritz art player"/>
          <p:cNvPicPr>
            <a:picLocks noChangeAspect="1" noChangeArrowheads="1"/>
          </p:cNvPicPr>
          <p:nvPr/>
        </p:nvPicPr>
        <p:blipFill>
          <a:blip r:embed="rId3" cstate="print"/>
          <a:srcRect/>
          <a:stretch>
            <a:fillRect/>
          </a:stretch>
        </p:blipFill>
        <p:spPr bwMode="auto">
          <a:xfrm>
            <a:off x="971600" y="1844824"/>
            <a:ext cx="4703023" cy="4104456"/>
          </a:xfrm>
          <a:prstGeom prst="rect">
            <a:avLst/>
          </a:prstGeom>
          <a:noFill/>
        </p:spPr>
      </p:pic>
      <p:sp>
        <p:nvSpPr>
          <p:cNvPr id="5" name="5 CuadroTexto"/>
          <p:cNvSpPr txBox="1"/>
          <p:nvPr/>
        </p:nvSpPr>
        <p:spPr>
          <a:xfrm>
            <a:off x="7006443" y="1817530"/>
            <a:ext cx="1958045" cy="2308324"/>
          </a:xfrm>
          <a:prstGeom prst="rect">
            <a:avLst/>
          </a:prstGeom>
          <a:noFill/>
          <a:ln>
            <a:noFill/>
          </a:ln>
          <a:effectLst/>
        </p:spPr>
        <p:txBody>
          <a:bodyPr vert="horz" wrap="square" lIns="91440" tIns="45720" rIns="91440" bIns="45720" anchor="t" anchorCtr="0" compatLnSpc="1">
            <a:spAutoFit/>
          </a:bodyPr>
          <a:lstStyle/>
          <a:p>
            <a:pPr>
              <a:buClr>
                <a:srgbClr val="00B0F0"/>
              </a:buClr>
              <a:buSzPct val="100000"/>
              <a:buFont typeface="Wingdings" pitchFamily="2"/>
              <a:buChar char="ü"/>
              <a:defRPr sz="1800" b="0" i="0" u="none" strike="noStrike" kern="0" cap="none" spc="0" baseline="0">
                <a:solidFill>
                  <a:srgbClr val="000000"/>
                </a:solidFill>
                <a:uFillTx/>
              </a:defRPr>
            </a:pPr>
            <a:r>
              <a:rPr lang="es-ES" sz="1600" dirty="0" err="1" smtClean="0">
                <a:solidFill>
                  <a:srgbClr val="000000"/>
                </a:solidFill>
                <a:ea typeface="ＭＳ Ｐゴシック" pitchFamily="34"/>
              </a:rPr>
              <a:t>Edició</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temàtica</a:t>
            </a:r>
            <a:r>
              <a:rPr lang="es-ES" sz="1600" dirty="0" smtClean="0">
                <a:solidFill>
                  <a:srgbClr val="000000"/>
                </a:solidFill>
                <a:ea typeface="ＭＳ Ｐゴシック" pitchFamily="34"/>
              </a:rPr>
              <a:t> Palo Alto </a:t>
            </a:r>
            <a:r>
              <a:rPr lang="es-ES" sz="1600" dirty="0" err="1" smtClean="0">
                <a:solidFill>
                  <a:srgbClr val="000000"/>
                </a:solidFill>
                <a:ea typeface="ＭＳ Ｐゴシック" pitchFamily="34"/>
              </a:rPr>
              <a:t>Market</a:t>
            </a:r>
            <a:r>
              <a:rPr lang="es-ES" sz="1600" dirty="0" smtClean="0">
                <a:solidFill>
                  <a:srgbClr val="000000"/>
                </a:solidFill>
                <a:ea typeface="ＭＳ Ｐゴシック" pitchFamily="34"/>
              </a:rPr>
              <a:t> i </a:t>
            </a:r>
            <a:r>
              <a:rPr lang="es-ES" sz="1600" dirty="0" err="1" smtClean="0">
                <a:solidFill>
                  <a:srgbClr val="000000"/>
                </a:solidFill>
                <a:ea typeface="ＭＳ Ｐゴシック" pitchFamily="34"/>
              </a:rPr>
              <a:t>Moritz</a:t>
            </a:r>
            <a:r>
              <a:rPr lang="es-ES" sz="1600" dirty="0" smtClean="0">
                <a:solidFill>
                  <a:srgbClr val="000000"/>
                </a:solidFill>
                <a:ea typeface="ＭＳ Ｐゴシック" pitchFamily="34"/>
              </a:rPr>
              <a:t> Art </a:t>
            </a:r>
            <a:r>
              <a:rPr lang="es-ES" sz="1600" dirty="0" err="1" smtClean="0">
                <a:solidFill>
                  <a:srgbClr val="000000"/>
                </a:solidFill>
                <a:ea typeface="ＭＳ Ｐゴシック" pitchFamily="34"/>
              </a:rPr>
              <a:t>Players</a:t>
            </a:r>
            <a:r>
              <a:rPr lang="es-ES" sz="1600" dirty="0" smtClean="0">
                <a:solidFill>
                  <a:srgbClr val="000000"/>
                </a:solidFill>
                <a:ea typeface="ＭＳ Ｐゴシック" pitchFamily="34"/>
              </a:rPr>
              <a:t>.</a:t>
            </a:r>
          </a:p>
          <a:p>
            <a:pPr>
              <a:buClr>
                <a:srgbClr val="00B0F0"/>
              </a:buClr>
              <a:buSzPct val="100000"/>
              <a:buFont typeface="Wingdings" pitchFamily="2"/>
              <a:buChar char="ü"/>
              <a:defRPr sz="1800" b="0" i="0" u="none" strike="noStrike" kern="0" cap="none" spc="0" baseline="0">
                <a:solidFill>
                  <a:srgbClr val="000000"/>
                </a:solidFill>
                <a:uFillTx/>
              </a:defRPr>
            </a:pPr>
            <a:r>
              <a:rPr lang="es-ES" sz="1600" dirty="0" err="1" smtClean="0">
                <a:solidFill>
                  <a:srgbClr val="000000"/>
                </a:solidFill>
                <a:ea typeface="ＭＳ Ｐゴシック" pitchFamily="34"/>
              </a:rPr>
              <a:t>Teatre</a:t>
            </a:r>
            <a:r>
              <a:rPr lang="es-ES" sz="1600" dirty="0" smtClean="0">
                <a:solidFill>
                  <a:srgbClr val="000000"/>
                </a:solidFill>
                <a:ea typeface="ＭＳ Ｐゴシック" pitchFamily="34"/>
              </a:rPr>
              <a:t> en </a:t>
            </a:r>
            <a:r>
              <a:rPr lang="es-ES" sz="1600" dirty="0" err="1" smtClean="0">
                <a:solidFill>
                  <a:srgbClr val="000000"/>
                </a:solidFill>
                <a:ea typeface="ＭＳ Ｐゴシック" pitchFamily="34"/>
              </a:rPr>
              <a:t>format</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urbà</a:t>
            </a:r>
            <a:r>
              <a:rPr lang="es-ES" sz="1600" dirty="0" smtClean="0">
                <a:solidFill>
                  <a:srgbClr val="000000"/>
                </a:solidFill>
                <a:ea typeface="ＭＳ Ｐゴシック" pitchFamily="34"/>
              </a:rPr>
              <a:t> i de </a:t>
            </a:r>
            <a:r>
              <a:rPr lang="es-ES" sz="1600" dirty="0" err="1" smtClean="0">
                <a:solidFill>
                  <a:srgbClr val="000000"/>
                </a:solidFill>
                <a:ea typeface="ＭＳ Ｐゴシック" pitchFamily="34"/>
              </a:rPr>
              <a:t>proximitat</a:t>
            </a:r>
            <a:endParaRPr lang="es-ES" sz="1600" dirty="0" smtClean="0">
              <a:solidFill>
                <a:srgbClr val="000000"/>
              </a:solidFill>
              <a:ea typeface="ＭＳ Ｐゴシック" pitchFamily="34"/>
            </a:endParaRPr>
          </a:p>
          <a:p>
            <a:pPr>
              <a:buClr>
                <a:srgbClr val="00B0F0"/>
              </a:buClr>
              <a:buSzPct val="100000"/>
              <a:buFont typeface="Wingdings" pitchFamily="2"/>
              <a:buChar char="ü"/>
              <a:defRPr sz="1800" b="0" i="0" u="none" strike="noStrike" kern="0" cap="none" spc="0" baseline="0">
                <a:solidFill>
                  <a:srgbClr val="000000"/>
                </a:solidFill>
                <a:uFillTx/>
              </a:defRPr>
            </a:pPr>
            <a:r>
              <a:rPr lang="es-ES" sz="1600" dirty="0" smtClean="0">
                <a:solidFill>
                  <a:srgbClr val="000000"/>
                </a:solidFill>
                <a:ea typeface="ＭＳ Ｐゴシック" pitchFamily="34"/>
              </a:rPr>
              <a:t>Tres </a:t>
            </a:r>
            <a:r>
              <a:rPr lang="es-ES" sz="1600" dirty="0" err="1" smtClean="0">
                <a:solidFill>
                  <a:srgbClr val="000000"/>
                </a:solidFill>
                <a:ea typeface="ＭＳ Ｐゴシック" pitchFamily="34"/>
              </a:rPr>
              <a:t>espectacles</a:t>
            </a:r>
            <a:r>
              <a:rPr lang="es-ES" sz="1600" dirty="0" smtClean="0">
                <a:solidFill>
                  <a:srgbClr val="000000"/>
                </a:solidFill>
                <a:ea typeface="ＭＳ Ｐゴシック" pitchFamily="34"/>
              </a:rPr>
              <a:t> de manera alterna i </a:t>
            </a:r>
            <a:r>
              <a:rPr lang="es-ES" sz="1600" dirty="0" err="1" smtClean="0">
                <a:solidFill>
                  <a:srgbClr val="000000"/>
                </a:solidFill>
                <a:ea typeface="ＭＳ Ｐゴシック" pitchFamily="34"/>
              </a:rPr>
              <a:t>ininterrompuda</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tot</a:t>
            </a:r>
            <a:r>
              <a:rPr lang="es-ES" sz="1600" dirty="0" smtClean="0">
                <a:solidFill>
                  <a:srgbClr val="000000"/>
                </a:solidFill>
                <a:ea typeface="ＭＳ Ｐゴシック" pitchFamily="34"/>
              </a:rPr>
              <a:t> el </a:t>
            </a:r>
            <a:r>
              <a:rPr lang="es-ES" sz="1600" dirty="0" err="1" smtClean="0">
                <a:solidFill>
                  <a:srgbClr val="000000"/>
                </a:solidFill>
                <a:ea typeface="ＭＳ Ｐゴシック" pitchFamily="34"/>
              </a:rPr>
              <a:t>cap</a:t>
            </a:r>
            <a:r>
              <a:rPr lang="es-ES" sz="1600" dirty="0" smtClean="0">
                <a:solidFill>
                  <a:srgbClr val="000000"/>
                </a:solidFill>
                <a:ea typeface="ＭＳ Ｐゴシック" pitchFamily="34"/>
              </a:rPr>
              <a:t> de </a:t>
            </a:r>
            <a:r>
              <a:rPr lang="es-ES" sz="1600" dirty="0" err="1" smtClean="0">
                <a:solidFill>
                  <a:srgbClr val="000000"/>
                </a:solidFill>
                <a:ea typeface="ＭＳ Ｐゴシック" pitchFamily="34"/>
              </a:rPr>
              <a:t>setmana</a:t>
            </a:r>
            <a:endParaRPr lang="es-ES" sz="1600" dirty="0">
              <a:solidFill>
                <a:srgbClr val="000000"/>
              </a:solidFill>
              <a:ea typeface="ＭＳ Ｐゴシック" pitchFamily="34"/>
            </a:endParaRPr>
          </a:p>
        </p:txBody>
      </p:sp>
    </p:spTree>
    <p:extLst>
      <p:ext uri="{BB962C8B-B14F-4D97-AF65-F5344CB8AC3E}">
        <p14:creationId xmlns:p14="http://schemas.microsoft.com/office/powerpoint/2010/main" val="14674082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992189" y="1556792"/>
            <a:ext cx="7756275"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i="0" u="none" strike="noStrike" kern="1200" cap="none" spc="0" baseline="0" dirty="0" smtClean="0">
                <a:solidFill>
                  <a:srgbClr val="00B0F0"/>
                </a:solidFill>
                <a:uFillTx/>
                <a:latin typeface="Helvetica" pitchFamily="34" charset="0"/>
                <a:ea typeface="ＭＳ Ｐゴシック" pitchFamily="34"/>
                <a:cs typeface="Arial" pitchFamily="34"/>
              </a:rPr>
              <a:t>Més enllà de la funció</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dirty="0" smtClean="0">
                <a:latin typeface="Helvetica" pitchFamily="34" charset="0"/>
                <a:ea typeface="ＭＳ Ｐゴシック" pitchFamily="34"/>
                <a:cs typeface="Arial" pitchFamily="34"/>
              </a:rPr>
              <a:t>Experiències que allarguen el consum cultural</a:t>
            </a:r>
            <a:endParaRPr lang="es-ES" sz="3000" b="1"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2134084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rcRect l="38958" t="24074" r="41771" b="19259"/>
          <a:stretch>
            <a:fillRect/>
          </a:stretch>
        </p:blipFill>
        <p:spPr>
          <a:xfrm>
            <a:off x="4293327" y="1807576"/>
            <a:ext cx="2210260" cy="3655880"/>
          </a:xfrm>
          <a:prstGeom prst="rect">
            <a:avLst/>
          </a:prstGeom>
          <a:noFill/>
          <a:ln>
            <a:noFill/>
          </a:ln>
          <a:effectLst>
            <a:outerShdw dist="22997" dir="5400000" algn="tl">
              <a:srgbClr val="000000">
                <a:alpha val="35000"/>
              </a:srgbClr>
            </a:outerShdw>
          </a:effectLst>
        </p:spPr>
      </p:pic>
      <p:pic>
        <p:nvPicPr>
          <p:cNvPr id="4" name="Picture 3"/>
          <p:cNvPicPr>
            <a:picLocks noChangeAspect="1"/>
          </p:cNvPicPr>
          <p:nvPr/>
        </p:nvPicPr>
        <p:blipFill>
          <a:blip r:embed="rId4" cstate="print"/>
          <a:srcRect l="28646" t="5000" r="29688" b="5185"/>
          <a:stretch>
            <a:fillRect/>
          </a:stretch>
        </p:blipFill>
        <p:spPr>
          <a:xfrm>
            <a:off x="1004962" y="1797152"/>
            <a:ext cx="3080211" cy="3734757"/>
          </a:xfrm>
          <a:prstGeom prst="rect">
            <a:avLst/>
          </a:prstGeom>
          <a:noFill/>
          <a:ln>
            <a:noFill/>
          </a:ln>
          <a:effectLst>
            <a:outerShdw dist="22997" dir="5400000" algn="tl">
              <a:srgbClr val="000000">
                <a:alpha val="35000"/>
              </a:srgbClr>
            </a:outerShdw>
          </a:effectLst>
        </p:spPr>
      </p:pic>
      <p:sp>
        <p:nvSpPr>
          <p:cNvPr id="5" name="7 Rectángulo"/>
          <p:cNvSpPr/>
          <p:nvPr/>
        </p:nvSpPr>
        <p:spPr>
          <a:xfrm>
            <a:off x="942097" y="1061453"/>
            <a:ext cx="5672452" cy="461662"/>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400" b="1" dirty="0">
                <a:solidFill>
                  <a:srgbClr val="00B0F0"/>
                </a:solidFill>
                <a:latin typeface="Calibri" pitchFamily="34"/>
                <a:ea typeface="ＭＳ Ｐゴシック" pitchFamily="34"/>
              </a:rPr>
              <a:t>SIXTOPAZ TEATRE – LLIGA DE TEATRE</a:t>
            </a:r>
          </a:p>
        </p:txBody>
      </p:sp>
      <p:sp>
        <p:nvSpPr>
          <p:cNvPr id="6" name="8 Rectángulo"/>
          <p:cNvSpPr/>
          <p:nvPr/>
        </p:nvSpPr>
        <p:spPr>
          <a:xfrm>
            <a:off x="6602681" y="1811563"/>
            <a:ext cx="2286000" cy="2554545"/>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rgbClr val="00B0F0"/>
              </a:buClr>
              <a:buSzPct val="100000"/>
              <a:buFont typeface="Wingdings"/>
              <a:buChar char="ü"/>
              <a:tabLst/>
              <a:defRPr sz="1800" b="0" i="0" u="none" strike="noStrike" kern="0" cap="none" spc="0" baseline="0">
                <a:solidFill>
                  <a:srgbClr val="000000"/>
                </a:solidFill>
                <a:uFillTx/>
              </a:defRPr>
            </a:pPr>
            <a:r>
              <a:rPr lang="ca-ES" sz="1600" b="0" i="0" u="none" strike="noStrike" kern="1200" cap="none" spc="0" baseline="0" dirty="0">
                <a:solidFill>
                  <a:srgbClr val="000000"/>
                </a:solidFill>
                <a:uFillTx/>
                <a:latin typeface="Calibri" pitchFamily="34"/>
                <a:ea typeface="ＭＳ Ｐゴシック" pitchFamily="34"/>
              </a:rPr>
              <a:t>La productora teatral </a:t>
            </a:r>
            <a:r>
              <a:rPr lang="ca-ES" sz="1600" b="0" i="0" u="none" strike="noStrike" kern="1200" cap="none" spc="0" baseline="0" dirty="0" err="1">
                <a:solidFill>
                  <a:srgbClr val="000000"/>
                </a:solidFill>
                <a:uFillTx/>
                <a:latin typeface="Calibri" pitchFamily="34"/>
                <a:ea typeface="ＭＳ Ｐゴシック" pitchFamily="34"/>
              </a:rPr>
              <a:t>Sitxo</a:t>
            </a:r>
            <a:r>
              <a:rPr lang="ca-ES" sz="1600" b="0" i="0" u="none" strike="noStrike" kern="1200" cap="none" spc="0" baseline="0" dirty="0">
                <a:solidFill>
                  <a:srgbClr val="000000"/>
                </a:solidFill>
                <a:uFillTx/>
                <a:latin typeface="Calibri" pitchFamily="34"/>
                <a:ea typeface="ＭＳ Ｐゴシック" pitchFamily="34"/>
              </a:rPr>
              <a:t> Paz Teatre ha creat la APP “La Lliga de Teatre”. </a:t>
            </a:r>
            <a:endParaRPr lang="ca-ES" sz="1600" b="0" i="0" u="none" strike="noStrike" kern="1200" cap="none" spc="0" baseline="0" dirty="0" smtClean="0">
              <a:solidFill>
                <a:srgbClr val="000000"/>
              </a:solidFill>
              <a:uFillTx/>
              <a:latin typeface="Calibri" pitchFamily="34"/>
              <a:ea typeface="ＭＳ Ｐゴシック" pitchFamily="34"/>
            </a:endParaRPr>
          </a:p>
          <a:p>
            <a:pPr marL="285750" marR="0" lvl="0" indent="-285750" algn="l" defTabSz="914400" rtl="0" fontAlgn="auto" hangingPunct="1">
              <a:lnSpc>
                <a:spcPct val="100000"/>
              </a:lnSpc>
              <a:spcBef>
                <a:spcPts val="0"/>
              </a:spcBef>
              <a:spcAft>
                <a:spcPts val="0"/>
              </a:spcAft>
              <a:buClr>
                <a:srgbClr val="00B0F0"/>
              </a:buClr>
              <a:buSzPct val="100000"/>
              <a:buFont typeface="Wingdings"/>
              <a:buChar char="ü"/>
              <a:tabLst/>
              <a:defRPr sz="1800" b="0" i="0" u="none" strike="noStrike" kern="0" cap="none" spc="0" baseline="0">
                <a:solidFill>
                  <a:srgbClr val="000000"/>
                </a:solidFill>
                <a:uFillTx/>
              </a:defRPr>
            </a:pPr>
            <a:r>
              <a:rPr lang="ca-ES" sz="1600" b="0" i="0" u="none" strike="noStrike" kern="1200" cap="none" spc="0" baseline="0" dirty="0" smtClean="0">
                <a:solidFill>
                  <a:srgbClr val="000000"/>
                </a:solidFill>
                <a:uFillTx/>
                <a:latin typeface="Calibri" pitchFamily="34"/>
                <a:ea typeface="ＭＳ Ｐゴシック" pitchFamily="34"/>
              </a:rPr>
              <a:t>En </a:t>
            </a:r>
            <a:r>
              <a:rPr lang="ca-ES" sz="1600" b="0" i="0" u="none" strike="noStrike" kern="1200" cap="none" spc="0" baseline="0" dirty="0">
                <a:solidFill>
                  <a:srgbClr val="000000"/>
                </a:solidFill>
                <a:uFillTx/>
                <a:latin typeface="Calibri" pitchFamily="34"/>
                <a:ea typeface="ＭＳ Ｐゴシック" pitchFamily="34"/>
              </a:rPr>
              <a:t>format trivial fomenta la participació dels espectadors i crea una experiència p</a:t>
            </a:r>
            <a:r>
              <a:rPr lang="ca-ES" sz="1600" b="0" i="1" u="none" strike="noStrike" kern="1200" cap="none" spc="0" baseline="0" dirty="0">
                <a:solidFill>
                  <a:srgbClr val="000000"/>
                </a:solidFill>
                <a:uFillTx/>
                <a:latin typeface="Calibri" pitchFamily="34"/>
                <a:ea typeface="ＭＳ Ｐゴシック" pitchFamily="34"/>
              </a:rPr>
              <a:t>ost</a:t>
            </a:r>
            <a:r>
              <a:rPr lang="ca-ES" sz="1600" b="0" i="0" u="none" strike="noStrike" kern="1200" cap="none" spc="0" baseline="0" dirty="0">
                <a:solidFill>
                  <a:srgbClr val="000000"/>
                </a:solidFill>
                <a:uFillTx/>
                <a:latin typeface="Calibri" pitchFamily="34"/>
                <a:ea typeface="ＭＳ Ｐゴシック" pitchFamily="34"/>
              </a:rPr>
              <a:t> </a:t>
            </a:r>
            <a:r>
              <a:rPr lang="ca-ES" sz="1600" b="0" i="1" u="none" strike="noStrike" kern="1200" cap="none" spc="0" baseline="0" dirty="0">
                <a:solidFill>
                  <a:srgbClr val="000000"/>
                </a:solidFill>
                <a:uFillTx/>
                <a:latin typeface="Calibri" pitchFamily="34"/>
                <a:ea typeface="ＭＳ Ｐゴシック" pitchFamily="34"/>
              </a:rPr>
              <a:t>funció</a:t>
            </a:r>
            <a:r>
              <a:rPr lang="ca-ES" sz="1600" b="0" i="0" u="none" strike="noStrike" kern="1200" cap="none" spc="0" baseline="0" dirty="0">
                <a:solidFill>
                  <a:srgbClr val="000000"/>
                </a:solidFill>
                <a:uFillTx/>
                <a:latin typeface="Calibri" pitchFamily="34"/>
                <a:ea typeface="ＭＳ Ｐゴシック" pitchFamily="34"/>
              </a:rPr>
              <a:t>. </a:t>
            </a:r>
          </a:p>
        </p:txBody>
      </p:sp>
      <p:sp>
        <p:nvSpPr>
          <p:cNvPr id="7"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917411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CCCB – RUTES PER LA CIUTAT</a:t>
            </a:r>
          </a:p>
        </p:txBody>
      </p:sp>
      <p:sp>
        <p:nvSpPr>
          <p:cNvPr id="4" name="8 Rectángulo"/>
          <p:cNvSpPr/>
          <p:nvPr/>
        </p:nvSpPr>
        <p:spPr>
          <a:xfrm>
            <a:off x="1056900" y="5718529"/>
            <a:ext cx="6282046" cy="338556"/>
          </a:xfrm>
          <a:prstGeom prst="rect">
            <a:avLst/>
          </a:prstGeom>
          <a:noFill/>
          <a:ln>
            <a:noFill/>
            <a:prstDash val="solid"/>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Clr>
                <a:srgbClr val="00B0F0"/>
              </a:buClr>
              <a:buSzPct val="100000"/>
              <a:buFont typeface="Wingdings" pitchFamily="2"/>
              <a:buChar char="ü"/>
              <a:tabLst/>
              <a:defRPr sz="1800" b="0" i="0" u="none" strike="noStrike" kern="0" cap="none" spc="0" baseline="0">
                <a:solidFill>
                  <a:srgbClr val="000000"/>
                </a:solidFill>
                <a:uFillTx/>
              </a:defRPr>
            </a:pPr>
            <a:r>
              <a:rPr lang="ca-ES" sz="1600" b="0" i="0" u="none" strike="noStrike" kern="1200" cap="none" spc="0" baseline="0" dirty="0">
                <a:solidFill>
                  <a:srgbClr val="000000"/>
                </a:solidFill>
                <a:uFillTx/>
                <a:latin typeface="Myriad Pro" pitchFamily="34"/>
                <a:ea typeface="ＭＳ Ｐゴシック" pitchFamily="34"/>
              </a:rPr>
              <a:t> Ofereix rutes per la ciutat; el punt de trobada és el propi museu</a:t>
            </a:r>
          </a:p>
        </p:txBody>
      </p:sp>
      <p:pic>
        <p:nvPicPr>
          <p:cNvPr id="5" name="Picture 2"/>
          <p:cNvPicPr>
            <a:picLocks noChangeAspect="1"/>
          </p:cNvPicPr>
          <p:nvPr/>
        </p:nvPicPr>
        <p:blipFill>
          <a:blip r:embed="rId3" cstate="print"/>
          <a:srcRect t="6026" b="17305"/>
          <a:stretch>
            <a:fillRect/>
          </a:stretch>
        </p:blipFill>
        <p:spPr>
          <a:xfrm>
            <a:off x="971600" y="1603171"/>
            <a:ext cx="6215021" cy="3811978"/>
          </a:xfrm>
          <a:prstGeom prst="rect">
            <a:avLst/>
          </a:prstGeom>
          <a:noFill/>
          <a:ln>
            <a:noFill/>
          </a:ln>
          <a:effectLst>
            <a:outerShdw dist="22997" dir="5400000" algn="tl">
              <a:srgbClr val="000000">
                <a:alpha val="35000"/>
              </a:srgbClr>
            </a:outerShdw>
          </a:effectLst>
        </p:spPr>
      </p:pic>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1802587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LLIBRERIA </a:t>
            </a:r>
            <a:r>
              <a:rPr lang="ca-ES" sz="2400" b="1" i="0" u="none" strike="noStrike" kern="1200" cap="none" spc="0" baseline="0" dirty="0">
                <a:solidFill>
                  <a:srgbClr val="00B0F0"/>
                </a:solidFill>
                <a:uFillTx/>
                <a:latin typeface="Calibri" pitchFamily="34"/>
                <a:ea typeface="ＭＳ Ｐゴシック" pitchFamily="34"/>
              </a:rPr>
              <a:t>CALDERS </a:t>
            </a:r>
          </a:p>
        </p:txBody>
      </p:sp>
      <p:sp>
        <p:nvSpPr>
          <p:cNvPr id="4" name="8 Rectángulo"/>
          <p:cNvSpPr/>
          <p:nvPr/>
        </p:nvSpPr>
        <p:spPr>
          <a:xfrm>
            <a:off x="1009396" y="5397912"/>
            <a:ext cx="6946979" cy="584776"/>
          </a:xfrm>
          <a:prstGeom prst="rect">
            <a:avLst/>
          </a:prstGeom>
          <a:noFill/>
          <a:ln>
            <a:noFill/>
            <a:prstDash val="solid"/>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ca-ES" sz="1600" b="0" i="0" u="none" strike="noStrike" kern="1200" cap="none" spc="0" baseline="0" dirty="0">
                <a:solidFill>
                  <a:srgbClr val="000000"/>
                </a:solidFill>
                <a:uFillTx/>
                <a:latin typeface="Myriad Pro" pitchFamily="34"/>
                <a:ea typeface="ＭＳ Ｐゴシック" pitchFamily="34"/>
              </a:rPr>
              <a:t> </a:t>
            </a:r>
            <a:r>
              <a:rPr lang="ca-ES" sz="1600" b="0" i="0" u="none" strike="noStrike" kern="1200" cap="none" spc="0" baseline="0" dirty="0" smtClean="0">
                <a:solidFill>
                  <a:srgbClr val="000000"/>
                </a:solidFill>
                <a:uFillTx/>
                <a:latin typeface="Myriad Pro" pitchFamily="34"/>
                <a:ea typeface="ＭＳ Ｐゴシック" pitchFamily="34"/>
              </a:rPr>
              <a:t>Moltes llibreries</a:t>
            </a:r>
            <a:r>
              <a:rPr lang="ca-ES" sz="1600" b="0" i="0" u="none" strike="noStrike" kern="1200" cap="none" spc="0" dirty="0" smtClean="0">
                <a:solidFill>
                  <a:srgbClr val="000000"/>
                </a:solidFill>
                <a:uFillTx/>
                <a:latin typeface="Myriad Pro" pitchFamily="34"/>
                <a:ea typeface="ＭＳ Ｐゴシック" pitchFamily="34"/>
              </a:rPr>
              <a:t> van</a:t>
            </a:r>
            <a:r>
              <a:rPr lang="ca-ES" sz="1600" b="0" i="0" u="none" strike="noStrike" kern="1200" cap="none" spc="0" baseline="0" dirty="0" smtClean="0">
                <a:solidFill>
                  <a:srgbClr val="000000"/>
                </a:solidFill>
                <a:uFillTx/>
                <a:latin typeface="Myriad Pro" pitchFamily="34"/>
                <a:ea typeface="ＭＳ Ｐゴシック" pitchFamily="34"/>
              </a:rPr>
              <a:t> </a:t>
            </a:r>
            <a:r>
              <a:rPr lang="ca-ES" sz="1600" b="0" i="0" u="none" strike="noStrike" kern="1200" cap="none" spc="0" baseline="0" dirty="0">
                <a:solidFill>
                  <a:srgbClr val="000000"/>
                </a:solidFill>
                <a:uFillTx/>
                <a:latin typeface="Myriad Pro" pitchFamily="34"/>
                <a:ea typeface="ＭＳ Ｐゴシック" pitchFamily="34"/>
              </a:rPr>
              <a:t>més enllà de la venda de </a:t>
            </a:r>
            <a:r>
              <a:rPr lang="ca-ES" sz="1600" b="0" i="0" u="none" strike="noStrike" kern="1200" cap="none" spc="0" baseline="0" dirty="0" smtClean="0">
                <a:solidFill>
                  <a:srgbClr val="000000"/>
                </a:solidFill>
                <a:uFillTx/>
                <a:latin typeface="Myriad Pro" pitchFamily="34"/>
                <a:ea typeface="ＭＳ Ｐゴシック" pitchFamily="34"/>
              </a:rPr>
              <a:t>llibres</a:t>
            </a:r>
          </a:p>
          <a:p>
            <a:pPr marL="0" marR="0" lvl="0" indent="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ca-ES" sz="1600" dirty="0" smtClean="0">
                <a:solidFill>
                  <a:srgbClr val="000000"/>
                </a:solidFill>
                <a:latin typeface="Myriad Pro" pitchFamily="34"/>
                <a:ea typeface="ＭＳ Ｐゴシック" pitchFamily="34"/>
              </a:rPr>
              <a:t>(</a:t>
            </a:r>
            <a:r>
              <a:rPr lang="ca-ES" sz="1600" dirty="0" err="1" smtClean="0">
                <a:solidFill>
                  <a:srgbClr val="000000"/>
                </a:solidFill>
                <a:latin typeface="Myriad Pro" pitchFamily="34"/>
                <a:ea typeface="ＭＳ Ｐゴシック" pitchFamily="34"/>
              </a:rPr>
              <a:t>Coworking</a:t>
            </a:r>
            <a:r>
              <a:rPr lang="ca-ES" sz="1600" dirty="0" smtClean="0">
                <a:solidFill>
                  <a:srgbClr val="000000"/>
                </a:solidFill>
                <a:latin typeface="Myriad Pro" pitchFamily="34"/>
                <a:ea typeface="ＭＳ Ｐゴシック" pitchFamily="34"/>
              </a:rPr>
              <a:t>, música, cafeteria... Experiència cultural holística)</a:t>
            </a:r>
            <a:endParaRPr lang="ca-ES" sz="1600" b="0" i="0" u="none" strike="noStrike" kern="1200" cap="none" spc="0" baseline="0" dirty="0">
              <a:solidFill>
                <a:srgbClr val="000000"/>
              </a:solidFill>
              <a:uFillTx/>
              <a:latin typeface="Myriad Pro" pitchFamily="34"/>
              <a:ea typeface="ＭＳ Ｐゴシック" pitchFamily="34"/>
            </a:endParaRPr>
          </a:p>
        </p:txBody>
      </p:sp>
      <p:pic>
        <p:nvPicPr>
          <p:cNvPr id="5" name="Picture 2" descr="http://www.abc.es/Media/201404/23/calders-libreria--644x362.JPG"/>
          <p:cNvPicPr>
            <a:picLocks noChangeAspect="1"/>
          </p:cNvPicPr>
          <p:nvPr/>
        </p:nvPicPr>
        <p:blipFill>
          <a:blip r:embed="rId3" cstate="print"/>
          <a:srcRect/>
          <a:stretch>
            <a:fillRect/>
          </a:stretch>
        </p:blipFill>
        <p:spPr>
          <a:xfrm>
            <a:off x="1007485" y="1684379"/>
            <a:ext cx="6331461" cy="3558991"/>
          </a:xfrm>
          <a:prstGeom prst="rect">
            <a:avLst/>
          </a:prstGeom>
          <a:noFill/>
          <a:ln>
            <a:noFill/>
          </a:ln>
          <a:effectLst>
            <a:outerShdw dist="22997" dir="5400000" algn="tl">
              <a:srgbClr val="000000">
                <a:alpha val="35000"/>
              </a:srgbClr>
            </a:outerShdw>
          </a:effectLst>
        </p:spPr>
      </p:pic>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40709981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992189" y="1556792"/>
            <a:ext cx="7756275"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i="0" u="none" strike="noStrike" kern="1200" cap="none" spc="0" baseline="0" dirty="0" err="1" smtClean="0">
                <a:solidFill>
                  <a:srgbClr val="00B0F0"/>
                </a:solidFill>
                <a:uFillTx/>
                <a:latin typeface="Helvetica" pitchFamily="34" charset="0"/>
                <a:ea typeface="ＭＳ Ｐゴシック" pitchFamily="34"/>
                <a:cs typeface="Arial" pitchFamily="34"/>
              </a:rPr>
              <a:t>Transmèdia</a:t>
            </a:r>
            <a:endParaRPr lang="ca-ES" sz="6600" b="1" i="0" u="none" strike="noStrike" kern="1200" cap="none" spc="0" baseline="0" dirty="0" smtClean="0">
              <a:solidFill>
                <a:srgbClr val="00B0F0"/>
              </a:solidFill>
              <a:uFillTx/>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i="0" u="none" strike="noStrike" kern="1200" cap="none" spc="0" baseline="0" dirty="0" smtClean="0">
                <a:uFillTx/>
                <a:latin typeface="Helvetica" pitchFamily="34" charset="0"/>
                <a:ea typeface="ＭＳ Ｐゴシック" pitchFamily="34"/>
                <a:cs typeface="Arial" pitchFamily="34"/>
              </a:rPr>
              <a:t>La</a:t>
            </a:r>
            <a:r>
              <a:rPr lang="ca-ES" sz="3000" b="1" i="0" u="none" strike="noStrike" kern="1200" cap="none" spc="0" dirty="0" smtClean="0">
                <a:uFillTx/>
                <a:latin typeface="Helvetica" pitchFamily="34" charset="0"/>
                <a:ea typeface="ＭＳ Ｐゴシック" pitchFamily="34"/>
                <a:cs typeface="Arial" pitchFamily="34"/>
              </a:rPr>
              <a:t> força de la transformació digital</a:t>
            </a:r>
            <a:endParaRPr lang="es-ES" sz="3000" b="1"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570757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461665"/>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MUSEO NACIONAL DEL PRADO</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pic>
        <p:nvPicPr>
          <p:cNvPr id="317442" name="Picture 2"/>
          <p:cNvPicPr>
            <a:picLocks noChangeAspect="1" noChangeArrowheads="1"/>
          </p:cNvPicPr>
          <p:nvPr/>
        </p:nvPicPr>
        <p:blipFill>
          <a:blip r:embed="rId3" cstate="print"/>
          <a:srcRect t="12551" b="8454"/>
          <a:stretch>
            <a:fillRect/>
          </a:stretch>
        </p:blipFill>
        <p:spPr bwMode="auto">
          <a:xfrm>
            <a:off x="1043609" y="1628800"/>
            <a:ext cx="6624736" cy="4186568"/>
          </a:xfrm>
          <a:prstGeom prst="rect">
            <a:avLst/>
          </a:prstGeom>
          <a:noFill/>
          <a:ln w="9525">
            <a:noFill/>
            <a:miter lim="800000"/>
            <a:headEnd/>
            <a:tailEnd/>
          </a:ln>
        </p:spPr>
      </p:pic>
    </p:spTree>
    <p:extLst>
      <p:ext uri="{BB962C8B-B14F-4D97-AF65-F5344CB8AC3E}">
        <p14:creationId xmlns:p14="http://schemas.microsoft.com/office/powerpoint/2010/main" val="1951099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4"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GOOGLE</a:t>
            </a:r>
            <a:r>
              <a:rPr lang="ca-ES" sz="2400" b="1" i="0" u="none" strike="noStrike" kern="1200" cap="none" spc="0" dirty="0" smtClean="0">
                <a:solidFill>
                  <a:srgbClr val="00B0F0"/>
                </a:solidFill>
                <a:uFillTx/>
                <a:latin typeface="Calibri" pitchFamily="34"/>
                <a:ea typeface="ＭＳ Ｐゴシック" pitchFamily="34"/>
              </a:rPr>
              <a:t> ARTS &amp; CULTURE</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5" name="AutoShape 2" descr="Mostrando "/>
          <p:cNvSpPr/>
          <p:nvPr/>
        </p:nvSpPr>
        <p:spPr>
          <a:xfrm>
            <a:off x="176214" y="-182559"/>
            <a:ext cx="304796" cy="30479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000000"/>
              </a:solidFill>
              <a:uFillTx/>
              <a:latin typeface="Arial" pitchFamily="34"/>
              <a:ea typeface="ＭＳ Ｐゴシック" pitchFamily="34"/>
            </a:endParaRPr>
          </a:p>
        </p:txBody>
      </p:sp>
      <p:sp>
        <p:nvSpPr>
          <p:cNvPr id="7"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331778" name="Picture 2"/>
          <p:cNvPicPr>
            <a:picLocks noChangeAspect="1" noChangeArrowheads="1"/>
          </p:cNvPicPr>
          <p:nvPr/>
        </p:nvPicPr>
        <p:blipFill>
          <a:blip r:embed="rId3" cstate="print"/>
          <a:srcRect t="6780" b="10169"/>
          <a:stretch>
            <a:fillRect/>
          </a:stretch>
        </p:blipFill>
        <p:spPr bwMode="auto">
          <a:xfrm>
            <a:off x="971600" y="1556791"/>
            <a:ext cx="6552728" cy="4353677"/>
          </a:xfrm>
          <a:prstGeom prst="rect">
            <a:avLst/>
          </a:prstGeom>
          <a:noFill/>
          <a:ln w="9525">
            <a:noFill/>
            <a:miter lim="800000"/>
            <a:headEnd/>
            <a:tailEnd/>
          </a:ln>
        </p:spPr>
      </p:pic>
      <p:sp>
        <p:nvSpPr>
          <p:cNvPr id="8" name="Rectángulo 7"/>
          <p:cNvSpPr/>
          <p:nvPr/>
        </p:nvSpPr>
        <p:spPr>
          <a:xfrm>
            <a:off x="944737" y="5951213"/>
            <a:ext cx="7920880" cy="369332"/>
          </a:xfrm>
          <a:prstGeom prst="rect">
            <a:avLst/>
          </a:prstGeom>
        </p:spPr>
        <p:txBody>
          <a:bodyPr wrap="square">
            <a:spAutoFit/>
          </a:bodyPr>
          <a:lstStyle/>
          <a:p>
            <a:r>
              <a:rPr lang="es-ES" dirty="0" err="1" smtClean="0"/>
              <a:t>Ens</a:t>
            </a:r>
            <a:r>
              <a:rPr lang="es-ES" dirty="0" smtClean="0"/>
              <a:t> </a:t>
            </a:r>
            <a:r>
              <a:rPr lang="es-ES" dirty="0" err="1" smtClean="0"/>
              <a:t>permet</a:t>
            </a:r>
            <a:r>
              <a:rPr lang="es-ES" dirty="0" smtClean="0"/>
              <a:t> explorar obres </a:t>
            </a:r>
            <a:r>
              <a:rPr lang="es-ES" dirty="0" err="1" smtClean="0"/>
              <a:t>d’art</a:t>
            </a:r>
            <a:r>
              <a:rPr lang="es-ES" dirty="0" smtClean="0"/>
              <a:t> de </a:t>
            </a:r>
            <a:r>
              <a:rPr lang="es-ES" dirty="0" err="1" smtClean="0"/>
              <a:t>m</a:t>
            </a:r>
            <a:r>
              <a:rPr lang="es-ES" dirty="0" err="1" smtClean="0"/>
              <a:t>és</a:t>
            </a:r>
            <a:r>
              <a:rPr lang="es-ES" dirty="0" smtClean="0"/>
              <a:t> de 850 </a:t>
            </a:r>
            <a:r>
              <a:rPr lang="es-ES" dirty="0" err="1" smtClean="0"/>
              <a:t>museus</a:t>
            </a:r>
            <a:endParaRPr lang="es-ES" dirty="0"/>
          </a:p>
        </p:txBody>
      </p:sp>
    </p:spTree>
    <p:extLst>
      <p:ext uri="{BB962C8B-B14F-4D97-AF65-F5344CB8AC3E}">
        <p14:creationId xmlns:p14="http://schemas.microsoft.com/office/powerpoint/2010/main" val="4198950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S EDITION</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5" name="AutoShape 2" descr="Mostrando "/>
          <p:cNvSpPr/>
          <p:nvPr/>
        </p:nvSpPr>
        <p:spPr>
          <a:xfrm>
            <a:off x="176214" y="-182559"/>
            <a:ext cx="304796" cy="30479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000000"/>
              </a:solidFill>
              <a:uFillTx/>
              <a:latin typeface="Arial" pitchFamily="34"/>
              <a:ea typeface="ＭＳ Ｐゴシック" pitchFamily="34"/>
            </a:endParaRPr>
          </a:p>
        </p:txBody>
      </p:sp>
      <p:sp>
        <p:nvSpPr>
          <p:cNvPr id="7"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332802" name="Picture 2"/>
          <p:cNvPicPr>
            <a:picLocks noChangeAspect="1" noChangeArrowheads="1"/>
          </p:cNvPicPr>
          <p:nvPr/>
        </p:nvPicPr>
        <p:blipFill>
          <a:blip r:embed="rId3" cstate="print"/>
          <a:srcRect t="7848" r="2684" b="4515"/>
          <a:stretch>
            <a:fillRect/>
          </a:stretch>
        </p:blipFill>
        <p:spPr bwMode="auto">
          <a:xfrm>
            <a:off x="971600" y="1628799"/>
            <a:ext cx="6336704" cy="4565151"/>
          </a:xfrm>
          <a:prstGeom prst="rect">
            <a:avLst/>
          </a:prstGeom>
          <a:noFill/>
          <a:ln w="9525">
            <a:noFill/>
            <a:miter lim="800000"/>
            <a:headEnd/>
            <a:tailEnd/>
          </a:ln>
        </p:spPr>
      </p:pic>
      <p:sp>
        <p:nvSpPr>
          <p:cNvPr id="6" name="Rectángulo 5"/>
          <p:cNvSpPr/>
          <p:nvPr/>
        </p:nvSpPr>
        <p:spPr>
          <a:xfrm>
            <a:off x="944737" y="6140402"/>
            <a:ext cx="7920880" cy="369332"/>
          </a:xfrm>
          <a:prstGeom prst="rect">
            <a:avLst/>
          </a:prstGeom>
        </p:spPr>
        <p:txBody>
          <a:bodyPr wrap="square">
            <a:spAutoFit/>
          </a:bodyPr>
          <a:lstStyle/>
          <a:p>
            <a:r>
              <a:rPr lang="es-ES" dirty="0"/>
              <a:t>O</a:t>
            </a:r>
            <a:r>
              <a:rPr lang="es-ES" dirty="0" smtClean="0"/>
              <a:t>bres </a:t>
            </a:r>
            <a:r>
              <a:rPr lang="es-ES" dirty="0" err="1" smtClean="0"/>
              <a:t>d’art</a:t>
            </a:r>
            <a:r>
              <a:rPr lang="es-ES" dirty="0" smtClean="0"/>
              <a:t> que </a:t>
            </a:r>
            <a:r>
              <a:rPr lang="es-ES" dirty="0" err="1" smtClean="0"/>
              <a:t>nom</a:t>
            </a:r>
            <a:r>
              <a:rPr lang="es-ES" dirty="0" err="1" smtClean="0"/>
              <a:t>és</a:t>
            </a:r>
            <a:r>
              <a:rPr lang="es-ES" dirty="0" smtClean="0"/>
              <a:t> es poden </a:t>
            </a:r>
            <a:r>
              <a:rPr lang="es-ES" dirty="0" err="1" smtClean="0"/>
              <a:t>gaudir</a:t>
            </a:r>
            <a:r>
              <a:rPr lang="es-ES" dirty="0" smtClean="0"/>
              <a:t> on-line. </a:t>
            </a:r>
            <a:r>
              <a:rPr lang="es-ES" dirty="0" err="1" smtClean="0"/>
              <a:t>Artistes</a:t>
            </a:r>
            <a:r>
              <a:rPr lang="es-ES" dirty="0" smtClean="0"/>
              <a:t> </a:t>
            </a:r>
            <a:r>
              <a:rPr lang="es-ES" dirty="0" err="1" smtClean="0"/>
              <a:t>com</a:t>
            </a:r>
            <a:r>
              <a:rPr lang="es-ES" dirty="0" smtClean="0"/>
              <a:t> </a:t>
            </a:r>
            <a:r>
              <a:rPr lang="es-ES" dirty="0" err="1" smtClean="0"/>
              <a:t>Damien</a:t>
            </a:r>
            <a:r>
              <a:rPr lang="es-ES" dirty="0" smtClean="0"/>
              <a:t> </a:t>
            </a:r>
            <a:r>
              <a:rPr lang="es-ES" dirty="0" err="1" smtClean="0"/>
              <a:t>Hirst</a:t>
            </a:r>
            <a:endParaRPr lang="es-ES" dirty="0"/>
          </a:p>
        </p:txBody>
      </p:sp>
    </p:spTree>
    <p:extLst>
      <p:ext uri="{BB962C8B-B14F-4D97-AF65-F5344CB8AC3E}">
        <p14:creationId xmlns:p14="http://schemas.microsoft.com/office/powerpoint/2010/main" val="2136680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rcRect t="2455" r="2622" b="14075"/>
          <a:stretch>
            <a:fillRect/>
          </a:stretch>
        </p:blipFill>
        <p:spPr>
          <a:xfrm>
            <a:off x="1019299" y="1662543"/>
            <a:ext cx="6616534" cy="4537188"/>
          </a:xfrm>
          <a:prstGeom prst="rect">
            <a:avLst/>
          </a:prstGeom>
          <a:noFill/>
          <a:ln>
            <a:noFill/>
          </a:ln>
          <a:effectLst/>
        </p:spPr>
      </p:pic>
      <p:sp>
        <p:nvSpPr>
          <p:cNvPr id="4" name="9 Rectángulo"/>
          <p:cNvSpPr/>
          <p:nvPr/>
        </p:nvSpPr>
        <p:spPr>
          <a:xfrm>
            <a:off x="6026728" y="2037191"/>
            <a:ext cx="3117271" cy="353943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a-ES" sz="1600" b="0" i="0" u="none" strike="noStrike" kern="1200" cap="none" spc="0" baseline="0" dirty="0">
              <a:solidFill>
                <a:srgbClr val="000000"/>
              </a:solidFill>
              <a:uFillTx/>
              <a:latin typeface="Calibri" pitchFamily="34"/>
              <a:ea typeface="ＭＳ Ｐゴシック" pitchFamily="34"/>
            </a:endParaRPr>
          </a:p>
          <a:p>
            <a:pPr marL="285750" marR="0" lvl="0" indent="-285750" algn="l" defTabSz="914400" rtl="0" fontAlgn="auto" hangingPunct="1">
              <a:lnSpc>
                <a:spcPct val="100000"/>
              </a:lnSpc>
              <a:spcBef>
                <a:spcPts val="0"/>
              </a:spcBef>
              <a:spcAft>
                <a:spcPts val="0"/>
              </a:spcAft>
              <a:buClr>
                <a:srgbClr val="00B0F0"/>
              </a:buClr>
              <a:buSzPct val="100000"/>
              <a:buFont typeface="Wingdings"/>
              <a:buChar char="ü"/>
              <a:tabLst/>
              <a:defRPr sz="1800" b="0" i="0" u="none" strike="noStrike" kern="0" cap="none" spc="0" baseline="0">
                <a:solidFill>
                  <a:srgbClr val="000000"/>
                </a:solidFill>
                <a:uFillTx/>
              </a:defRPr>
            </a:pPr>
            <a:r>
              <a:rPr lang="ca-ES" sz="1600" b="0" i="0" u="none" strike="noStrike" kern="1200" cap="none" spc="0" baseline="0" dirty="0">
                <a:solidFill>
                  <a:srgbClr val="000000"/>
                </a:solidFill>
                <a:uFillTx/>
                <a:latin typeface="Calibri" pitchFamily="34"/>
                <a:ea typeface="ＭＳ Ｐゴシック" pitchFamily="34"/>
              </a:rPr>
              <a:t>Habilita </a:t>
            </a:r>
            <a:r>
              <a:rPr lang="ca-ES" sz="1600" b="0" i="1" u="none" strike="noStrike" kern="1200" cap="none" spc="0" baseline="0" dirty="0" err="1">
                <a:solidFill>
                  <a:srgbClr val="000000"/>
                </a:solidFill>
                <a:uFillTx/>
                <a:latin typeface="Calibri" pitchFamily="34"/>
                <a:ea typeface="ＭＳ Ｐゴシック" pitchFamily="34"/>
              </a:rPr>
              <a:t>microsite</a:t>
            </a:r>
            <a:r>
              <a:rPr lang="ca-ES" sz="1600" b="0" i="0" u="none" strike="noStrike" kern="1200" cap="none" spc="0" baseline="0" dirty="0">
                <a:solidFill>
                  <a:srgbClr val="000000"/>
                </a:solidFill>
                <a:uFillTx/>
                <a:latin typeface="Calibri" pitchFamily="34"/>
                <a:ea typeface="ＭＳ Ｐゴシック" pitchFamily="34"/>
              </a:rPr>
              <a:t> específic pels amics, amb contingut exclusiu</a:t>
            </a:r>
          </a:p>
          <a:p>
            <a:pPr marL="285750" marR="0" lvl="0" indent="-285750" algn="l" defTabSz="914400" rtl="0" fontAlgn="auto" hangingPunct="1">
              <a:lnSpc>
                <a:spcPct val="100000"/>
              </a:lnSpc>
              <a:spcBef>
                <a:spcPts val="0"/>
              </a:spcBef>
              <a:spcAft>
                <a:spcPts val="0"/>
              </a:spcAft>
              <a:buClr>
                <a:srgbClr val="00B0F0"/>
              </a:buClr>
              <a:buSzPct val="100000"/>
              <a:buFont typeface="Wingdings"/>
              <a:buChar char="ü"/>
              <a:tabLst/>
              <a:defRPr sz="1800" b="0" i="0" u="none" strike="noStrike" kern="0" cap="none" spc="0" baseline="0">
                <a:solidFill>
                  <a:srgbClr val="000000"/>
                </a:solidFill>
                <a:uFillTx/>
              </a:defRPr>
            </a:pPr>
            <a:endParaRPr lang="ca-ES" sz="1600" b="0" i="0" u="none" strike="noStrike" kern="1200" cap="none" spc="0" baseline="0" dirty="0">
              <a:solidFill>
                <a:srgbClr val="000000"/>
              </a:solidFill>
              <a:uFillTx/>
              <a:latin typeface="Calibri" pitchFamily="34"/>
              <a:ea typeface="ＭＳ Ｐゴシック" pitchFamily="34"/>
            </a:endParaRPr>
          </a:p>
          <a:p>
            <a:pPr marL="285750" marR="0" lvl="0" indent="-285750" algn="l" defTabSz="914400" rtl="0" fontAlgn="auto" hangingPunct="1">
              <a:lnSpc>
                <a:spcPct val="100000"/>
              </a:lnSpc>
              <a:spcBef>
                <a:spcPts val="0"/>
              </a:spcBef>
              <a:spcAft>
                <a:spcPts val="0"/>
              </a:spcAft>
              <a:buClr>
                <a:srgbClr val="00B0F0"/>
              </a:buClr>
              <a:buSzPct val="100000"/>
              <a:buFont typeface="Wingdings"/>
              <a:buChar char="ü"/>
              <a:tabLst/>
              <a:defRPr sz="1800" b="0" i="0" u="none" strike="noStrike" kern="0" cap="none" spc="0" baseline="0">
                <a:solidFill>
                  <a:srgbClr val="000000"/>
                </a:solidFill>
                <a:uFillTx/>
              </a:defRPr>
            </a:pPr>
            <a:r>
              <a:rPr lang="ca-ES" sz="1600" b="0" i="0" u="none" strike="noStrike" kern="1200" cap="none" spc="0" baseline="0" dirty="0">
                <a:solidFill>
                  <a:srgbClr val="000000"/>
                </a:solidFill>
                <a:uFillTx/>
                <a:latin typeface="Calibri" pitchFamily="34"/>
                <a:ea typeface="ＭＳ Ｐゴシック" pitchFamily="34"/>
              </a:rPr>
              <a:t>Els Amics són prescriptors i se’ls ofereix la possibilitat de regalar el carnet</a:t>
            </a:r>
          </a:p>
          <a:p>
            <a:pPr marL="285750" marR="0" lvl="0" indent="-285750" algn="l" defTabSz="914400" rtl="0" fontAlgn="auto" hangingPunct="1">
              <a:lnSpc>
                <a:spcPct val="100000"/>
              </a:lnSpc>
              <a:spcBef>
                <a:spcPts val="0"/>
              </a:spcBef>
              <a:spcAft>
                <a:spcPts val="0"/>
              </a:spcAft>
              <a:buClr>
                <a:srgbClr val="00B0F0"/>
              </a:buClr>
              <a:buSzPct val="100000"/>
              <a:buFont typeface="Wingdings"/>
              <a:buChar char="ü"/>
              <a:tabLst/>
              <a:defRPr sz="1800" b="0" i="0" u="none" strike="noStrike" kern="0" cap="none" spc="0" baseline="0">
                <a:solidFill>
                  <a:srgbClr val="000000"/>
                </a:solidFill>
                <a:uFillTx/>
              </a:defRPr>
            </a:pPr>
            <a:endParaRPr lang="ca-ES" sz="1600" b="0" i="0" u="none" strike="noStrike" kern="1200" cap="none" spc="0" baseline="0" dirty="0">
              <a:solidFill>
                <a:srgbClr val="000000"/>
              </a:solidFill>
              <a:uFillTx/>
              <a:latin typeface="Calibri" pitchFamily="34"/>
              <a:ea typeface="ＭＳ Ｐゴシック" pitchFamily="34"/>
            </a:endParaRPr>
          </a:p>
          <a:p>
            <a:pPr marL="285750" marR="0" lvl="0" indent="-285750" algn="l" defTabSz="914400" rtl="0" fontAlgn="auto" hangingPunct="1">
              <a:lnSpc>
                <a:spcPct val="100000"/>
              </a:lnSpc>
              <a:spcBef>
                <a:spcPts val="0"/>
              </a:spcBef>
              <a:spcAft>
                <a:spcPts val="0"/>
              </a:spcAft>
              <a:buClr>
                <a:srgbClr val="00B0F0"/>
              </a:buClr>
              <a:buSzPct val="100000"/>
              <a:buFont typeface="Wingdings"/>
              <a:buChar char="ü"/>
              <a:tabLst/>
              <a:defRPr sz="1800" b="0" i="0" u="none" strike="noStrike" kern="0" cap="none" spc="0" baseline="0">
                <a:solidFill>
                  <a:srgbClr val="000000"/>
                </a:solidFill>
                <a:uFillTx/>
              </a:defRPr>
            </a:pPr>
            <a:r>
              <a:rPr lang="ca-ES" sz="1600" b="0" i="0" u="none" strike="noStrike" kern="1200" cap="none" spc="0" baseline="0" dirty="0">
                <a:solidFill>
                  <a:srgbClr val="000000"/>
                </a:solidFill>
                <a:uFillTx/>
                <a:latin typeface="Calibri" pitchFamily="34"/>
                <a:ea typeface="ＭＳ Ｐゴシック" pitchFamily="34"/>
              </a:rPr>
              <a:t>S’ofereixen promocions i oportunitats més enllà de l’àmbit cultural</a:t>
            </a:r>
          </a:p>
          <a:p>
            <a:pPr marL="285750" marR="0" lvl="0" indent="-285750" algn="l" defTabSz="914400" rtl="0" fontAlgn="auto" hangingPunct="1">
              <a:lnSpc>
                <a:spcPct val="100000"/>
              </a:lnSpc>
              <a:spcBef>
                <a:spcPts val="0"/>
              </a:spcBef>
              <a:spcAft>
                <a:spcPts val="0"/>
              </a:spcAft>
              <a:buSzPct val="100000"/>
              <a:buFont typeface="Wingdings"/>
              <a:buChar char="ü"/>
              <a:tabLst/>
              <a:defRPr sz="1800" b="0" i="0" u="none" strike="noStrike" kern="0" cap="none" spc="0" baseline="0">
                <a:solidFill>
                  <a:srgbClr val="000000"/>
                </a:solidFill>
                <a:uFillTx/>
              </a:defRPr>
            </a:pPr>
            <a:endParaRPr lang="ca-ES" sz="1600" b="0" i="0" u="none" strike="noStrike" kern="1200" cap="none" spc="0" baseline="0" dirty="0">
              <a:solidFill>
                <a:srgbClr val="000000"/>
              </a:solidFill>
              <a:uFillTx/>
              <a:latin typeface="Calibri" pitchFamily="34"/>
              <a:ea typeface="ＭＳ Ｐゴシック" pitchFamily="34"/>
            </a:endParaRPr>
          </a:p>
          <a:p>
            <a:pPr marL="285750" marR="0" lvl="0" indent="-285750" algn="l" defTabSz="914400" rtl="0" fontAlgn="auto" hangingPunct="1">
              <a:lnSpc>
                <a:spcPct val="100000"/>
              </a:lnSpc>
              <a:spcBef>
                <a:spcPts val="0"/>
              </a:spcBef>
              <a:spcAft>
                <a:spcPts val="0"/>
              </a:spcAft>
              <a:buSzPct val="100000"/>
              <a:buFont typeface="Wingdings"/>
              <a:buChar char="ü"/>
              <a:tabLst/>
              <a:defRPr sz="1800" b="0" i="0" u="none" strike="noStrike" kern="0" cap="none" spc="0" baseline="0">
                <a:solidFill>
                  <a:srgbClr val="000000"/>
                </a:solidFill>
                <a:uFillTx/>
              </a:defRPr>
            </a:pPr>
            <a:endParaRPr lang="ca-ES" sz="1600" b="0" i="0" u="none" strike="noStrike" kern="1200" cap="none" spc="0" baseline="0" dirty="0">
              <a:solidFill>
                <a:srgbClr val="000000"/>
              </a:solidFill>
              <a:uFillTx/>
              <a:latin typeface="Calibri" pitchFamily="34"/>
              <a:ea typeface="ＭＳ Ｐゴシック" pitchFamily="34"/>
            </a:endParaRPr>
          </a:p>
          <a:p>
            <a:pPr marL="285750" marR="0" lvl="0" indent="-285750" algn="l" defTabSz="914400" rtl="0" fontAlgn="auto" hangingPunct="1">
              <a:lnSpc>
                <a:spcPct val="100000"/>
              </a:lnSpc>
              <a:spcBef>
                <a:spcPts val="0"/>
              </a:spcBef>
              <a:spcAft>
                <a:spcPts val="0"/>
              </a:spcAft>
              <a:buSzPct val="100000"/>
              <a:buFont typeface="Wingdings"/>
              <a:buChar char="ü"/>
              <a:tabLst/>
              <a:defRPr sz="1800" b="0" i="0" u="none" strike="noStrike" kern="0" cap="none" spc="0" baseline="0">
                <a:solidFill>
                  <a:srgbClr val="000000"/>
                </a:solidFill>
                <a:uFillTx/>
              </a:defRPr>
            </a:pPr>
            <a:endParaRPr lang="ca-ES" sz="1600" b="0" i="0" u="none" strike="noStrike" kern="1200" cap="none" spc="0" baseline="0" dirty="0">
              <a:solidFill>
                <a:srgbClr val="000000"/>
              </a:solidFill>
              <a:uFillTx/>
              <a:latin typeface="Calibri" pitchFamily="34"/>
              <a:ea typeface="ＭＳ Ｐゴシック" pitchFamily="34"/>
            </a:endParaRPr>
          </a:p>
        </p:txBody>
      </p:sp>
      <p:sp>
        <p:nvSpPr>
          <p:cNvPr id="5" name="5 Rectángulo"/>
          <p:cNvSpPr/>
          <p:nvPr/>
        </p:nvSpPr>
        <p:spPr>
          <a:xfrm>
            <a:off x="942096" y="1061453"/>
            <a:ext cx="4782031" cy="461665"/>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400" b="1" dirty="0">
                <a:solidFill>
                  <a:srgbClr val="00B0F0"/>
                </a:solidFill>
                <a:latin typeface="Helvetica" pitchFamily="34" charset="0"/>
                <a:ea typeface="ＭＳ Ｐゴシック" pitchFamily="34"/>
              </a:rPr>
              <a:t>MNAC – AMICS DEL MNAC</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3470028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400" b="1" dirty="0" smtClean="0">
                <a:solidFill>
                  <a:srgbClr val="00B0F0"/>
                </a:solidFill>
                <a:ea typeface="ＭＳ Ｐゴシック" pitchFamily="34"/>
              </a:rPr>
              <a:t>SECRET CINEMA</a:t>
            </a:r>
            <a:endParaRPr lang="ca-ES" sz="24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66562" name="Picture 2" descr="https://media.timeout.com/images/102539881/image.jpg"/>
          <p:cNvPicPr>
            <a:picLocks noChangeAspect="1" noChangeArrowheads="1"/>
          </p:cNvPicPr>
          <p:nvPr/>
        </p:nvPicPr>
        <p:blipFill>
          <a:blip r:embed="rId3" cstate="print"/>
          <a:srcRect/>
          <a:stretch>
            <a:fillRect/>
          </a:stretch>
        </p:blipFill>
        <p:spPr bwMode="auto">
          <a:xfrm>
            <a:off x="1043608" y="1556792"/>
            <a:ext cx="5904656" cy="4176464"/>
          </a:xfrm>
          <a:prstGeom prst="rect">
            <a:avLst/>
          </a:prstGeom>
          <a:noFill/>
        </p:spPr>
      </p:pic>
      <p:sp>
        <p:nvSpPr>
          <p:cNvPr id="5" name="Rectángulo 4"/>
          <p:cNvSpPr/>
          <p:nvPr/>
        </p:nvSpPr>
        <p:spPr>
          <a:xfrm>
            <a:off x="755576" y="5734997"/>
            <a:ext cx="7920880" cy="646331"/>
          </a:xfrm>
          <a:prstGeom prst="rect">
            <a:avLst/>
          </a:prstGeom>
        </p:spPr>
        <p:txBody>
          <a:bodyPr wrap="square">
            <a:spAutoFit/>
          </a:bodyPr>
          <a:lstStyle/>
          <a:p>
            <a:r>
              <a:rPr lang="es-ES" dirty="0" smtClean="0"/>
              <a:t>Sala de Londres que </a:t>
            </a:r>
            <a:r>
              <a:rPr lang="es-ES" dirty="0" err="1" smtClean="0"/>
              <a:t>ofereix</a:t>
            </a:r>
            <a:r>
              <a:rPr lang="es-ES" dirty="0" smtClean="0"/>
              <a:t> </a:t>
            </a:r>
            <a:r>
              <a:rPr lang="es-ES" dirty="0" err="1" smtClean="0"/>
              <a:t>experiències</a:t>
            </a:r>
            <a:r>
              <a:rPr lang="es-ES" dirty="0" smtClean="0"/>
              <a:t> </a:t>
            </a:r>
            <a:r>
              <a:rPr lang="es-ES" dirty="0" err="1" smtClean="0"/>
              <a:t>transmediades</a:t>
            </a:r>
            <a:r>
              <a:rPr lang="es-ES" dirty="0" smtClean="0"/>
              <a:t> secretes (ex. “Cadena </a:t>
            </a:r>
            <a:r>
              <a:rPr lang="es-ES" dirty="0" err="1" smtClean="0"/>
              <a:t>perpètua</a:t>
            </a:r>
            <a:r>
              <a:rPr lang="es-ES" dirty="0" smtClean="0"/>
              <a:t>” a la presó </a:t>
            </a:r>
            <a:r>
              <a:rPr lang="es-ES" dirty="0" err="1" smtClean="0"/>
              <a:t>després</a:t>
            </a:r>
            <a:r>
              <a:rPr lang="es-ES" dirty="0" smtClean="0"/>
              <a:t> </a:t>
            </a:r>
            <a:r>
              <a:rPr lang="es-ES" dirty="0" err="1" smtClean="0"/>
              <a:t>d’embenar</a:t>
            </a:r>
            <a:r>
              <a:rPr lang="es-ES" dirty="0" smtClean="0"/>
              <a:t> </a:t>
            </a:r>
            <a:r>
              <a:rPr lang="es-ES" dirty="0" err="1" smtClean="0"/>
              <a:t>els</a:t>
            </a:r>
            <a:r>
              <a:rPr lang="es-ES" dirty="0" smtClean="0"/>
              <a:t> </a:t>
            </a:r>
            <a:r>
              <a:rPr lang="es-ES" dirty="0" err="1" smtClean="0"/>
              <a:t>ulls</a:t>
            </a:r>
            <a:r>
              <a:rPr lang="es-ES" dirty="0" smtClean="0"/>
              <a:t> i </a:t>
            </a:r>
            <a:r>
              <a:rPr lang="es-ES" dirty="0" err="1" smtClean="0"/>
              <a:t>treure</a:t>
            </a:r>
            <a:r>
              <a:rPr lang="es-ES" dirty="0" smtClean="0"/>
              <a:t> les </a:t>
            </a:r>
            <a:r>
              <a:rPr lang="es-ES" dirty="0" err="1" smtClean="0"/>
              <a:t>pertinences</a:t>
            </a:r>
            <a:r>
              <a:rPr lang="es-ES" dirty="0" smtClean="0"/>
              <a:t>)</a:t>
            </a:r>
            <a:endParaRPr lang="es-ES" dirty="0"/>
          </a:p>
        </p:txBody>
      </p:sp>
    </p:spTree>
    <p:extLst>
      <p:ext uri="{BB962C8B-B14F-4D97-AF65-F5344CB8AC3E}">
        <p14:creationId xmlns:p14="http://schemas.microsoft.com/office/powerpoint/2010/main" val="435184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755576" y="1556792"/>
            <a:ext cx="8496944"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i="0" u="none" strike="noStrike" kern="1200" cap="none" spc="0" baseline="0" dirty="0" err="1" smtClean="0">
                <a:solidFill>
                  <a:srgbClr val="00B0F0"/>
                </a:solidFill>
                <a:uFillTx/>
                <a:latin typeface="Helvetica" pitchFamily="34" charset="0"/>
                <a:ea typeface="ＭＳ Ｐゴシック" pitchFamily="34"/>
                <a:cs typeface="Arial" pitchFamily="34"/>
              </a:rPr>
              <a:t>Street</a:t>
            </a:r>
            <a:r>
              <a:rPr lang="ca-ES" sz="6600" b="1" i="0" u="none" strike="noStrike" kern="1200" cap="none" spc="0" baseline="0" dirty="0" smtClean="0">
                <a:solidFill>
                  <a:srgbClr val="00B0F0"/>
                </a:solidFill>
                <a:uFillTx/>
                <a:latin typeface="Helvetica" pitchFamily="34" charset="0"/>
                <a:ea typeface="ＭＳ Ｐゴシック" pitchFamily="34"/>
                <a:cs typeface="Arial" pitchFamily="34"/>
              </a:rPr>
              <a:t> màrqueting</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i="0" u="none" strike="noStrike" kern="1200" cap="none" spc="0" baseline="0" dirty="0" smtClean="0">
                <a:uFillTx/>
                <a:latin typeface="Helvetica" pitchFamily="34" charset="0"/>
                <a:ea typeface="ＭＳ Ｐゴシック" pitchFamily="34"/>
                <a:cs typeface="Arial" pitchFamily="34"/>
              </a:rPr>
              <a:t>L’espai públic com a canal</a:t>
            </a:r>
            <a:r>
              <a:rPr lang="ca-ES" sz="3000" b="1" i="0" u="none" strike="noStrike" kern="1200" cap="none" spc="0" dirty="0" smtClean="0">
                <a:uFillTx/>
                <a:latin typeface="Helvetica" pitchFamily="34" charset="0"/>
                <a:ea typeface="ＭＳ Ｐゴシック" pitchFamily="34"/>
                <a:cs typeface="Arial" pitchFamily="34"/>
              </a:rPr>
              <a:t> de comunicació</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3000" b="1" baseline="0" dirty="0">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i="0" u="none" strike="noStrike" kern="1200" cap="none" spc="0" dirty="0" smtClean="0">
                <a:uFillTx/>
                <a:latin typeface="Helvetica" pitchFamily="34" charset="0"/>
                <a:ea typeface="ＭＳ Ｐゴシック" pitchFamily="34"/>
                <a:cs typeface="Arial" pitchFamily="34"/>
              </a:rPr>
              <a:t>“Redescobreix la ciutat”</a:t>
            </a:r>
            <a:endParaRPr lang="es-ES" sz="3000"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743414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8363" y="3047996"/>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3" name="Rectangle 2"/>
          <p:cNvSpPr/>
          <p:nvPr/>
        </p:nvSpPr>
        <p:spPr>
          <a:xfrm>
            <a:off x="4805364" y="3174997"/>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4" name="Rectangle 3"/>
          <p:cNvSpPr/>
          <p:nvPr/>
        </p:nvSpPr>
        <p:spPr>
          <a:xfrm>
            <a:off x="4932365" y="3301998"/>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5" name="Rectangle 1"/>
          <p:cNvSpPr/>
          <p:nvPr/>
        </p:nvSpPr>
        <p:spPr>
          <a:xfrm>
            <a:off x="2122486" y="1712908"/>
            <a:ext cx="6626227" cy="923928"/>
          </a:xfrm>
          <a:prstGeom prst="rect">
            <a:avLst/>
          </a:prstGeom>
          <a:noFill/>
          <a:ln>
            <a:noFill/>
            <a:prstDash val="solid"/>
          </a:ln>
          <a:effectLst/>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3600" b="0" i="0" u="none" strike="noStrike" kern="1200" cap="none" spc="0" baseline="0" dirty="0">
                <a:solidFill>
                  <a:srgbClr val="404040"/>
                </a:solidFill>
                <a:uFillTx/>
                <a:latin typeface="Arial" pitchFamily="34"/>
                <a:ea typeface="ＭＳ Ｐゴシック" pitchFamily="34"/>
              </a:rPr>
              <a:t>“</a:t>
            </a:r>
            <a:r>
              <a:rPr lang="ca-ES" sz="3600" b="0" i="0" u="none" strike="noStrike" kern="1200" cap="none" spc="0" baseline="0" dirty="0">
                <a:solidFill>
                  <a:srgbClr val="404040"/>
                </a:solidFill>
                <a:uFillTx/>
                <a:latin typeface="Trade Gothic LT Std Bold"/>
                <a:ea typeface="ＭＳ Ｐゴシック" pitchFamily="34"/>
              </a:rPr>
              <a:t>Toca</a:t>
            </a:r>
            <a:r>
              <a:rPr lang="ca-ES" sz="3600" b="0" i="0" u="none" strike="noStrike" kern="1200" cap="none" spc="0" baseline="0" dirty="0">
                <a:solidFill>
                  <a:srgbClr val="404040"/>
                </a:solidFill>
                <a:uFillTx/>
                <a:latin typeface="Arial" pitchFamily="34"/>
                <a:ea typeface="ＭＳ Ｐゴシック" pitchFamily="34"/>
              </a:rPr>
              <a:t>’</a:t>
            </a:r>
            <a:r>
              <a:rPr lang="ca-ES" sz="3600" b="0" i="0" u="none" strike="noStrike" kern="1200" cap="none" spc="0" baseline="0" dirty="0">
                <a:solidFill>
                  <a:srgbClr val="404040"/>
                </a:solidFill>
                <a:uFillTx/>
                <a:latin typeface="Trade Gothic LT Std Bold"/>
                <a:ea typeface="ＭＳ Ｐゴシック" pitchFamily="34"/>
              </a:rPr>
              <a:t>m, s</a:t>
            </a:r>
            <a:r>
              <a:rPr lang="ca-ES" sz="3600" b="0" i="0" u="none" strike="noStrike" kern="1200" cap="none" spc="0" baseline="0" dirty="0">
                <a:solidFill>
                  <a:srgbClr val="404040"/>
                </a:solidFill>
                <a:uFillTx/>
                <a:latin typeface="Arial" pitchFamily="34"/>
                <a:ea typeface="ＭＳ Ｐゴシック" pitchFamily="34"/>
              </a:rPr>
              <a:t>ó</a:t>
            </a:r>
            <a:r>
              <a:rPr lang="ca-ES" sz="3600" b="0" i="0" u="none" strike="noStrike" kern="1200" cap="none" spc="0" baseline="0" dirty="0">
                <a:solidFill>
                  <a:srgbClr val="404040"/>
                </a:solidFill>
                <a:uFillTx/>
                <a:latin typeface="Trade Gothic LT Std Bold"/>
                <a:ea typeface="ＭＳ Ｐゴシック" pitchFamily="34"/>
              </a:rPr>
              <a:t>c teu</a:t>
            </a:r>
            <a:r>
              <a:rPr lang="ca-ES" sz="3600" b="0" i="0" u="none" strike="noStrike" kern="1200" cap="none" spc="0" baseline="0" dirty="0">
                <a:solidFill>
                  <a:srgbClr val="404040"/>
                </a:solidFill>
                <a:uFillTx/>
                <a:latin typeface="Arial" pitchFamily="34"/>
                <a:ea typeface="ＭＳ Ｐゴシック" pitchFamily="34"/>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1800" b="0" i="0" u="none" strike="noStrike" kern="1200" cap="none" spc="0" baseline="0" dirty="0">
                <a:solidFill>
                  <a:srgbClr val="404040"/>
                </a:solidFill>
                <a:uFillTx/>
                <a:latin typeface="Trade Gothic LT Std Bold"/>
                <a:ea typeface="ＭＳ Ｐゴシック" pitchFamily="34"/>
              </a:rPr>
              <a:t>Portem el piano a tots el racons de la ciutat</a:t>
            </a:r>
            <a:endParaRPr lang="es-ES" sz="1800" b="0" i="0" u="none" strike="noStrike" kern="1200" cap="none" spc="0" baseline="0" dirty="0">
              <a:solidFill>
                <a:srgbClr val="404040"/>
              </a:solidFill>
              <a:uFillTx/>
              <a:latin typeface="Arial" pitchFamily="34"/>
              <a:ea typeface="ＭＳ Ｐゴシック" pitchFamily="34"/>
            </a:endParaRPr>
          </a:p>
        </p:txBody>
      </p:sp>
      <p:pic>
        <p:nvPicPr>
          <p:cNvPr id="6" name="Picture 10" descr="ParcCiutadella10"/>
          <p:cNvPicPr>
            <a:picLocks noChangeAspect="1"/>
          </p:cNvPicPr>
          <p:nvPr/>
        </p:nvPicPr>
        <p:blipFill>
          <a:blip r:embed="rId2" cstate="print"/>
          <a:srcRect/>
          <a:stretch>
            <a:fillRect/>
          </a:stretch>
        </p:blipFill>
        <p:spPr>
          <a:xfrm>
            <a:off x="2627308" y="3070226"/>
            <a:ext cx="2014532" cy="1347789"/>
          </a:xfrm>
          <a:prstGeom prst="rect">
            <a:avLst/>
          </a:prstGeom>
          <a:noFill/>
          <a:ln>
            <a:noFill/>
          </a:ln>
          <a:effectLst>
            <a:outerShdw dist="22997" dir="5400000" algn="tl">
              <a:srgbClr val="000000">
                <a:alpha val="35000"/>
              </a:srgbClr>
            </a:outerShdw>
          </a:effectLst>
        </p:spPr>
      </p:pic>
      <p:pic>
        <p:nvPicPr>
          <p:cNvPr id="7" name="Picture 11" descr="ParcCiutadella11"/>
          <p:cNvPicPr>
            <a:picLocks noChangeAspect="1"/>
          </p:cNvPicPr>
          <p:nvPr/>
        </p:nvPicPr>
        <p:blipFill>
          <a:blip r:embed="rId3" cstate="print"/>
          <a:srcRect/>
          <a:stretch>
            <a:fillRect/>
          </a:stretch>
        </p:blipFill>
        <p:spPr>
          <a:xfrm>
            <a:off x="4787898" y="3070226"/>
            <a:ext cx="2016123" cy="1347789"/>
          </a:xfrm>
          <a:prstGeom prst="rect">
            <a:avLst/>
          </a:prstGeom>
          <a:noFill/>
          <a:ln>
            <a:noFill/>
          </a:ln>
          <a:effectLst>
            <a:outerShdw dist="22997" dir="5400000" algn="tl">
              <a:srgbClr val="000000">
                <a:alpha val="35000"/>
              </a:srgbClr>
            </a:outerShdw>
          </a:effectLst>
        </p:spPr>
      </p:pic>
      <p:pic>
        <p:nvPicPr>
          <p:cNvPr id="8" name="Picture 13" descr="HSJ_2"/>
          <p:cNvPicPr>
            <a:picLocks noChangeAspect="1"/>
          </p:cNvPicPr>
          <p:nvPr/>
        </p:nvPicPr>
        <p:blipFill>
          <a:blip r:embed="rId4" cstate="print"/>
          <a:srcRect/>
          <a:stretch>
            <a:fillRect/>
          </a:stretch>
        </p:blipFill>
        <p:spPr>
          <a:xfrm>
            <a:off x="2051054" y="4510085"/>
            <a:ext cx="2016123" cy="1439859"/>
          </a:xfrm>
          <a:prstGeom prst="rect">
            <a:avLst/>
          </a:prstGeom>
          <a:noFill/>
          <a:ln>
            <a:noFill/>
          </a:ln>
          <a:effectLst>
            <a:outerShdw dist="22997" dir="5400000" algn="tl">
              <a:srgbClr val="000000">
                <a:alpha val="35000"/>
              </a:srgbClr>
            </a:outerShdw>
          </a:effectLst>
        </p:spPr>
      </p:pic>
      <p:pic>
        <p:nvPicPr>
          <p:cNvPr id="9" name="Picture 14" descr="Toca'm sóc teu_3"/>
          <p:cNvPicPr>
            <a:picLocks noChangeAspect="1"/>
          </p:cNvPicPr>
          <p:nvPr/>
        </p:nvPicPr>
        <p:blipFill>
          <a:blip r:embed="rId5" cstate="print"/>
          <a:srcRect/>
          <a:stretch>
            <a:fillRect/>
          </a:stretch>
        </p:blipFill>
        <p:spPr>
          <a:xfrm>
            <a:off x="4211634" y="4510085"/>
            <a:ext cx="2016123" cy="1439859"/>
          </a:xfrm>
          <a:prstGeom prst="rect">
            <a:avLst/>
          </a:prstGeom>
          <a:noFill/>
          <a:ln>
            <a:noFill/>
          </a:ln>
          <a:effectLst>
            <a:outerShdw dist="22997" dir="5400000" algn="tl">
              <a:srgbClr val="000000">
                <a:alpha val="35000"/>
              </a:srgbClr>
            </a:outerShdw>
          </a:effectLst>
        </p:spPr>
      </p:pic>
      <p:pic>
        <p:nvPicPr>
          <p:cNvPr id="10" name="Picture 15" descr="PIANO ultima pincellada!! QUE BONIC!"/>
          <p:cNvPicPr>
            <a:picLocks noChangeAspect="1"/>
          </p:cNvPicPr>
          <p:nvPr/>
        </p:nvPicPr>
        <p:blipFill>
          <a:blip r:embed="rId6" cstate="print"/>
          <a:srcRect/>
          <a:stretch>
            <a:fillRect/>
          </a:stretch>
        </p:blipFill>
        <p:spPr>
          <a:xfrm>
            <a:off x="6372225" y="4510085"/>
            <a:ext cx="2016123" cy="1439859"/>
          </a:xfrm>
          <a:prstGeom prst="rect">
            <a:avLst/>
          </a:prstGeom>
          <a:noFill/>
          <a:ln>
            <a:noFill/>
          </a:ln>
          <a:effectLst>
            <a:outerShdw dist="22997" dir="5400000" algn="tl">
              <a:srgbClr val="000000">
                <a:alpha val="35000"/>
              </a:srgbClr>
            </a:outerShdw>
          </a:effectLst>
        </p:spPr>
      </p:pic>
      <p:pic>
        <p:nvPicPr>
          <p:cNvPr id="11" name="Imagen 4" descr="maria-canals.jpg"/>
          <p:cNvPicPr>
            <a:picLocks noChangeAspect="1"/>
          </p:cNvPicPr>
          <p:nvPr/>
        </p:nvPicPr>
        <p:blipFill>
          <a:blip r:embed="rId7" cstate="print"/>
          <a:srcRect/>
          <a:stretch>
            <a:fillRect/>
          </a:stretch>
        </p:blipFill>
        <p:spPr>
          <a:xfrm>
            <a:off x="607481" y="1723781"/>
            <a:ext cx="2017715" cy="1728792"/>
          </a:xfrm>
          <a:prstGeom prst="rect">
            <a:avLst/>
          </a:prstGeom>
          <a:noFill/>
          <a:ln>
            <a:noFill/>
          </a:ln>
          <a:effectLst>
            <a:outerShdw dist="22997" dir="5400000" algn="tl">
              <a:srgbClr val="000000">
                <a:alpha val="35000"/>
              </a:srgbClr>
            </a:outerShdw>
          </a:effectLst>
        </p:spPr>
      </p:pic>
      <p:sp>
        <p:nvSpPr>
          <p:cNvPr id="12" name="CuadroTexto 14"/>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pic>
        <p:nvPicPr>
          <p:cNvPr id="13" name="Picture 12" descr="ParcCiutadella20"/>
          <p:cNvPicPr>
            <a:picLocks noChangeAspect="1"/>
          </p:cNvPicPr>
          <p:nvPr/>
        </p:nvPicPr>
        <p:blipFill>
          <a:blip r:embed="rId8" cstate="print"/>
          <a:srcRect/>
          <a:stretch>
            <a:fillRect/>
          </a:stretch>
        </p:blipFill>
        <p:spPr>
          <a:xfrm>
            <a:off x="6948489" y="3070226"/>
            <a:ext cx="2016123" cy="1347789"/>
          </a:xfrm>
          <a:prstGeom prst="rect">
            <a:avLst/>
          </a:prstGeom>
          <a:noFill/>
          <a:ln>
            <a:noFill/>
          </a:ln>
          <a:effectLst>
            <a:outerShdw dist="22997" dir="5400000" algn="tl">
              <a:srgbClr val="000000">
                <a:alpha val="35000"/>
              </a:srgbClr>
            </a:outerShdw>
          </a:effectLst>
        </p:spPr>
      </p:pic>
      <p:sp>
        <p:nvSpPr>
          <p:cNvPr id="15" name="15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MARIA CANALS</a:t>
            </a:r>
          </a:p>
        </p:txBody>
      </p:sp>
      <p:sp>
        <p:nvSpPr>
          <p:cNvPr id="1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4091568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8985" y="3047996"/>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3" name="Rectangle 2"/>
          <p:cNvSpPr/>
          <p:nvPr/>
        </p:nvSpPr>
        <p:spPr>
          <a:xfrm>
            <a:off x="5505986" y="3174997"/>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7" name="15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MUSEO BELLAS ARTES DE BILBAO</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10"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11" name="10 Imagen" descr="C:\Users\Mariona.pasqual\Desktop\76fff82b05c42754e4e24f17bf20a0b9.jpg"/>
          <p:cNvPicPr/>
          <p:nvPr/>
        </p:nvPicPr>
        <p:blipFill>
          <a:blip r:embed="rId3" cstate="print"/>
          <a:srcRect/>
          <a:stretch>
            <a:fillRect/>
          </a:stretch>
        </p:blipFill>
        <p:spPr bwMode="auto">
          <a:xfrm>
            <a:off x="1043608" y="1628800"/>
            <a:ext cx="6840760" cy="4392488"/>
          </a:xfrm>
          <a:prstGeom prst="rect">
            <a:avLst/>
          </a:prstGeom>
          <a:noFill/>
          <a:ln w="9525">
            <a:noFill/>
            <a:miter lim="800000"/>
            <a:headEnd/>
            <a:tailEnd/>
          </a:ln>
        </p:spPr>
      </p:pic>
    </p:spTree>
    <p:extLst>
      <p:ext uri="{BB962C8B-B14F-4D97-AF65-F5344CB8AC3E}">
        <p14:creationId xmlns:p14="http://schemas.microsoft.com/office/powerpoint/2010/main" val="2012805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8985" y="3047996"/>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3" name="Rectangle 2"/>
          <p:cNvSpPr/>
          <p:nvPr/>
        </p:nvSpPr>
        <p:spPr>
          <a:xfrm>
            <a:off x="5505986" y="3174997"/>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7" name="15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BIBLIOMETRO</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10"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319490" name="Picture 2" descr="http://www.bibliotecasdemadrid.org/directorio_publicacion/catalogo_imagenes/imagen_id.cmd?idImagen=155&amp;formato=jpg&amp;"/>
          <p:cNvPicPr>
            <a:picLocks noChangeAspect="1" noChangeArrowheads="1"/>
          </p:cNvPicPr>
          <p:nvPr/>
        </p:nvPicPr>
        <p:blipFill>
          <a:blip r:embed="rId3" cstate="print"/>
          <a:srcRect/>
          <a:stretch>
            <a:fillRect/>
          </a:stretch>
        </p:blipFill>
        <p:spPr bwMode="auto">
          <a:xfrm>
            <a:off x="971600" y="1916832"/>
            <a:ext cx="6480720" cy="4089838"/>
          </a:xfrm>
          <a:prstGeom prst="rect">
            <a:avLst/>
          </a:prstGeom>
          <a:noFill/>
        </p:spPr>
      </p:pic>
    </p:spTree>
    <p:extLst>
      <p:ext uri="{BB962C8B-B14F-4D97-AF65-F5344CB8AC3E}">
        <p14:creationId xmlns:p14="http://schemas.microsoft.com/office/powerpoint/2010/main" val="1109601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8985" y="3047996"/>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3" name="Rectangle 2"/>
          <p:cNvSpPr/>
          <p:nvPr/>
        </p:nvSpPr>
        <p:spPr>
          <a:xfrm>
            <a:off x="5505986" y="3174997"/>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7" name="15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MUSEO ESCULTURA VALLADOLID</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10"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8" name="7 Imagen" descr="C:\Users\Mariona.pasqual\Desktop\e9e611b3e2e980ccc9eefb8be17eda47.jpg"/>
          <p:cNvPicPr/>
          <p:nvPr/>
        </p:nvPicPr>
        <p:blipFill>
          <a:blip r:embed="rId3" cstate="print"/>
          <a:srcRect/>
          <a:stretch>
            <a:fillRect/>
          </a:stretch>
        </p:blipFill>
        <p:spPr bwMode="auto">
          <a:xfrm>
            <a:off x="1043608" y="1628800"/>
            <a:ext cx="6120680" cy="4320480"/>
          </a:xfrm>
          <a:prstGeom prst="rect">
            <a:avLst/>
          </a:prstGeom>
          <a:noFill/>
          <a:ln w="9525">
            <a:noFill/>
            <a:miter lim="800000"/>
            <a:headEnd/>
            <a:tailEnd/>
          </a:ln>
        </p:spPr>
      </p:pic>
    </p:spTree>
    <p:extLst>
      <p:ext uri="{BB962C8B-B14F-4D97-AF65-F5344CB8AC3E}">
        <p14:creationId xmlns:p14="http://schemas.microsoft.com/office/powerpoint/2010/main" val="1923436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8985" y="3131125"/>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3" name="Rectangle 2"/>
          <p:cNvSpPr/>
          <p:nvPr/>
        </p:nvSpPr>
        <p:spPr>
          <a:xfrm>
            <a:off x="5505986" y="3258126"/>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4" name="Rectangle 3"/>
          <p:cNvSpPr/>
          <p:nvPr/>
        </p:nvSpPr>
        <p:spPr>
          <a:xfrm>
            <a:off x="5632987" y="3385127"/>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5" name="CuadroTexto 14"/>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7" name="15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VANCOUVER SCIENCE WORLD MUSEUM</a:t>
            </a:r>
          </a:p>
        </p:txBody>
      </p:sp>
      <p:pic>
        <p:nvPicPr>
          <p:cNvPr id="8" name="16 Imagen" descr="25+ Ambient Marketing Examples Shows That Science Can Be Fun Guerrilla Marketing Photo"/>
          <p:cNvPicPr>
            <a:picLocks noChangeAspect="1"/>
          </p:cNvPicPr>
          <p:nvPr/>
        </p:nvPicPr>
        <p:blipFill>
          <a:blip r:embed="rId3" cstate="print"/>
          <a:srcRect/>
          <a:stretch>
            <a:fillRect/>
          </a:stretch>
        </p:blipFill>
        <p:spPr>
          <a:xfrm>
            <a:off x="1052565" y="1828800"/>
            <a:ext cx="3163156" cy="3945919"/>
          </a:xfrm>
          <a:prstGeom prst="rect">
            <a:avLst/>
          </a:prstGeom>
          <a:noFill/>
          <a:ln>
            <a:noFill/>
          </a:ln>
          <a:effectLst>
            <a:outerShdw dist="22997" dir="5400000" algn="tl">
              <a:srgbClr val="000000">
                <a:alpha val="35000"/>
              </a:srgbClr>
            </a:outerShdw>
          </a:effectLst>
        </p:spPr>
      </p:pic>
      <p:pic>
        <p:nvPicPr>
          <p:cNvPr id="9" name="Picture 7" descr="25+ Ambient Marketing Examples Shows That Science Can Be Fun Guerrilla Marketing Photo"/>
          <p:cNvPicPr>
            <a:picLocks noChangeAspect="1"/>
          </p:cNvPicPr>
          <p:nvPr/>
        </p:nvPicPr>
        <p:blipFill>
          <a:blip r:embed="rId4" cstate="print"/>
          <a:srcRect/>
          <a:stretch>
            <a:fillRect/>
          </a:stretch>
        </p:blipFill>
        <p:spPr>
          <a:xfrm>
            <a:off x="4391936" y="1889680"/>
            <a:ext cx="3160751" cy="1679149"/>
          </a:xfrm>
          <a:prstGeom prst="rect">
            <a:avLst/>
          </a:prstGeom>
          <a:noFill/>
          <a:ln>
            <a:noFill/>
          </a:ln>
          <a:effectLst>
            <a:outerShdw dist="22997" dir="5400000" algn="tl">
              <a:srgbClr val="000000">
                <a:alpha val="35000"/>
              </a:srgbClr>
            </a:outerShdw>
          </a:effectLst>
        </p:spPr>
      </p:pic>
      <p:pic>
        <p:nvPicPr>
          <p:cNvPr id="10" name="Picture 9" descr="25+ Ambient Marketing Examples Shows That Science Can Be Fun Guerrilla Marketing Photo"/>
          <p:cNvPicPr>
            <a:picLocks noChangeAspect="1"/>
          </p:cNvPicPr>
          <p:nvPr/>
        </p:nvPicPr>
        <p:blipFill>
          <a:blip r:embed="rId5" cstate="print"/>
          <a:srcRect/>
          <a:stretch>
            <a:fillRect/>
          </a:stretch>
        </p:blipFill>
        <p:spPr>
          <a:xfrm>
            <a:off x="4403814" y="3757031"/>
            <a:ext cx="3718892" cy="2091872"/>
          </a:xfrm>
          <a:prstGeom prst="rect">
            <a:avLst/>
          </a:prstGeom>
          <a:noFill/>
          <a:ln>
            <a:noFill/>
          </a:ln>
          <a:effectLst>
            <a:outerShdw dist="22997" dir="5400000" algn="tl">
              <a:srgbClr val="000000">
                <a:alpha val="35000"/>
              </a:srgbClr>
            </a:outerShdw>
          </a:effectLst>
        </p:spPr>
      </p:pic>
      <p:sp>
        <p:nvSpPr>
          <p:cNvPr id="11"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919696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8985" y="3047996"/>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3" name="Rectangle 2"/>
          <p:cNvSpPr/>
          <p:nvPr/>
        </p:nvSpPr>
        <p:spPr>
          <a:xfrm>
            <a:off x="5505986" y="3174997"/>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4" name="Rectangle 3"/>
          <p:cNvSpPr/>
          <p:nvPr/>
        </p:nvSpPr>
        <p:spPr>
          <a:xfrm>
            <a:off x="5632987" y="3301998"/>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5" name="CuadroTexto 14"/>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7" name="15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RIJKSMUSEUM – THE NIGHT WATCH</a:t>
            </a:r>
          </a:p>
        </p:txBody>
      </p:sp>
      <p:pic>
        <p:nvPicPr>
          <p:cNvPr id="8" name="Picture 2" descr="http://blogs.artinfo.com/artintheair/files/2013/04/rijksmuseum-flashmob-rembrandt-mall.jpg"/>
          <p:cNvPicPr>
            <a:picLocks noChangeAspect="1"/>
          </p:cNvPicPr>
          <p:nvPr/>
        </p:nvPicPr>
        <p:blipFill>
          <a:blip r:embed="rId3" cstate="print"/>
          <a:srcRect/>
          <a:stretch>
            <a:fillRect/>
          </a:stretch>
        </p:blipFill>
        <p:spPr>
          <a:xfrm>
            <a:off x="1007485" y="1748634"/>
            <a:ext cx="6699598" cy="3908099"/>
          </a:xfrm>
          <a:prstGeom prst="rect">
            <a:avLst/>
          </a:prstGeom>
          <a:noFill/>
          <a:ln>
            <a:noFill/>
          </a:ln>
          <a:effectLst>
            <a:outerShdw dist="22997" dir="5400000" algn="tl">
              <a:srgbClr val="000000">
                <a:alpha val="35000"/>
              </a:srgbClr>
            </a:outerShdw>
          </a:effectLst>
        </p:spPr>
      </p:pic>
      <p:sp>
        <p:nvSpPr>
          <p:cNvPr id="9"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2925396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8985" y="3047996"/>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3" name="Rectangle 2"/>
          <p:cNvSpPr/>
          <p:nvPr/>
        </p:nvSpPr>
        <p:spPr>
          <a:xfrm>
            <a:off x="5505986" y="3174997"/>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4" name="Rectangle 3"/>
          <p:cNvSpPr/>
          <p:nvPr/>
        </p:nvSpPr>
        <p:spPr>
          <a:xfrm>
            <a:off x="5632987" y="3301998"/>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5" name="CuadroTexto 14"/>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7" name="15 Rectángulo"/>
          <p:cNvSpPr/>
          <p:nvPr/>
        </p:nvSpPr>
        <p:spPr>
          <a:xfrm>
            <a:off x="942097" y="1061453"/>
            <a:ext cx="720437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MUSEU HEINEKEN – THE BOTTLE WITH A MISSION</a:t>
            </a:r>
          </a:p>
        </p:txBody>
      </p:sp>
      <p:pic>
        <p:nvPicPr>
          <p:cNvPr id="8" name="Picture 2" descr="http://cdn.psfk.com/wp-content/uploads/2015/05/Heineken-GPS-bottle-in-the-wild.jpg"/>
          <p:cNvPicPr>
            <a:picLocks noChangeAspect="1"/>
          </p:cNvPicPr>
          <p:nvPr/>
        </p:nvPicPr>
        <p:blipFill>
          <a:blip r:embed="rId3" cstate="print"/>
          <a:srcRect/>
          <a:stretch>
            <a:fillRect/>
          </a:stretch>
        </p:blipFill>
        <p:spPr>
          <a:xfrm>
            <a:off x="983729" y="1772816"/>
            <a:ext cx="7115239" cy="4002319"/>
          </a:xfrm>
          <a:prstGeom prst="rect">
            <a:avLst/>
          </a:prstGeom>
          <a:noFill/>
          <a:ln>
            <a:noFill/>
          </a:ln>
          <a:effectLst>
            <a:outerShdw dist="22997" dir="5400000" algn="tl">
              <a:srgbClr val="000000">
                <a:alpha val="35000"/>
              </a:srgbClr>
            </a:outerShdw>
          </a:effectLst>
        </p:spPr>
      </p:pic>
      <p:sp>
        <p:nvSpPr>
          <p:cNvPr id="9"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4015026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8985" y="3047996"/>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3" name="Rectangle 2"/>
          <p:cNvSpPr/>
          <p:nvPr/>
        </p:nvSpPr>
        <p:spPr>
          <a:xfrm>
            <a:off x="5505986" y="3174997"/>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4" name="Rectangle 3"/>
          <p:cNvSpPr/>
          <p:nvPr/>
        </p:nvSpPr>
        <p:spPr>
          <a:xfrm>
            <a:off x="5632987" y="3301998"/>
            <a:ext cx="511177" cy="749295"/>
          </a:xfrm>
          <a:prstGeom prst="rect">
            <a:avLst/>
          </a:prstGeom>
          <a:noFill/>
          <a:ln>
            <a:noFill/>
            <a:prstDash val="solid"/>
          </a:ln>
          <a:effectLst>
            <a:outerShdw dist="22997" dir="5400000" algn="tl">
              <a:srgbClr val="000000">
                <a:alpha val="35000"/>
              </a:srgbClr>
            </a:outerShdw>
          </a:effectLst>
        </p:spPr>
        <p:txBody>
          <a:bodyPr vert="horz" wrap="none" lIns="0" tIns="0" rIns="2542" bIns="0" anchor="t" anchorCtr="0" compatLnSpc="1">
            <a:spAutoFit/>
          </a:bodyPr>
          <a:lstStyle/>
          <a:p>
            <a:pPr marL="422279" marR="0" lvl="0" indent="-342900" algn="l" defTabSz="914400" rtl="0" fontAlgn="auto" hangingPunct="1">
              <a:lnSpc>
                <a:spcPct val="100000"/>
              </a:lnSpc>
              <a:spcBef>
                <a:spcPts val="800"/>
              </a:spcBef>
              <a:spcAft>
                <a:spcPts val="0"/>
              </a:spcAft>
              <a:buClr>
                <a:srgbClr val="000000"/>
              </a:buClr>
              <a:buSzPct val="100000"/>
              <a:buFont typeface="Times"/>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Lucida Grande"/>
              <a:ea typeface="ＭＳ Ｐゴシック" pitchFamily="34"/>
            </a:endParaRPr>
          </a:p>
          <a:p>
            <a:pPr marL="422279" marR="0" lvl="0" indent="-34290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pitchFamily="34"/>
              <a:ea typeface="ＭＳ Ｐゴシック" pitchFamily="34"/>
              <a:cs typeface="Arial" pitchFamily="34"/>
            </a:endParaRPr>
          </a:p>
        </p:txBody>
      </p:sp>
      <p:sp>
        <p:nvSpPr>
          <p:cNvPr id="5" name="CuadroTexto 14"/>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7" name="15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NATIONAL GEOGRAPHIC MUSEUM</a:t>
            </a:r>
          </a:p>
        </p:txBody>
      </p:sp>
      <p:pic>
        <p:nvPicPr>
          <p:cNvPr id="8" name="Picture 2" descr="http://cdn.creativeguerrillamarketing.com/wp-content/uploads/HLIC/42e7d560250fdaa15d64eb24073cc45b.jpg"/>
          <p:cNvPicPr>
            <a:picLocks noChangeAspect="1"/>
          </p:cNvPicPr>
          <p:nvPr/>
        </p:nvPicPr>
        <p:blipFill>
          <a:blip r:embed="rId3" cstate="print"/>
          <a:srcRect/>
          <a:stretch>
            <a:fillRect/>
          </a:stretch>
        </p:blipFill>
        <p:spPr>
          <a:xfrm>
            <a:off x="1019363" y="1593186"/>
            <a:ext cx="3897026" cy="4682925"/>
          </a:xfrm>
          <a:prstGeom prst="rect">
            <a:avLst/>
          </a:prstGeom>
          <a:noFill/>
          <a:ln>
            <a:noFill/>
          </a:ln>
          <a:effectLst>
            <a:outerShdw dist="22997" dir="5400000" algn="tl">
              <a:srgbClr val="000000">
                <a:alpha val="35000"/>
              </a:srgbClr>
            </a:outerShdw>
          </a:effectLst>
        </p:spPr>
      </p:pic>
      <p:pic>
        <p:nvPicPr>
          <p:cNvPr id="9" name="Picture 4" descr="https://s-media-cache-ak0.pinimg.com/236x/21/d1/07/21d107ffe1265a90a285e335e48c1bb2.jpg"/>
          <p:cNvPicPr>
            <a:picLocks noChangeAspect="1"/>
          </p:cNvPicPr>
          <p:nvPr/>
        </p:nvPicPr>
        <p:blipFill>
          <a:blip r:embed="rId4" cstate="print"/>
          <a:srcRect/>
          <a:stretch>
            <a:fillRect/>
          </a:stretch>
        </p:blipFill>
        <p:spPr>
          <a:xfrm>
            <a:off x="5056970" y="1586904"/>
            <a:ext cx="2979590" cy="4671395"/>
          </a:xfrm>
          <a:prstGeom prst="rect">
            <a:avLst/>
          </a:prstGeom>
          <a:noFill/>
          <a:ln>
            <a:noFill/>
          </a:ln>
          <a:effectLst>
            <a:outerShdw dist="22997" dir="5400000" algn="tl">
              <a:srgbClr val="000000">
                <a:alpha val="35000"/>
              </a:srgbClr>
            </a:outerShdw>
          </a:effectLst>
        </p:spPr>
      </p:pic>
      <p:sp>
        <p:nvSpPr>
          <p:cNvPr id="10"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35727735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 Rectángulo"/>
          <p:cNvSpPr/>
          <p:nvPr/>
        </p:nvSpPr>
        <p:spPr>
          <a:xfrm>
            <a:off x="6264234" y="1740304"/>
            <a:ext cx="2499750" cy="1077218"/>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a-ES" sz="1600" b="0" i="0" u="none" strike="noStrike" kern="1200" cap="none" spc="0" baseline="0" dirty="0">
              <a:solidFill>
                <a:srgbClr val="000000"/>
              </a:solidFill>
              <a:uFillTx/>
              <a:latin typeface="Calibri" pitchFamily="34"/>
              <a:ea typeface="ＭＳ Ｐゴシック" pitchFamily="34"/>
            </a:endParaRPr>
          </a:p>
          <a:p>
            <a:pPr marL="285750" marR="0" lvl="0" indent="-285750" algn="l" defTabSz="914400" rtl="0" fontAlgn="auto" hangingPunct="1">
              <a:lnSpc>
                <a:spcPct val="100000"/>
              </a:lnSpc>
              <a:spcBef>
                <a:spcPts val="0"/>
              </a:spcBef>
              <a:spcAft>
                <a:spcPts val="0"/>
              </a:spcAft>
              <a:buClr>
                <a:srgbClr val="00B0F0"/>
              </a:buClr>
              <a:buSzPct val="100000"/>
              <a:buFont typeface="Wingdings"/>
              <a:buChar char="ü"/>
              <a:tabLst/>
              <a:defRPr sz="1800" b="0" i="0" u="none" strike="noStrike" kern="0" cap="none" spc="0" baseline="0">
                <a:solidFill>
                  <a:srgbClr val="000000"/>
                </a:solidFill>
                <a:uFillTx/>
              </a:defRPr>
            </a:pPr>
            <a:r>
              <a:rPr lang="ca-ES" sz="1600" b="0" i="0" u="none" strike="noStrike" kern="1200" cap="none" spc="0" baseline="0" dirty="0">
                <a:solidFill>
                  <a:srgbClr val="000000"/>
                </a:solidFill>
                <a:uFillTx/>
                <a:latin typeface="Calibri" pitchFamily="34"/>
                <a:ea typeface="ＭＳ Ｐゴシック" pitchFamily="34"/>
              </a:rPr>
              <a:t>Habilita un espai al museu exclusiu pels “amics”</a:t>
            </a:r>
          </a:p>
        </p:txBody>
      </p:sp>
      <p:pic>
        <p:nvPicPr>
          <p:cNvPr id="4" name="Picture 2"/>
          <p:cNvPicPr>
            <a:picLocks noChangeAspect="1"/>
          </p:cNvPicPr>
          <p:nvPr/>
        </p:nvPicPr>
        <p:blipFill>
          <a:blip r:embed="rId3" cstate="print"/>
          <a:srcRect l="9741" t="7840" r="11116" b="15380"/>
          <a:stretch>
            <a:fillRect/>
          </a:stretch>
        </p:blipFill>
        <p:spPr>
          <a:xfrm>
            <a:off x="967288" y="1769418"/>
            <a:ext cx="5248162" cy="4073203"/>
          </a:xfrm>
          <a:prstGeom prst="rect">
            <a:avLst/>
          </a:prstGeom>
          <a:noFill/>
          <a:ln>
            <a:noFill/>
          </a:ln>
          <a:effectLst/>
        </p:spPr>
      </p:pic>
      <p:sp>
        <p:nvSpPr>
          <p:cNvPr id="5" name="5 Rectángulo"/>
          <p:cNvSpPr/>
          <p:nvPr/>
        </p:nvSpPr>
        <p:spPr>
          <a:xfrm>
            <a:off x="942096" y="1061453"/>
            <a:ext cx="4566007" cy="461665"/>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fontAlgn="auto">
              <a:lnSpc>
                <a:spcPct val="100000"/>
              </a:lnSpc>
              <a:spcBef>
                <a:spcPts val="0"/>
              </a:spcBef>
              <a:spcAft>
                <a:spcPts val="0"/>
              </a:spcAft>
              <a:buNone/>
              <a:tabLst/>
              <a:defRPr sz="1800" b="0" i="0" u="none" strike="noStrike" kern="0" cap="none" spc="0" baseline="0">
                <a:solidFill>
                  <a:srgbClr val="000000"/>
                </a:solidFill>
                <a:uFillTx/>
              </a:defRPr>
            </a:pPr>
            <a:r>
              <a:rPr lang="ca-ES" sz="2400" b="1" kern="0" dirty="0">
                <a:solidFill>
                  <a:srgbClr val="00B0F0"/>
                </a:solidFill>
                <a:latin typeface="Helvetica" pitchFamily="34" charset="0"/>
                <a:ea typeface="ＭＳ Ｐゴシック" pitchFamily="34"/>
              </a:rPr>
              <a:t>MACBA – AMICS DEL MACBA</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1497900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s-ES" sz="2000" b="1">
                <a:solidFill>
                  <a:srgbClr val="000000"/>
                </a:solidFill>
                <a:latin typeface="Helvetica" pitchFamily="34" charset="0"/>
                <a:ea typeface="ＭＳ Ｐゴシック" pitchFamily="34"/>
              </a:rPr>
              <a:t>#sdecomcult</a:t>
            </a:r>
          </a:p>
        </p:txBody>
      </p:sp>
      <p:sp>
        <p:nvSpPr>
          <p:cNvPr id="5" name="Rectangle 3"/>
          <p:cNvSpPr txBox="1"/>
          <p:nvPr/>
        </p:nvSpPr>
        <p:spPr>
          <a:xfrm>
            <a:off x="992189" y="1556792"/>
            <a:ext cx="7756275" cy="792088"/>
          </a:xfrm>
          <a:prstGeom prst="rect">
            <a:avLst/>
          </a:prstGeom>
          <a:noFill/>
          <a:ln>
            <a:noFill/>
          </a:ln>
          <a:effectLst/>
        </p:spPr>
        <p:txBody>
          <a:bodyPr vert="horz" wrap="square" lIns="91440" tIns="45720" rIns="91440" bIns="45720" anchor="t" anchorCtr="0" compatLnSpc="1"/>
          <a:lstStyle/>
          <a:p>
            <a:pPr hangingPunct="0">
              <a:defRPr sz="1800" b="0" i="0" u="none" strike="noStrike" kern="0" cap="none" spc="0" baseline="0">
                <a:solidFill>
                  <a:srgbClr val="000000"/>
                </a:solidFill>
                <a:uFillTx/>
              </a:defRPr>
            </a:pPr>
            <a:r>
              <a:rPr lang="ca-ES" sz="6600" b="1" dirty="0" smtClean="0">
                <a:solidFill>
                  <a:srgbClr val="00B0F0"/>
                </a:solidFill>
                <a:latin typeface="Helvetica" pitchFamily="34" charset="0"/>
                <a:ea typeface="ＭＳ Ｐゴシック" pitchFamily="34"/>
                <a:cs typeface="Arial" pitchFamily="34"/>
              </a:rPr>
              <a:t>Open</a:t>
            </a:r>
            <a:endParaRPr lang="ca-ES" sz="6600" b="1" dirty="0">
              <a:solidFill>
                <a:srgbClr val="00B0F0"/>
              </a:solidFill>
              <a:latin typeface="Helvetica" pitchFamily="34" charset="0"/>
              <a:ea typeface="ＭＳ Ｐゴシック" pitchFamily="34"/>
              <a:cs typeface="Arial" pitchFamily="34"/>
            </a:endParaRPr>
          </a:p>
          <a:p>
            <a:pPr hangingPunct="0">
              <a:defRPr sz="1800" b="0" i="0" u="none" strike="noStrike" kern="0" cap="none" spc="0" baseline="0">
                <a:solidFill>
                  <a:srgbClr val="000000"/>
                </a:solidFill>
                <a:uFillTx/>
              </a:defRPr>
            </a:pPr>
            <a:endParaRPr lang="ca-ES" sz="6600" b="1" kern="0" dirty="0">
              <a:solidFill>
                <a:srgbClr val="00B0F0"/>
              </a:solidFill>
              <a:latin typeface="Helvetica" pitchFamily="34" charset="0"/>
              <a:ea typeface="ＭＳ Ｐゴシック" pitchFamily="34"/>
              <a:cs typeface="Arial" pitchFamily="34"/>
            </a:endParaRPr>
          </a:p>
          <a:p>
            <a:pPr hangingPunct="0">
              <a:defRPr sz="1800" b="0" i="0" u="none" strike="noStrike" kern="0" cap="none" spc="0" baseline="0">
                <a:solidFill>
                  <a:srgbClr val="000000"/>
                </a:solidFill>
                <a:uFillTx/>
              </a:defRPr>
            </a:pPr>
            <a:r>
              <a:rPr lang="ca-ES" sz="3000" b="1" dirty="0" smtClean="0">
                <a:solidFill>
                  <a:srgbClr val="000000"/>
                </a:solidFill>
                <a:latin typeface="Helvetica" pitchFamily="34" charset="0"/>
                <a:ea typeface="ＭＳ Ｐゴシック" pitchFamily="34"/>
                <a:cs typeface="Arial" pitchFamily="34"/>
              </a:rPr>
              <a:t>Cap a la cultura oberta</a:t>
            </a:r>
            <a:endParaRPr lang="es-ES" sz="3000" b="1" dirty="0">
              <a:solidFill>
                <a:srgbClr val="000000"/>
              </a:solidFill>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400" b="1" dirty="0">
                <a:solidFill>
                  <a:srgbClr val="FFFFFF"/>
                </a:solidFill>
                <a:latin typeface="Helvetica" pitchFamily="34" charset="0"/>
                <a:ea typeface="ＭＳ Ｐゴシック" pitchFamily="34"/>
              </a:rPr>
              <a:t>V. Noves estratègies </a:t>
            </a:r>
            <a:r>
              <a:rPr lang="ca-ES" sz="2400" b="1" dirty="0" err="1">
                <a:solidFill>
                  <a:srgbClr val="FFFFFF"/>
                </a:solidFill>
                <a:latin typeface="Helvetica" pitchFamily="34" charset="0"/>
                <a:ea typeface="ＭＳ Ｐゴシック" pitchFamily="34"/>
              </a:rPr>
              <a:t>ComCult</a:t>
            </a:r>
            <a:endParaRPr lang="ca-ES" sz="2400" b="1" dirty="0">
              <a:solidFill>
                <a:srgbClr val="FFFFFF"/>
              </a:solidFill>
              <a:latin typeface="Helvetica" pitchFamily="34" charset="0"/>
              <a:ea typeface="ＭＳ Ｐゴシック" pitchFamily="34"/>
            </a:endParaRPr>
          </a:p>
        </p:txBody>
      </p:sp>
    </p:spTree>
    <p:extLst>
      <p:ext uri="{BB962C8B-B14F-4D97-AF65-F5344CB8AC3E}">
        <p14:creationId xmlns:p14="http://schemas.microsoft.com/office/powerpoint/2010/main" val="2492806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GRAN TEATRE DE LICEU</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57698" name="Picture 2" descr="imatge titol"/>
          <p:cNvPicPr>
            <a:picLocks noChangeAspect="1" noChangeArrowheads="1"/>
          </p:cNvPicPr>
          <p:nvPr/>
        </p:nvPicPr>
        <p:blipFill>
          <a:blip r:embed="rId3" cstate="print"/>
          <a:srcRect/>
          <a:stretch>
            <a:fillRect/>
          </a:stretch>
        </p:blipFill>
        <p:spPr bwMode="auto">
          <a:xfrm>
            <a:off x="971600" y="1628800"/>
            <a:ext cx="5905500" cy="3672408"/>
          </a:xfrm>
          <a:prstGeom prst="rect">
            <a:avLst/>
          </a:prstGeom>
          <a:noFill/>
        </p:spPr>
      </p:pic>
      <p:sp>
        <p:nvSpPr>
          <p:cNvPr id="5" name="CuadroTexto 4"/>
          <p:cNvSpPr txBox="1"/>
          <p:nvPr/>
        </p:nvSpPr>
        <p:spPr>
          <a:xfrm>
            <a:off x="467544" y="5373216"/>
            <a:ext cx="8676456" cy="923330"/>
          </a:xfrm>
          <a:prstGeom prst="rect">
            <a:avLst/>
          </a:prstGeom>
          <a:noFill/>
        </p:spPr>
        <p:txBody>
          <a:bodyPr wrap="square" rtlCol="0">
            <a:spAutoFit/>
          </a:bodyPr>
          <a:lstStyle/>
          <a:p>
            <a:r>
              <a:rPr lang="es-ES" dirty="0"/>
              <a:t>L’arxiu del </a:t>
            </a:r>
            <a:r>
              <a:rPr lang="es-ES" dirty="0" err="1"/>
              <a:t>Liceu</a:t>
            </a:r>
            <a:r>
              <a:rPr lang="es-ES" dirty="0"/>
              <a:t> </a:t>
            </a:r>
            <a:r>
              <a:rPr lang="es-ES" dirty="0" smtClean="0"/>
              <a:t>– 50.000 </a:t>
            </a:r>
            <a:r>
              <a:rPr lang="es-ES" dirty="0" err="1" smtClean="0"/>
              <a:t>documents</a:t>
            </a:r>
            <a:r>
              <a:rPr lang="es-ES" dirty="0" smtClean="0"/>
              <a:t>, </a:t>
            </a:r>
            <a:r>
              <a:rPr lang="es-ES" dirty="0" err="1" smtClean="0"/>
              <a:t>dels</a:t>
            </a:r>
            <a:r>
              <a:rPr lang="es-ES" dirty="0" smtClean="0"/>
              <a:t> </a:t>
            </a:r>
            <a:r>
              <a:rPr lang="es-ES" dirty="0" err="1" smtClean="0"/>
              <a:t>quals</a:t>
            </a:r>
            <a:r>
              <a:rPr lang="es-ES" dirty="0" smtClean="0"/>
              <a:t> 30% disponibles al web - </a:t>
            </a:r>
            <a:r>
              <a:rPr lang="es-ES" dirty="0" err="1" smtClean="0"/>
              <a:t>és</a:t>
            </a:r>
            <a:r>
              <a:rPr lang="es-ES" dirty="0" smtClean="0"/>
              <a:t> </a:t>
            </a:r>
            <a:r>
              <a:rPr lang="es-ES" dirty="0" err="1"/>
              <a:t>únic</a:t>
            </a:r>
            <a:r>
              <a:rPr lang="es-ES" dirty="0"/>
              <a:t> a </a:t>
            </a:r>
            <a:r>
              <a:rPr lang="es-ES" dirty="0" err="1"/>
              <a:t>l’estat</a:t>
            </a:r>
            <a:r>
              <a:rPr lang="es-ES" dirty="0"/>
              <a:t> </a:t>
            </a:r>
            <a:r>
              <a:rPr lang="es-ES" dirty="0" smtClean="0"/>
              <a:t>   i </a:t>
            </a:r>
            <a:r>
              <a:rPr lang="es-ES" dirty="0"/>
              <a:t>excepcional a </a:t>
            </a:r>
            <a:r>
              <a:rPr lang="es-ES" dirty="0" err="1"/>
              <a:t>tot</a:t>
            </a:r>
            <a:r>
              <a:rPr lang="es-ES" dirty="0"/>
              <a:t> el </a:t>
            </a:r>
            <a:r>
              <a:rPr lang="es-ES" dirty="0" err="1"/>
              <a:t>món</a:t>
            </a:r>
            <a:r>
              <a:rPr lang="es-ES" dirty="0"/>
              <a:t>. </a:t>
            </a:r>
            <a:r>
              <a:rPr lang="es-ES" b="1" dirty="0"/>
              <a:t>U</a:t>
            </a:r>
            <a:r>
              <a:rPr lang="es-ES" b="1" dirty="0" smtClean="0"/>
              <a:t>n </a:t>
            </a:r>
            <a:r>
              <a:rPr lang="es-ES" b="1" dirty="0" err="1"/>
              <a:t>dels</a:t>
            </a:r>
            <a:r>
              <a:rPr lang="es-ES" b="1" dirty="0"/>
              <a:t> </a:t>
            </a:r>
            <a:r>
              <a:rPr lang="es-ES" b="1" dirty="0" err="1"/>
              <a:t>quatre</a:t>
            </a:r>
            <a:r>
              <a:rPr lang="es-ES" b="1" dirty="0"/>
              <a:t> </a:t>
            </a:r>
            <a:r>
              <a:rPr lang="es-ES" b="1" dirty="0" err="1"/>
              <a:t>únics</a:t>
            </a:r>
            <a:r>
              <a:rPr lang="es-ES" b="1" dirty="0"/>
              <a:t> </a:t>
            </a:r>
            <a:r>
              <a:rPr lang="es-ES" b="1" dirty="0" err="1"/>
              <a:t>arxius</a:t>
            </a:r>
            <a:r>
              <a:rPr lang="es-ES" b="1" dirty="0"/>
              <a:t> que es conserven </a:t>
            </a:r>
            <a:r>
              <a:rPr lang="es-ES" b="1" dirty="0" err="1"/>
              <a:t>íntegrament</a:t>
            </a:r>
            <a:r>
              <a:rPr lang="es-ES" b="1" dirty="0"/>
              <a:t>, </a:t>
            </a:r>
            <a:r>
              <a:rPr lang="es-ES" b="1" dirty="0" err="1"/>
              <a:t>juntament</a:t>
            </a:r>
            <a:r>
              <a:rPr lang="es-ES" b="1" dirty="0"/>
              <a:t> </a:t>
            </a:r>
            <a:r>
              <a:rPr lang="es-ES" b="1" dirty="0" err="1"/>
              <a:t>amb</a:t>
            </a:r>
            <a:r>
              <a:rPr lang="es-ES" b="1" dirty="0"/>
              <a:t> el de San Carlo, el </a:t>
            </a:r>
            <a:r>
              <a:rPr lang="es-ES" b="1" dirty="0" err="1"/>
              <a:t>Covent</a:t>
            </a:r>
            <a:r>
              <a:rPr lang="es-ES" b="1" dirty="0"/>
              <a:t> Garden i </a:t>
            </a:r>
            <a:r>
              <a:rPr lang="es-ES" b="1" dirty="0" err="1"/>
              <a:t>l’Escala</a:t>
            </a:r>
            <a:r>
              <a:rPr lang="es-ES" b="1" dirty="0"/>
              <a:t> de </a:t>
            </a:r>
            <a:r>
              <a:rPr lang="es-ES" b="1" dirty="0" err="1"/>
              <a:t>Milà</a:t>
            </a:r>
            <a:r>
              <a:rPr lang="es-ES" dirty="0"/>
              <a:t>. </a:t>
            </a:r>
          </a:p>
        </p:txBody>
      </p:sp>
    </p:spTree>
    <p:extLst>
      <p:ext uri="{BB962C8B-B14F-4D97-AF65-F5344CB8AC3E}">
        <p14:creationId xmlns:p14="http://schemas.microsoft.com/office/powerpoint/2010/main" val="255481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EL BULLILAB – FERRAN ADRIÀ</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61794" name="Picture 2" descr="http://www.bonappetit.com/wp-content/uploads/2015/05/ferran-adria-el-bulli-lab-2-1024x682.jpg"/>
          <p:cNvPicPr>
            <a:picLocks noChangeAspect="1" noChangeArrowheads="1"/>
          </p:cNvPicPr>
          <p:nvPr/>
        </p:nvPicPr>
        <p:blipFill>
          <a:blip r:embed="rId3" cstate="print"/>
          <a:srcRect/>
          <a:stretch>
            <a:fillRect/>
          </a:stretch>
        </p:blipFill>
        <p:spPr bwMode="auto">
          <a:xfrm>
            <a:off x="1043608" y="1628800"/>
            <a:ext cx="6552728" cy="4364220"/>
          </a:xfrm>
          <a:prstGeom prst="rect">
            <a:avLst/>
          </a:prstGeom>
          <a:noFill/>
        </p:spPr>
      </p:pic>
    </p:spTree>
    <p:extLst>
      <p:ext uri="{BB962C8B-B14F-4D97-AF65-F5344CB8AC3E}">
        <p14:creationId xmlns:p14="http://schemas.microsoft.com/office/powerpoint/2010/main" val="3286090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TATE MODERN</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52578" name="Picture 2" descr="https://cdn.civitatis.com/guias/londres/fotos/tate-modern.jpg"/>
          <p:cNvPicPr>
            <a:picLocks noChangeAspect="1" noChangeArrowheads="1"/>
          </p:cNvPicPr>
          <p:nvPr/>
        </p:nvPicPr>
        <p:blipFill>
          <a:blip r:embed="rId3" cstate="print"/>
          <a:srcRect/>
          <a:stretch>
            <a:fillRect/>
          </a:stretch>
        </p:blipFill>
        <p:spPr bwMode="auto">
          <a:xfrm>
            <a:off x="1043608" y="1628800"/>
            <a:ext cx="5832648" cy="3672408"/>
          </a:xfrm>
          <a:prstGeom prst="rect">
            <a:avLst/>
          </a:prstGeom>
          <a:noFill/>
        </p:spPr>
      </p:pic>
      <p:sp>
        <p:nvSpPr>
          <p:cNvPr id="2" name="CuadroTexto 1"/>
          <p:cNvSpPr txBox="1"/>
          <p:nvPr/>
        </p:nvSpPr>
        <p:spPr>
          <a:xfrm>
            <a:off x="827584" y="5373216"/>
            <a:ext cx="7920880" cy="923330"/>
          </a:xfrm>
          <a:prstGeom prst="rect">
            <a:avLst/>
          </a:prstGeom>
          <a:noFill/>
        </p:spPr>
        <p:txBody>
          <a:bodyPr wrap="square" rtlCol="0">
            <a:spAutoFit/>
          </a:bodyPr>
          <a:lstStyle/>
          <a:p>
            <a:r>
              <a:rPr lang="es-ES" dirty="0" smtClean="0"/>
              <a:t>Tota la </a:t>
            </a:r>
            <a:r>
              <a:rPr lang="es-ES" dirty="0" err="1" smtClean="0"/>
              <a:t>col·lecció</a:t>
            </a:r>
            <a:r>
              <a:rPr lang="es-ES" dirty="0" smtClean="0"/>
              <a:t> de la </a:t>
            </a:r>
            <a:r>
              <a:rPr lang="es-ES" dirty="0" err="1" smtClean="0"/>
              <a:t>Tate</a:t>
            </a:r>
            <a:r>
              <a:rPr lang="es-ES" dirty="0" smtClean="0"/>
              <a:t> </a:t>
            </a:r>
            <a:r>
              <a:rPr lang="es-ES" dirty="0" err="1" smtClean="0"/>
              <a:t>està</a:t>
            </a:r>
            <a:r>
              <a:rPr lang="es-ES" dirty="0" smtClean="0"/>
              <a:t> disponible a </a:t>
            </a:r>
            <a:r>
              <a:rPr lang="es-ES" dirty="0" err="1" smtClean="0"/>
              <a:t>GitHub</a:t>
            </a:r>
            <a:r>
              <a:rPr lang="es-ES" dirty="0" smtClean="0"/>
              <a:t> (open data). </a:t>
            </a:r>
          </a:p>
          <a:p>
            <a:r>
              <a:rPr lang="es-ES" dirty="0" err="1" smtClean="0"/>
              <a:t>Experiència</a:t>
            </a:r>
            <a:r>
              <a:rPr lang="es-ES" dirty="0" smtClean="0"/>
              <a:t> </a:t>
            </a:r>
            <a:r>
              <a:rPr lang="es-ES" b="1" dirty="0" err="1" smtClean="0"/>
              <a:t>Hack</a:t>
            </a:r>
            <a:r>
              <a:rPr lang="es-ES" b="1" dirty="0" smtClean="0"/>
              <a:t> </a:t>
            </a:r>
            <a:r>
              <a:rPr lang="es-ES" b="1" dirty="0" err="1" smtClean="0"/>
              <a:t>the</a:t>
            </a:r>
            <a:r>
              <a:rPr lang="es-ES" b="1" dirty="0" smtClean="0"/>
              <a:t> </a:t>
            </a:r>
            <a:r>
              <a:rPr lang="es-ES" b="1" dirty="0" err="1" smtClean="0"/>
              <a:t>Space</a:t>
            </a:r>
            <a:r>
              <a:rPr lang="es-ES" dirty="0" smtClean="0"/>
              <a:t>: acampar al </a:t>
            </a:r>
            <a:r>
              <a:rPr lang="es-ES" dirty="0" err="1" smtClean="0"/>
              <a:t>museu</a:t>
            </a:r>
            <a:r>
              <a:rPr lang="es-ES" dirty="0" smtClean="0"/>
              <a:t> </a:t>
            </a:r>
            <a:r>
              <a:rPr lang="es-ES" dirty="0" err="1" smtClean="0"/>
              <a:t>durant</a:t>
            </a:r>
            <a:r>
              <a:rPr lang="es-ES" dirty="0" smtClean="0"/>
              <a:t> la </a:t>
            </a:r>
            <a:r>
              <a:rPr lang="es-ES" dirty="0" err="1" smtClean="0"/>
              <a:t>nit</a:t>
            </a:r>
            <a:r>
              <a:rPr lang="es-ES" dirty="0"/>
              <a:t> </a:t>
            </a:r>
            <a:r>
              <a:rPr lang="es-ES" dirty="0" smtClean="0"/>
              <a:t>i </a:t>
            </a:r>
            <a:r>
              <a:rPr lang="es-ES" dirty="0" err="1" smtClean="0"/>
              <a:t>fer</a:t>
            </a:r>
            <a:r>
              <a:rPr lang="es-ES" dirty="0" smtClean="0"/>
              <a:t> </a:t>
            </a:r>
            <a:r>
              <a:rPr lang="es-ES" dirty="0" err="1" smtClean="0"/>
              <a:t>peça</a:t>
            </a:r>
            <a:r>
              <a:rPr lang="es-ES" dirty="0" smtClean="0"/>
              <a:t> creativa de data (</a:t>
            </a:r>
            <a:r>
              <a:rPr lang="es-ES" dirty="0" err="1" smtClean="0"/>
              <a:t>guanyador</a:t>
            </a:r>
            <a:r>
              <a:rPr lang="es-ES" dirty="0" smtClean="0"/>
              <a:t> – data </a:t>
            </a:r>
            <a:r>
              <a:rPr lang="es-ES" dirty="0" err="1" smtClean="0"/>
              <a:t>Ai</a:t>
            </a:r>
            <a:r>
              <a:rPr lang="es-ES" dirty="0" smtClean="0"/>
              <a:t> </a:t>
            </a:r>
            <a:r>
              <a:rPr lang="es-ES" dirty="0" err="1" smtClean="0"/>
              <a:t>Weiwei</a:t>
            </a:r>
            <a:r>
              <a:rPr lang="es-ES" dirty="0" smtClean="0"/>
              <a:t> </a:t>
            </a:r>
            <a:r>
              <a:rPr lang="es-ES" dirty="0" err="1" smtClean="0"/>
              <a:t>dels</a:t>
            </a:r>
            <a:r>
              <a:rPr lang="es-ES" dirty="0" smtClean="0"/>
              <a:t> 5mil </a:t>
            </a:r>
            <a:r>
              <a:rPr lang="es-ES" dirty="0" err="1" smtClean="0"/>
              <a:t>morts</a:t>
            </a:r>
            <a:r>
              <a:rPr lang="es-ES" dirty="0" smtClean="0"/>
              <a:t> </a:t>
            </a:r>
            <a:r>
              <a:rPr lang="es-ES" dirty="0" err="1" smtClean="0"/>
              <a:t>terratrèmol</a:t>
            </a:r>
            <a:r>
              <a:rPr lang="es-ES" dirty="0" smtClean="0"/>
              <a:t>)</a:t>
            </a:r>
            <a:endParaRPr lang="es-ES" dirty="0"/>
          </a:p>
        </p:txBody>
      </p:sp>
    </p:spTree>
    <p:extLst>
      <p:ext uri="{BB962C8B-B14F-4D97-AF65-F5344CB8AC3E}">
        <p14:creationId xmlns:p14="http://schemas.microsoft.com/office/powerpoint/2010/main" val="3985455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THE SMITHSONIAN COOPER-HEWITT</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50530" name="Picture 2" descr="http://touheyphotography.com/wp-content/uploads/2015/02/%C2%A9-Touhey-111.jpg"/>
          <p:cNvPicPr>
            <a:picLocks noChangeAspect="1" noChangeArrowheads="1"/>
          </p:cNvPicPr>
          <p:nvPr/>
        </p:nvPicPr>
        <p:blipFill>
          <a:blip r:embed="rId3" cstate="print"/>
          <a:srcRect/>
          <a:stretch>
            <a:fillRect/>
          </a:stretch>
        </p:blipFill>
        <p:spPr bwMode="auto">
          <a:xfrm>
            <a:off x="1043608" y="1700808"/>
            <a:ext cx="6264696" cy="3965625"/>
          </a:xfrm>
          <a:prstGeom prst="rect">
            <a:avLst/>
          </a:prstGeom>
          <a:noFill/>
        </p:spPr>
      </p:pic>
      <p:sp>
        <p:nvSpPr>
          <p:cNvPr id="2" name="CuadroTexto 1"/>
          <p:cNvSpPr txBox="1"/>
          <p:nvPr/>
        </p:nvSpPr>
        <p:spPr>
          <a:xfrm>
            <a:off x="971600" y="5661248"/>
            <a:ext cx="8172400" cy="646331"/>
          </a:xfrm>
          <a:prstGeom prst="rect">
            <a:avLst/>
          </a:prstGeom>
          <a:noFill/>
        </p:spPr>
        <p:txBody>
          <a:bodyPr wrap="square" rtlCol="0">
            <a:spAutoFit/>
          </a:bodyPr>
          <a:lstStyle/>
          <a:p>
            <a:r>
              <a:rPr lang="es-ES" dirty="0" err="1" smtClean="0"/>
              <a:t>Comparteix</a:t>
            </a:r>
            <a:r>
              <a:rPr lang="es-ES" dirty="0" smtClean="0"/>
              <a:t> també </a:t>
            </a:r>
            <a:r>
              <a:rPr lang="es-ES" dirty="0" err="1" smtClean="0"/>
              <a:t>col·leccions</a:t>
            </a:r>
            <a:r>
              <a:rPr lang="es-ES" dirty="0" smtClean="0"/>
              <a:t> a </a:t>
            </a:r>
            <a:r>
              <a:rPr lang="es-ES" dirty="0" err="1" smtClean="0"/>
              <a:t>Github</a:t>
            </a:r>
            <a:r>
              <a:rPr lang="es-ES" dirty="0" smtClean="0"/>
              <a:t>; 3D </a:t>
            </a:r>
            <a:r>
              <a:rPr lang="es-ES" dirty="0" err="1" smtClean="0"/>
              <a:t>scan</a:t>
            </a:r>
            <a:r>
              <a:rPr lang="es-ES" dirty="0" smtClean="0"/>
              <a:t> data de la </a:t>
            </a:r>
            <a:r>
              <a:rPr lang="es-ES" dirty="0" err="1" smtClean="0"/>
              <a:t>mansió</a:t>
            </a:r>
            <a:r>
              <a:rPr lang="es-ES" dirty="0" smtClean="0"/>
              <a:t> </a:t>
            </a:r>
            <a:r>
              <a:rPr lang="es-ES" dirty="0" err="1" smtClean="0"/>
              <a:t>d’Andrew</a:t>
            </a:r>
            <a:r>
              <a:rPr lang="es-ES" dirty="0" smtClean="0"/>
              <a:t> Carnegie per </a:t>
            </a:r>
            <a:r>
              <a:rPr lang="es-ES" dirty="0" err="1" smtClean="0"/>
              <a:t>als</a:t>
            </a:r>
            <a:r>
              <a:rPr lang="es-ES" dirty="0" smtClean="0"/>
              <a:t> </a:t>
            </a:r>
            <a:r>
              <a:rPr lang="es-ES" dirty="0" err="1" smtClean="0"/>
              <a:t>makers</a:t>
            </a:r>
            <a:r>
              <a:rPr lang="es-ES" dirty="0" smtClean="0"/>
              <a:t>; </a:t>
            </a:r>
            <a:r>
              <a:rPr lang="es-ES" dirty="0" err="1" smtClean="0"/>
              <a:t>codi</a:t>
            </a:r>
            <a:r>
              <a:rPr lang="es-ES" dirty="0" smtClean="0"/>
              <a:t> </a:t>
            </a:r>
            <a:r>
              <a:rPr lang="es-ES" dirty="0" err="1" smtClean="0"/>
              <a:t>font</a:t>
            </a:r>
            <a:r>
              <a:rPr lang="es-ES" dirty="0" smtClean="0"/>
              <a:t> “Cooper </a:t>
            </a:r>
            <a:r>
              <a:rPr lang="es-ES" dirty="0" err="1" smtClean="0"/>
              <a:t>Hewitt</a:t>
            </a:r>
            <a:r>
              <a:rPr lang="es-ES" dirty="0" smtClean="0"/>
              <a:t>” en </a:t>
            </a:r>
            <a:r>
              <a:rPr lang="es-ES" dirty="0" err="1" smtClean="0"/>
              <a:t>obert</a:t>
            </a:r>
            <a:r>
              <a:rPr lang="es-ES" dirty="0" smtClean="0"/>
              <a:t> per a </a:t>
            </a:r>
            <a:r>
              <a:rPr lang="es-ES" dirty="0" err="1" smtClean="0"/>
              <a:t>dissenyadors</a:t>
            </a:r>
            <a:r>
              <a:rPr lang="es-ES" dirty="0" smtClean="0"/>
              <a:t>.</a:t>
            </a:r>
            <a:endParaRPr lang="es-ES" dirty="0"/>
          </a:p>
        </p:txBody>
      </p:sp>
    </p:spTree>
    <p:extLst>
      <p:ext uri="{BB962C8B-B14F-4D97-AF65-F5344CB8AC3E}">
        <p14:creationId xmlns:p14="http://schemas.microsoft.com/office/powerpoint/2010/main" val="1083770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WELLCOME COLLECTION</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55650" name="Picture 2" descr="http://www.cchsr.iph.cam.ac.uk/wp-content/uploads/2013/04/Wellcome-Collection.ashx_-e1366628943824.jpg"/>
          <p:cNvPicPr>
            <a:picLocks noChangeAspect="1" noChangeArrowheads="1"/>
          </p:cNvPicPr>
          <p:nvPr/>
        </p:nvPicPr>
        <p:blipFill>
          <a:blip r:embed="rId3" cstate="print"/>
          <a:srcRect/>
          <a:stretch>
            <a:fillRect/>
          </a:stretch>
        </p:blipFill>
        <p:spPr bwMode="auto">
          <a:xfrm>
            <a:off x="1043608" y="1844824"/>
            <a:ext cx="7294375" cy="3240360"/>
          </a:xfrm>
          <a:prstGeom prst="rect">
            <a:avLst/>
          </a:prstGeom>
          <a:noFill/>
        </p:spPr>
      </p:pic>
      <p:sp>
        <p:nvSpPr>
          <p:cNvPr id="5" name="CuadroTexto 4"/>
          <p:cNvSpPr txBox="1"/>
          <p:nvPr/>
        </p:nvSpPr>
        <p:spPr>
          <a:xfrm>
            <a:off x="971600" y="5373216"/>
            <a:ext cx="7776864" cy="646331"/>
          </a:xfrm>
          <a:prstGeom prst="rect">
            <a:avLst/>
          </a:prstGeom>
          <a:noFill/>
        </p:spPr>
        <p:txBody>
          <a:bodyPr wrap="square" rtlCol="0">
            <a:spAutoFit/>
          </a:bodyPr>
          <a:lstStyle/>
          <a:p>
            <a:r>
              <a:rPr lang="es-ES" dirty="0" err="1" smtClean="0"/>
              <a:t>Museu</a:t>
            </a:r>
            <a:r>
              <a:rPr lang="es-ES" dirty="0" smtClean="0"/>
              <a:t> </a:t>
            </a:r>
            <a:r>
              <a:rPr lang="es-ES" dirty="0" err="1" smtClean="0"/>
              <a:t>dedicat</a:t>
            </a:r>
            <a:r>
              <a:rPr lang="es-ES" dirty="0" smtClean="0"/>
              <a:t> a la </a:t>
            </a:r>
            <a:r>
              <a:rPr lang="es-ES" dirty="0" err="1" smtClean="0"/>
              <a:t>relació</a:t>
            </a:r>
            <a:r>
              <a:rPr lang="es-ES" dirty="0" smtClean="0"/>
              <a:t> medicina-art i cultura. </a:t>
            </a:r>
            <a:r>
              <a:rPr lang="es-ES" dirty="0" err="1" smtClean="0"/>
              <a:t>Comparteix</a:t>
            </a:r>
            <a:r>
              <a:rPr lang="es-ES" dirty="0" smtClean="0"/>
              <a:t> </a:t>
            </a:r>
            <a:r>
              <a:rPr lang="es-ES" dirty="0" err="1" smtClean="0"/>
              <a:t>més</a:t>
            </a:r>
            <a:r>
              <a:rPr lang="es-ES" dirty="0" smtClean="0"/>
              <a:t> de 100.000 </a:t>
            </a:r>
            <a:r>
              <a:rPr lang="es-ES" dirty="0" err="1" smtClean="0"/>
              <a:t>imatges</a:t>
            </a:r>
            <a:r>
              <a:rPr lang="es-ES" dirty="0" smtClean="0"/>
              <a:t> </a:t>
            </a:r>
            <a:r>
              <a:rPr lang="es-ES" dirty="0" err="1" smtClean="0"/>
              <a:t>d’obres</a:t>
            </a:r>
            <a:r>
              <a:rPr lang="es-ES" dirty="0" smtClean="0"/>
              <a:t> </a:t>
            </a:r>
            <a:r>
              <a:rPr lang="es-ES" dirty="0" err="1" smtClean="0"/>
              <a:t>d’art</a:t>
            </a:r>
            <a:r>
              <a:rPr lang="es-ES" dirty="0" smtClean="0"/>
              <a:t> que es poden usar </a:t>
            </a:r>
            <a:r>
              <a:rPr lang="es-ES" dirty="0" err="1" smtClean="0"/>
              <a:t>lliurement</a:t>
            </a:r>
            <a:r>
              <a:rPr lang="es-ES" dirty="0" smtClean="0"/>
              <a:t> </a:t>
            </a:r>
            <a:r>
              <a:rPr lang="es-ES" dirty="0" err="1" smtClean="0"/>
              <a:t>sense</a:t>
            </a:r>
            <a:r>
              <a:rPr lang="es-ES" dirty="0" smtClean="0"/>
              <a:t> </a:t>
            </a:r>
            <a:r>
              <a:rPr lang="es-ES" dirty="0" err="1" smtClean="0"/>
              <a:t>finalitat</a:t>
            </a:r>
            <a:r>
              <a:rPr lang="es-ES" dirty="0" smtClean="0"/>
              <a:t> comercial.</a:t>
            </a:r>
            <a:endParaRPr lang="es-ES" dirty="0"/>
          </a:p>
        </p:txBody>
      </p:sp>
    </p:spTree>
    <p:extLst>
      <p:ext uri="{BB962C8B-B14F-4D97-AF65-F5344CB8AC3E}">
        <p14:creationId xmlns:p14="http://schemas.microsoft.com/office/powerpoint/2010/main" val="4117112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s-ES" sz="2000" b="1">
                <a:solidFill>
                  <a:srgbClr val="000000"/>
                </a:solidFill>
                <a:latin typeface="Helvetica" pitchFamily="34" charset="0"/>
                <a:ea typeface="ＭＳ Ｐゴシック" pitchFamily="34"/>
              </a:rPr>
              <a:t>#sdecomcult</a:t>
            </a:r>
          </a:p>
        </p:txBody>
      </p:sp>
      <p:sp>
        <p:nvSpPr>
          <p:cNvPr id="5" name="Rectangle 3"/>
          <p:cNvSpPr txBox="1"/>
          <p:nvPr/>
        </p:nvSpPr>
        <p:spPr>
          <a:xfrm>
            <a:off x="992189" y="1556792"/>
            <a:ext cx="7756275" cy="792088"/>
          </a:xfrm>
          <a:prstGeom prst="rect">
            <a:avLst/>
          </a:prstGeom>
          <a:noFill/>
          <a:ln>
            <a:noFill/>
          </a:ln>
          <a:effectLst/>
        </p:spPr>
        <p:txBody>
          <a:bodyPr vert="horz" wrap="square" lIns="91440" tIns="45720" rIns="91440" bIns="45720" anchor="t" anchorCtr="0" compatLnSpc="1"/>
          <a:lstStyle/>
          <a:p>
            <a:pPr hangingPunct="0">
              <a:defRPr sz="1800" b="0" i="0" u="none" strike="noStrike" kern="0" cap="none" spc="0" baseline="0">
                <a:solidFill>
                  <a:srgbClr val="000000"/>
                </a:solidFill>
                <a:uFillTx/>
              </a:defRPr>
            </a:pPr>
            <a:r>
              <a:rPr lang="ca-ES" sz="6600" b="1" dirty="0" smtClean="0">
                <a:solidFill>
                  <a:srgbClr val="00B0F0"/>
                </a:solidFill>
                <a:latin typeface="Helvetica" pitchFamily="34" charset="0"/>
                <a:ea typeface="ＭＳ Ｐゴシック" pitchFamily="34"/>
                <a:cs typeface="Arial" pitchFamily="34"/>
              </a:rPr>
              <a:t>Immersiu</a:t>
            </a:r>
            <a:endParaRPr lang="ca-ES" sz="6600" b="1" dirty="0">
              <a:solidFill>
                <a:srgbClr val="00B0F0"/>
              </a:solidFill>
              <a:latin typeface="Helvetica" pitchFamily="34" charset="0"/>
              <a:ea typeface="ＭＳ Ｐゴシック" pitchFamily="34"/>
              <a:cs typeface="Arial" pitchFamily="34"/>
            </a:endParaRPr>
          </a:p>
          <a:p>
            <a:pPr hangingPunct="0">
              <a:defRPr sz="1800" b="0" i="0" u="none" strike="noStrike" kern="0" cap="none" spc="0" baseline="0">
                <a:solidFill>
                  <a:srgbClr val="000000"/>
                </a:solidFill>
                <a:uFillTx/>
              </a:defRPr>
            </a:pPr>
            <a:endParaRPr lang="ca-ES" sz="6600" b="1" kern="0" dirty="0">
              <a:solidFill>
                <a:srgbClr val="00B0F0"/>
              </a:solidFill>
              <a:latin typeface="Helvetica" pitchFamily="34" charset="0"/>
              <a:ea typeface="ＭＳ Ｐゴシック" pitchFamily="34"/>
              <a:cs typeface="Arial" pitchFamily="34"/>
            </a:endParaRPr>
          </a:p>
          <a:p>
            <a:pPr hangingPunct="0">
              <a:defRPr sz="1800" b="0" i="0" u="none" strike="noStrike" kern="0" cap="none" spc="0" baseline="0">
                <a:solidFill>
                  <a:srgbClr val="000000"/>
                </a:solidFill>
                <a:uFillTx/>
              </a:defRPr>
            </a:pPr>
            <a:r>
              <a:rPr lang="ca-ES" sz="3000" b="1" dirty="0" smtClean="0">
                <a:solidFill>
                  <a:srgbClr val="000000"/>
                </a:solidFill>
                <a:latin typeface="Helvetica" pitchFamily="34" charset="0"/>
                <a:ea typeface="ＭＳ Ｐゴシック" pitchFamily="34"/>
                <a:cs typeface="Arial" pitchFamily="34"/>
              </a:rPr>
              <a:t>De </a:t>
            </a:r>
            <a:r>
              <a:rPr lang="ca-ES" sz="3000" b="1" dirty="0" err="1" smtClean="0">
                <a:solidFill>
                  <a:srgbClr val="000000"/>
                </a:solidFill>
                <a:latin typeface="Helvetica" pitchFamily="34" charset="0"/>
                <a:ea typeface="ＭＳ Ｐゴシック" pitchFamily="34"/>
                <a:cs typeface="Arial" pitchFamily="34"/>
              </a:rPr>
              <a:t>l’storytelling</a:t>
            </a:r>
            <a:r>
              <a:rPr lang="ca-ES" sz="3000" b="1" dirty="0" smtClean="0">
                <a:solidFill>
                  <a:srgbClr val="000000"/>
                </a:solidFill>
                <a:latin typeface="Helvetica" pitchFamily="34" charset="0"/>
                <a:ea typeface="ＭＳ Ｐゴシック" pitchFamily="34"/>
                <a:cs typeface="Arial" pitchFamily="34"/>
              </a:rPr>
              <a:t> a </a:t>
            </a:r>
            <a:r>
              <a:rPr lang="ca-ES" sz="3000" b="1" dirty="0" err="1" smtClean="0">
                <a:solidFill>
                  <a:srgbClr val="000000"/>
                </a:solidFill>
                <a:latin typeface="Helvetica" pitchFamily="34" charset="0"/>
                <a:ea typeface="ＭＳ Ｐゴシック" pitchFamily="34"/>
                <a:cs typeface="Arial" pitchFamily="34"/>
              </a:rPr>
              <a:t>l’storyliving</a:t>
            </a:r>
            <a:endParaRPr lang="es-ES" sz="3000" b="1" dirty="0">
              <a:solidFill>
                <a:srgbClr val="000000"/>
              </a:solidFill>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400" b="1" dirty="0">
                <a:solidFill>
                  <a:srgbClr val="FFFFFF"/>
                </a:solidFill>
                <a:latin typeface="Helvetica" pitchFamily="34" charset="0"/>
                <a:ea typeface="ＭＳ Ｐゴシック" pitchFamily="34"/>
              </a:rPr>
              <a:t>V. Noves estratègies </a:t>
            </a:r>
            <a:r>
              <a:rPr lang="ca-ES" sz="2400" b="1" dirty="0" err="1">
                <a:solidFill>
                  <a:srgbClr val="FFFFFF"/>
                </a:solidFill>
                <a:latin typeface="Helvetica" pitchFamily="34" charset="0"/>
                <a:ea typeface="ＭＳ Ｐゴシック" pitchFamily="34"/>
              </a:rPr>
              <a:t>ComCult</a:t>
            </a:r>
            <a:endParaRPr lang="ca-ES" sz="2400" b="1" dirty="0">
              <a:solidFill>
                <a:srgbClr val="FFFFFF"/>
              </a:solidFill>
              <a:latin typeface="Helvetica" pitchFamily="34" charset="0"/>
              <a:ea typeface="ＭＳ Ｐゴシック" pitchFamily="34"/>
            </a:endParaRPr>
          </a:p>
        </p:txBody>
      </p:sp>
    </p:spTree>
    <p:extLst>
      <p:ext uri="{BB962C8B-B14F-4D97-AF65-F5344CB8AC3E}">
        <p14:creationId xmlns:p14="http://schemas.microsoft.com/office/powerpoint/2010/main" val="4095870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EMP MUSEUM</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26978" name="Picture 2" descr="http://www.events.banquetevent.com/storage/banquet-sites/EMPMuseum_16E_Venues_Main.jpg?__SQUARESPACE_CACHEVERSION=1462060302260"/>
          <p:cNvPicPr>
            <a:picLocks noChangeAspect="1" noChangeArrowheads="1"/>
          </p:cNvPicPr>
          <p:nvPr/>
        </p:nvPicPr>
        <p:blipFill>
          <a:blip r:embed="rId3" cstate="print"/>
          <a:srcRect/>
          <a:stretch>
            <a:fillRect/>
          </a:stretch>
        </p:blipFill>
        <p:spPr bwMode="auto">
          <a:xfrm>
            <a:off x="827584" y="1772816"/>
            <a:ext cx="5904656" cy="4198068"/>
          </a:xfrm>
          <a:prstGeom prst="rect">
            <a:avLst/>
          </a:prstGeom>
          <a:noFill/>
        </p:spPr>
      </p:pic>
      <p:sp>
        <p:nvSpPr>
          <p:cNvPr id="5" name="5 CuadroTexto"/>
          <p:cNvSpPr txBox="1"/>
          <p:nvPr/>
        </p:nvSpPr>
        <p:spPr>
          <a:xfrm>
            <a:off x="7006443" y="1817530"/>
            <a:ext cx="1958045" cy="2308324"/>
          </a:xfrm>
          <a:prstGeom prst="rect">
            <a:avLst/>
          </a:prstGeom>
          <a:noFill/>
          <a:ln>
            <a:noFill/>
          </a:ln>
          <a:effectLst/>
        </p:spPr>
        <p:txBody>
          <a:bodyPr vert="horz" wrap="square" lIns="91440" tIns="45720" rIns="91440" bIns="45720" anchor="t" anchorCtr="0" compatLnSpc="1">
            <a:spAutoFit/>
          </a:bodyPr>
          <a:lstStyle/>
          <a:p>
            <a:pPr>
              <a:buClr>
                <a:srgbClr val="00B0F0"/>
              </a:buClr>
              <a:buSzPct val="100000"/>
              <a:buFont typeface="Wingdings" pitchFamily="2"/>
              <a:buChar char="ü"/>
              <a:defRPr sz="1800" b="0" i="0" u="none" strike="noStrike" kern="0" cap="none" spc="0" baseline="0">
                <a:solidFill>
                  <a:srgbClr val="000000"/>
                </a:solidFill>
                <a:uFillTx/>
              </a:defRPr>
            </a:pPr>
            <a:r>
              <a:rPr lang="es-ES" sz="1600" dirty="0" err="1" smtClean="0">
                <a:solidFill>
                  <a:srgbClr val="000000"/>
                </a:solidFill>
                <a:ea typeface="ＭＳ Ｐゴシック" pitchFamily="34"/>
              </a:rPr>
              <a:t>Museu</a:t>
            </a:r>
            <a:r>
              <a:rPr lang="es-ES" sz="1600" dirty="0" smtClean="0">
                <a:solidFill>
                  <a:srgbClr val="000000"/>
                </a:solidFill>
                <a:ea typeface="ＭＳ Ｐゴシック" pitchFamily="34"/>
              </a:rPr>
              <a:t> del pop i </a:t>
            </a:r>
            <a:r>
              <a:rPr lang="es-ES" sz="1600" dirty="0" err="1" smtClean="0">
                <a:solidFill>
                  <a:srgbClr val="000000"/>
                </a:solidFill>
                <a:ea typeface="ＭＳ Ｐゴシック" pitchFamily="34"/>
              </a:rPr>
              <a:t>rock’n’roll</a:t>
            </a:r>
            <a:r>
              <a:rPr lang="es-ES" sz="1600" dirty="0" smtClean="0">
                <a:solidFill>
                  <a:srgbClr val="000000"/>
                </a:solidFill>
                <a:ea typeface="ＭＳ Ｐゴシック" pitchFamily="34"/>
              </a:rPr>
              <a:t> a Seattle </a:t>
            </a:r>
            <a:r>
              <a:rPr lang="es-ES" sz="1600" dirty="0" err="1" smtClean="0">
                <a:solidFill>
                  <a:srgbClr val="000000"/>
                </a:solidFill>
                <a:ea typeface="ＭＳ Ｐゴシック" pitchFamily="34"/>
              </a:rPr>
              <a:t>dissenyat</a:t>
            </a:r>
            <a:r>
              <a:rPr lang="es-ES" sz="1600" dirty="0" smtClean="0">
                <a:solidFill>
                  <a:srgbClr val="000000"/>
                </a:solidFill>
                <a:ea typeface="ＭＳ Ｐゴシック" pitchFamily="34"/>
              </a:rPr>
              <a:t> per Frank </a:t>
            </a:r>
            <a:r>
              <a:rPr lang="es-ES" sz="1600" dirty="0" err="1" smtClean="0">
                <a:solidFill>
                  <a:srgbClr val="000000"/>
                </a:solidFill>
                <a:ea typeface="ＭＳ Ｐゴシック" pitchFamily="34"/>
              </a:rPr>
              <a:t>Gehry</a:t>
            </a:r>
            <a:endParaRPr lang="es-ES" sz="1600" dirty="0" smtClean="0">
              <a:solidFill>
                <a:srgbClr val="000000"/>
              </a:solidFill>
              <a:ea typeface="ＭＳ Ｐゴシック" pitchFamily="34"/>
            </a:endParaRPr>
          </a:p>
          <a:p>
            <a:pPr>
              <a:buClr>
                <a:srgbClr val="00B0F0"/>
              </a:buClr>
              <a:buSzPct val="100000"/>
              <a:buFont typeface="Wingdings" pitchFamily="2"/>
              <a:buChar char="ü"/>
              <a:defRPr sz="1800" b="0" i="0" u="none" strike="noStrike" kern="0" cap="none" spc="0" baseline="0">
                <a:solidFill>
                  <a:srgbClr val="000000"/>
                </a:solidFill>
                <a:uFillTx/>
              </a:defRPr>
            </a:pPr>
            <a:r>
              <a:rPr lang="es-ES" sz="1600" dirty="0" smtClean="0">
                <a:solidFill>
                  <a:srgbClr val="000000"/>
                </a:solidFill>
                <a:ea typeface="ＭＳ Ｐゴシック" pitchFamily="34"/>
              </a:rPr>
              <a:t>A través de </a:t>
            </a:r>
            <a:r>
              <a:rPr lang="es-ES" sz="1600" dirty="0" err="1" smtClean="0">
                <a:solidFill>
                  <a:srgbClr val="000000"/>
                </a:solidFill>
                <a:ea typeface="ＭＳ Ｐゴシック" pitchFamily="34"/>
              </a:rPr>
              <a:t>simuladors</a:t>
            </a:r>
            <a:r>
              <a:rPr lang="es-ES" sz="1600" dirty="0" smtClean="0">
                <a:solidFill>
                  <a:srgbClr val="000000"/>
                </a:solidFill>
                <a:ea typeface="ＭＳ Ｐゴシック" pitchFamily="34"/>
              </a:rPr>
              <a:t> i </a:t>
            </a:r>
            <a:r>
              <a:rPr lang="es-ES" sz="1600" dirty="0" err="1" smtClean="0">
                <a:solidFill>
                  <a:srgbClr val="000000"/>
                </a:solidFill>
                <a:ea typeface="ＭＳ Ｐゴシック" pitchFamily="34"/>
              </a:rPr>
              <a:t>realitat</a:t>
            </a:r>
            <a:r>
              <a:rPr lang="es-ES" sz="1600" dirty="0" smtClean="0">
                <a:solidFill>
                  <a:srgbClr val="000000"/>
                </a:solidFill>
                <a:ea typeface="ＭＳ Ｐゴシック" pitchFamily="34"/>
              </a:rPr>
              <a:t> </a:t>
            </a:r>
            <a:r>
              <a:rPr lang="es-ES" sz="1600" dirty="0" err="1" smtClean="0">
                <a:solidFill>
                  <a:srgbClr val="000000"/>
                </a:solidFill>
                <a:ea typeface="ＭＳ Ｐゴシック" pitchFamily="34"/>
              </a:rPr>
              <a:t>augmentada</a:t>
            </a:r>
            <a:r>
              <a:rPr lang="es-ES" sz="1600" dirty="0" smtClean="0">
                <a:solidFill>
                  <a:srgbClr val="000000"/>
                </a:solidFill>
                <a:ea typeface="ＭＳ Ｐゴシック" pitchFamily="34"/>
              </a:rPr>
              <a:t> et fa sentir una estrella del rock</a:t>
            </a:r>
            <a:endParaRPr lang="es-ES" sz="1600" dirty="0">
              <a:solidFill>
                <a:srgbClr val="000000"/>
              </a:solidFill>
              <a:ea typeface="ＭＳ Ｐゴシック" pitchFamily="34"/>
            </a:endParaRPr>
          </a:p>
        </p:txBody>
      </p:sp>
    </p:spTree>
    <p:extLst>
      <p:ext uri="{BB962C8B-B14F-4D97-AF65-F5344CB8AC3E}">
        <p14:creationId xmlns:p14="http://schemas.microsoft.com/office/powerpoint/2010/main" val="3529290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THE HEINEKEN EXPERIENCE</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30050" name="Picture 2" descr="http://www.hi-europe.net/uploads/2015/07/_viWaOvTTPRMwYhN70IcAvNGM_ZezQAJ.jpg"/>
          <p:cNvPicPr>
            <a:picLocks noChangeAspect="1" noChangeArrowheads="1"/>
          </p:cNvPicPr>
          <p:nvPr/>
        </p:nvPicPr>
        <p:blipFill>
          <a:blip r:embed="rId3" cstate="print"/>
          <a:srcRect/>
          <a:stretch>
            <a:fillRect/>
          </a:stretch>
        </p:blipFill>
        <p:spPr bwMode="auto">
          <a:xfrm>
            <a:off x="1043608" y="1700808"/>
            <a:ext cx="5400600" cy="3558158"/>
          </a:xfrm>
          <a:prstGeom prst="rect">
            <a:avLst/>
          </a:prstGeom>
          <a:noFill/>
        </p:spPr>
      </p:pic>
      <p:sp>
        <p:nvSpPr>
          <p:cNvPr id="7" name="5 CuadroTexto"/>
          <p:cNvSpPr txBox="1"/>
          <p:nvPr/>
        </p:nvSpPr>
        <p:spPr>
          <a:xfrm>
            <a:off x="971600" y="5301208"/>
            <a:ext cx="5904656" cy="830997"/>
          </a:xfrm>
          <a:prstGeom prst="rect">
            <a:avLst/>
          </a:prstGeom>
          <a:noFill/>
          <a:ln>
            <a:noFill/>
          </a:ln>
          <a:effectLst/>
        </p:spPr>
        <p:txBody>
          <a:bodyPr vert="horz" wrap="square" lIns="91440" tIns="45720" rIns="91440" bIns="45720" anchor="t" anchorCtr="0" compatLnSpc="1">
            <a:spAutoFit/>
          </a:bodyPr>
          <a:lstStyle/>
          <a:p>
            <a:pPr>
              <a:buClr>
                <a:srgbClr val="00B0F0"/>
              </a:buClr>
              <a:buSzPct val="100000"/>
              <a:defRPr sz="1800" b="0" i="0" u="none" strike="noStrike" kern="0" cap="none" spc="0" baseline="0">
                <a:solidFill>
                  <a:srgbClr val="000000"/>
                </a:solidFill>
                <a:uFillTx/>
              </a:defRPr>
            </a:pPr>
            <a:r>
              <a:rPr lang="es-ES" sz="2400" b="1" dirty="0" smtClean="0">
                <a:solidFill>
                  <a:srgbClr val="000000"/>
                </a:solidFill>
                <a:ea typeface="ＭＳ Ｐゴシック" pitchFamily="34"/>
              </a:rPr>
              <a:t>“</a:t>
            </a:r>
            <a:r>
              <a:rPr lang="es-ES" sz="2400" b="1" dirty="0" err="1" smtClean="0">
                <a:solidFill>
                  <a:srgbClr val="000000"/>
                </a:solidFill>
                <a:ea typeface="ＭＳ Ｐゴシック" pitchFamily="34"/>
              </a:rPr>
              <a:t>We</a:t>
            </a:r>
            <a:r>
              <a:rPr lang="es-ES" sz="2400" b="1" dirty="0" smtClean="0">
                <a:solidFill>
                  <a:srgbClr val="000000"/>
                </a:solidFill>
                <a:ea typeface="ＭＳ Ｐゴシック" pitchFamily="34"/>
              </a:rPr>
              <a:t> are </a:t>
            </a:r>
            <a:r>
              <a:rPr lang="es-ES" sz="2400" b="1" dirty="0" err="1" smtClean="0">
                <a:solidFill>
                  <a:srgbClr val="000000"/>
                </a:solidFill>
                <a:ea typeface="ＭＳ Ｐゴシック" pitchFamily="34"/>
              </a:rPr>
              <a:t>not</a:t>
            </a:r>
            <a:r>
              <a:rPr lang="es-ES" sz="2400" b="1" dirty="0" smtClean="0">
                <a:solidFill>
                  <a:srgbClr val="000000"/>
                </a:solidFill>
                <a:ea typeface="ＭＳ Ｐゴシック" pitchFamily="34"/>
              </a:rPr>
              <a:t> a </a:t>
            </a:r>
            <a:r>
              <a:rPr lang="es-ES" sz="2400" b="1" dirty="0" err="1" smtClean="0">
                <a:solidFill>
                  <a:srgbClr val="000000"/>
                </a:solidFill>
                <a:ea typeface="ＭＳ Ｐゴシック" pitchFamily="34"/>
              </a:rPr>
              <a:t>museum</a:t>
            </a:r>
            <a:r>
              <a:rPr lang="es-ES" sz="2400" b="1" dirty="0" smtClean="0">
                <a:solidFill>
                  <a:srgbClr val="000000"/>
                </a:solidFill>
                <a:ea typeface="ＭＳ Ｐゴシック" pitchFamily="34"/>
              </a:rPr>
              <a:t>, </a:t>
            </a:r>
            <a:r>
              <a:rPr lang="es-ES" sz="2400" b="1" dirty="0" err="1" smtClean="0">
                <a:solidFill>
                  <a:srgbClr val="000000"/>
                </a:solidFill>
                <a:ea typeface="ＭＳ Ｐゴシック" pitchFamily="34"/>
              </a:rPr>
              <a:t>we</a:t>
            </a:r>
            <a:r>
              <a:rPr lang="es-ES" sz="2400" b="1" dirty="0" smtClean="0">
                <a:solidFill>
                  <a:srgbClr val="000000"/>
                </a:solidFill>
                <a:ea typeface="ＭＳ Ｐゴシック" pitchFamily="34"/>
              </a:rPr>
              <a:t> are </a:t>
            </a:r>
            <a:r>
              <a:rPr lang="es-ES" sz="2400" b="1" dirty="0" err="1" smtClean="0">
                <a:solidFill>
                  <a:srgbClr val="000000"/>
                </a:solidFill>
                <a:ea typeface="ＭＳ Ｐゴシック" pitchFamily="34"/>
              </a:rPr>
              <a:t>an</a:t>
            </a:r>
            <a:r>
              <a:rPr lang="es-ES" sz="2400" b="1" dirty="0" smtClean="0">
                <a:solidFill>
                  <a:srgbClr val="000000"/>
                </a:solidFill>
                <a:ea typeface="ＭＳ Ｐゴシック" pitchFamily="34"/>
              </a:rPr>
              <a:t> </a:t>
            </a:r>
            <a:r>
              <a:rPr lang="es-ES" sz="2400" b="1" dirty="0" err="1" smtClean="0">
                <a:solidFill>
                  <a:srgbClr val="000000"/>
                </a:solidFill>
                <a:ea typeface="ＭＳ Ｐゴシック" pitchFamily="34"/>
              </a:rPr>
              <a:t>experience</a:t>
            </a:r>
            <a:r>
              <a:rPr lang="es-ES" sz="2400" b="1" dirty="0" smtClean="0">
                <a:solidFill>
                  <a:srgbClr val="000000"/>
                </a:solidFill>
                <a:ea typeface="ＭＳ Ｐゴシック" pitchFamily="34"/>
              </a:rPr>
              <a:t>”</a:t>
            </a:r>
            <a:endParaRPr lang="es-ES" sz="2400" b="1" dirty="0">
              <a:solidFill>
                <a:srgbClr val="000000"/>
              </a:solidFill>
              <a:ea typeface="ＭＳ Ｐゴシック" pitchFamily="34"/>
            </a:endParaRPr>
          </a:p>
        </p:txBody>
      </p:sp>
    </p:spTree>
    <p:extLst>
      <p:ext uri="{BB962C8B-B14F-4D97-AF65-F5344CB8AC3E}">
        <p14:creationId xmlns:p14="http://schemas.microsoft.com/office/powerpoint/2010/main" val="2975820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ALAMO DRAFTHOUSE</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34146" name="Picture 2" descr="http://s3.drafthouse.com/events/Jaws---About-Background-Image.jpg"/>
          <p:cNvPicPr>
            <a:picLocks noChangeAspect="1" noChangeArrowheads="1"/>
          </p:cNvPicPr>
          <p:nvPr/>
        </p:nvPicPr>
        <p:blipFill>
          <a:blip r:embed="rId3" cstate="print"/>
          <a:srcRect/>
          <a:stretch>
            <a:fillRect/>
          </a:stretch>
        </p:blipFill>
        <p:spPr bwMode="auto">
          <a:xfrm>
            <a:off x="1043608" y="1628800"/>
            <a:ext cx="7486800" cy="3816424"/>
          </a:xfrm>
          <a:prstGeom prst="rect">
            <a:avLst/>
          </a:prstGeom>
          <a:noFill/>
        </p:spPr>
      </p:pic>
      <p:sp>
        <p:nvSpPr>
          <p:cNvPr id="2" name="CuadroTexto 1"/>
          <p:cNvSpPr txBox="1"/>
          <p:nvPr/>
        </p:nvSpPr>
        <p:spPr>
          <a:xfrm>
            <a:off x="1043608" y="5589240"/>
            <a:ext cx="7632848" cy="646331"/>
          </a:xfrm>
          <a:prstGeom prst="rect">
            <a:avLst/>
          </a:prstGeom>
          <a:noFill/>
        </p:spPr>
        <p:txBody>
          <a:bodyPr wrap="square" rtlCol="0">
            <a:spAutoFit/>
          </a:bodyPr>
          <a:lstStyle/>
          <a:p>
            <a:r>
              <a:rPr lang="es-ES" dirty="0" err="1" smtClean="0"/>
              <a:t>Projecció</a:t>
            </a:r>
            <a:r>
              <a:rPr lang="es-ES" dirty="0" smtClean="0"/>
              <a:t> de la </a:t>
            </a:r>
            <a:r>
              <a:rPr lang="es-ES" dirty="0" err="1" smtClean="0"/>
              <a:t>pel·lícula</a:t>
            </a:r>
            <a:r>
              <a:rPr lang="es-ES" dirty="0" smtClean="0"/>
              <a:t> </a:t>
            </a:r>
            <a:r>
              <a:rPr lang="es-ES" dirty="0" err="1" smtClean="0"/>
              <a:t>Jaws</a:t>
            </a:r>
            <a:r>
              <a:rPr lang="es-ES" dirty="0" smtClean="0"/>
              <a:t> </a:t>
            </a:r>
            <a:r>
              <a:rPr lang="es-ES" dirty="0" err="1" smtClean="0"/>
              <a:t>d’Spielberg</a:t>
            </a:r>
            <a:r>
              <a:rPr lang="es-ES" dirty="0" smtClean="0"/>
              <a:t> </a:t>
            </a:r>
            <a:r>
              <a:rPr lang="es-ES" dirty="0" err="1" smtClean="0"/>
              <a:t>amb</a:t>
            </a:r>
            <a:r>
              <a:rPr lang="es-ES" dirty="0" smtClean="0"/>
              <a:t> el </a:t>
            </a:r>
            <a:r>
              <a:rPr lang="es-ES" dirty="0" err="1" smtClean="0"/>
              <a:t>públic</a:t>
            </a:r>
            <a:r>
              <a:rPr lang="es-ES" dirty="0" smtClean="0"/>
              <a:t> </a:t>
            </a:r>
            <a:r>
              <a:rPr lang="es-ES" dirty="0" err="1" smtClean="0"/>
              <a:t>dins</a:t>
            </a:r>
            <a:r>
              <a:rPr lang="es-ES" dirty="0" smtClean="0"/>
              <a:t> un </a:t>
            </a:r>
            <a:r>
              <a:rPr lang="es-ES" dirty="0" err="1" smtClean="0"/>
              <a:t>llac</a:t>
            </a:r>
            <a:r>
              <a:rPr lang="es-ES" dirty="0" smtClean="0"/>
              <a:t> </a:t>
            </a:r>
            <a:r>
              <a:rPr lang="es-ES" dirty="0" err="1" smtClean="0"/>
              <a:t>damunt</a:t>
            </a:r>
            <a:r>
              <a:rPr lang="es-ES" dirty="0" smtClean="0"/>
              <a:t> de </a:t>
            </a:r>
            <a:r>
              <a:rPr lang="es-ES" dirty="0" err="1" smtClean="0"/>
              <a:t>flotadors</a:t>
            </a:r>
            <a:r>
              <a:rPr lang="es-ES" dirty="0" smtClean="0"/>
              <a:t> </a:t>
            </a:r>
            <a:r>
              <a:rPr lang="es-ES" dirty="0" err="1" smtClean="0"/>
              <a:t>gegants</a:t>
            </a:r>
            <a:r>
              <a:rPr lang="es-ES" dirty="0" smtClean="0"/>
              <a:t> per cadena EUA </a:t>
            </a:r>
            <a:r>
              <a:rPr lang="es-ES" dirty="0" err="1" smtClean="0"/>
              <a:t>Alamo</a:t>
            </a:r>
            <a:r>
              <a:rPr lang="es-ES" dirty="0" smtClean="0"/>
              <a:t> </a:t>
            </a:r>
            <a:r>
              <a:rPr lang="es-ES" dirty="0" err="1" smtClean="0"/>
              <a:t>Drafthouse</a:t>
            </a:r>
            <a:endParaRPr lang="es-ES" dirty="0"/>
          </a:p>
        </p:txBody>
      </p:sp>
    </p:spTree>
    <p:extLst>
      <p:ext uri="{BB962C8B-B14F-4D97-AF65-F5344CB8AC3E}">
        <p14:creationId xmlns:p14="http://schemas.microsoft.com/office/powerpoint/2010/main" val="1996827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CuadroTexto"/>
          <p:cNvSpPr txBox="1"/>
          <p:nvPr/>
        </p:nvSpPr>
        <p:spPr>
          <a:xfrm>
            <a:off x="1021275" y="4453246"/>
            <a:ext cx="4108865" cy="584777"/>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Clr>
                <a:srgbClr val="00B0F0"/>
              </a:buClr>
              <a:buSzPct val="100000"/>
              <a:buFont typeface="Wingdings" pitchFamily="2"/>
              <a:buChar char="ü"/>
              <a:tabLst/>
              <a:defRPr sz="1800" b="0" i="0" u="none" strike="noStrike" kern="0" cap="none" spc="0" baseline="0">
                <a:solidFill>
                  <a:srgbClr val="000000"/>
                </a:solidFill>
                <a:uFillTx/>
              </a:defRPr>
            </a:pPr>
            <a:r>
              <a:rPr lang="es-ES" sz="1600" b="0" i="0" u="none" strike="noStrike" kern="1200" cap="none" spc="0" baseline="0" dirty="0">
                <a:solidFill>
                  <a:srgbClr val="000000"/>
                </a:solidFill>
                <a:uFillTx/>
                <a:latin typeface="Calibri" pitchFamily="34"/>
                <a:ea typeface="ＭＳ Ｐゴシック" pitchFamily="34"/>
              </a:rPr>
              <a:t>Arribar a un </a:t>
            </a:r>
            <a:r>
              <a:rPr lang="es-ES" sz="1600" b="0" i="0" u="none" strike="noStrike" kern="1200" cap="none" spc="0" baseline="0" dirty="0" err="1">
                <a:solidFill>
                  <a:srgbClr val="000000"/>
                </a:solidFill>
                <a:uFillTx/>
                <a:latin typeface="Calibri" pitchFamily="34"/>
                <a:ea typeface="ＭＳ Ｐゴシック" pitchFamily="34"/>
              </a:rPr>
              <a:t>públic</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segmentat</a:t>
            </a:r>
            <a:r>
              <a:rPr lang="es-ES" sz="1600" b="0" i="0" u="none" strike="noStrike" kern="1200" cap="none" spc="0" baseline="0" dirty="0">
                <a:solidFill>
                  <a:srgbClr val="000000"/>
                </a:solidFill>
                <a:uFillTx/>
                <a:latin typeface="Calibri" pitchFamily="34"/>
                <a:ea typeface="ＭＳ Ｐゴシック" pitchFamily="34"/>
              </a:rPr>
              <a:t> a través de la </a:t>
            </a:r>
            <a:r>
              <a:rPr lang="es-ES" sz="1600" b="0" i="0" u="none" strike="noStrike" kern="1200" cap="none" spc="0" baseline="0" dirty="0" err="1">
                <a:solidFill>
                  <a:srgbClr val="000000"/>
                </a:solidFill>
                <a:uFillTx/>
                <a:latin typeface="Calibri" pitchFamily="34"/>
                <a:ea typeface="ＭＳ Ｐゴシック" pitchFamily="34"/>
              </a:rPr>
              <a:t>personalització</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dels</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beneficis</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d’amic</a:t>
            </a:r>
            <a:r>
              <a:rPr lang="es-ES" sz="1600" b="0" i="0" u="none" strike="noStrike" kern="1200" cap="none" spc="0" baseline="0" dirty="0">
                <a:solidFill>
                  <a:srgbClr val="000000"/>
                </a:solidFill>
                <a:uFillTx/>
                <a:latin typeface="Calibri" pitchFamily="34"/>
                <a:ea typeface="ＭＳ Ｐゴシック" pitchFamily="34"/>
              </a:rPr>
              <a:t>”</a:t>
            </a:r>
            <a:endParaRPr lang="es-ES" sz="1800" b="0" i="0" u="none" strike="noStrike" kern="1200" cap="none" spc="0" baseline="0" dirty="0">
              <a:solidFill>
                <a:srgbClr val="000000"/>
              </a:solidFill>
              <a:uFillTx/>
              <a:latin typeface="Arial" pitchFamily="34"/>
              <a:ea typeface="ＭＳ Ｐゴシック" pitchFamily="34"/>
            </a:endParaRPr>
          </a:p>
        </p:txBody>
      </p:sp>
      <p:sp>
        <p:nvSpPr>
          <p:cNvPr id="4" name="10 Rectángulo"/>
          <p:cNvSpPr/>
          <p:nvPr/>
        </p:nvSpPr>
        <p:spPr>
          <a:xfrm>
            <a:off x="942097" y="1061453"/>
            <a:ext cx="7928771"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WHITNEY MUSEUM – MEMBERSHIP PROGRAM</a:t>
            </a:r>
          </a:p>
        </p:txBody>
      </p:sp>
      <p:pic>
        <p:nvPicPr>
          <p:cNvPr id="5" name="Picture 2" descr="http://4.bp.blogspot.com/_WKeCkqkY9eY/TJjBalqL9VI/AAAAAAAAA1k/YbIxmBMYg94/s1600/CYOM.png"/>
          <p:cNvPicPr>
            <a:picLocks noChangeAspect="1"/>
          </p:cNvPicPr>
          <p:nvPr/>
        </p:nvPicPr>
        <p:blipFill>
          <a:blip r:embed="rId3" cstate="print"/>
          <a:srcRect/>
          <a:stretch>
            <a:fillRect/>
          </a:stretch>
        </p:blipFill>
        <p:spPr>
          <a:xfrm>
            <a:off x="983738" y="1723470"/>
            <a:ext cx="4286249" cy="2571749"/>
          </a:xfrm>
          <a:prstGeom prst="rect">
            <a:avLst/>
          </a:prstGeom>
          <a:noFill/>
          <a:ln>
            <a:noFill/>
          </a:ln>
          <a:effectLst>
            <a:outerShdw dist="22997" dir="5400000" algn="tl">
              <a:srgbClr val="000000">
                <a:alpha val="35000"/>
              </a:srgbClr>
            </a:outerShdw>
          </a:effectLst>
        </p:spPr>
      </p:pic>
      <p:pic>
        <p:nvPicPr>
          <p:cNvPr id="6" name="6 Imagen"/>
          <p:cNvPicPr>
            <a:picLocks noChangeAspect="1"/>
          </p:cNvPicPr>
          <p:nvPr/>
        </p:nvPicPr>
        <p:blipFill>
          <a:blip r:embed="rId4" cstate="print"/>
          <a:srcRect l="48162" t="32401" r="14120" b="10956"/>
          <a:stretch>
            <a:fillRect/>
          </a:stretch>
        </p:blipFill>
        <p:spPr>
          <a:xfrm>
            <a:off x="5403271" y="1733793"/>
            <a:ext cx="3253837" cy="4025737"/>
          </a:xfrm>
          <a:prstGeom prst="rect">
            <a:avLst/>
          </a:prstGeom>
          <a:noFill/>
          <a:ln>
            <a:noFill/>
          </a:ln>
          <a:effectLst>
            <a:outerShdw dist="22997" dir="5400000" algn="tl">
              <a:srgbClr val="000000">
                <a:alpha val="35000"/>
              </a:srgbClr>
            </a:outerShdw>
          </a:effectLst>
        </p:spPr>
      </p:pic>
      <p:sp>
        <p:nvSpPr>
          <p:cNvPr id="7"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3121182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EL SOMNI – FRANC ALEU &amp; CELLER CAN ROCA</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38242" name="Picture 2" descr="http://www.apicius.es/wp-content/uploads/2014/02/view.jpg"/>
          <p:cNvPicPr>
            <a:picLocks noChangeAspect="1" noChangeArrowheads="1"/>
          </p:cNvPicPr>
          <p:nvPr/>
        </p:nvPicPr>
        <p:blipFill>
          <a:blip r:embed="rId3" cstate="print"/>
          <a:srcRect/>
          <a:stretch>
            <a:fillRect/>
          </a:stretch>
        </p:blipFill>
        <p:spPr bwMode="auto">
          <a:xfrm>
            <a:off x="1043608" y="1772816"/>
            <a:ext cx="6840760" cy="3926774"/>
          </a:xfrm>
          <a:prstGeom prst="rect">
            <a:avLst/>
          </a:prstGeom>
          <a:noFill/>
        </p:spPr>
      </p:pic>
    </p:spTree>
    <p:extLst>
      <p:ext uri="{BB962C8B-B14F-4D97-AF65-F5344CB8AC3E}">
        <p14:creationId xmlns:p14="http://schemas.microsoft.com/office/powerpoint/2010/main" val="3459319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ESPAI GASTROLÚDIC LICEU</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36194" name="Picture 2" descr="http://www.vvdbarcelona.com/wp-content/uploads/2015/12/nou-espai-liceu.jpg"/>
          <p:cNvPicPr>
            <a:picLocks noChangeAspect="1" noChangeArrowheads="1"/>
          </p:cNvPicPr>
          <p:nvPr/>
        </p:nvPicPr>
        <p:blipFill>
          <a:blip r:embed="rId3" cstate="print"/>
          <a:srcRect/>
          <a:stretch>
            <a:fillRect/>
          </a:stretch>
        </p:blipFill>
        <p:spPr bwMode="auto">
          <a:xfrm>
            <a:off x="971600" y="1700808"/>
            <a:ext cx="6629400" cy="4000501"/>
          </a:xfrm>
          <a:prstGeom prst="rect">
            <a:avLst/>
          </a:prstGeom>
          <a:noFill/>
        </p:spPr>
      </p:pic>
    </p:spTree>
    <p:extLst>
      <p:ext uri="{BB962C8B-B14F-4D97-AF65-F5344CB8AC3E}">
        <p14:creationId xmlns:p14="http://schemas.microsoft.com/office/powerpoint/2010/main" val="29157707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EDIBLE CINEMA</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40290" name="Picture 2" descr="http://www.familyfourfun.co.uk/wp-content/uploads/2015/01/EdibleCinema.jpg"/>
          <p:cNvPicPr>
            <a:picLocks noChangeAspect="1" noChangeArrowheads="1"/>
          </p:cNvPicPr>
          <p:nvPr/>
        </p:nvPicPr>
        <p:blipFill>
          <a:blip r:embed="rId3" cstate="print"/>
          <a:srcRect/>
          <a:stretch>
            <a:fillRect/>
          </a:stretch>
        </p:blipFill>
        <p:spPr bwMode="auto">
          <a:xfrm>
            <a:off x="1043608" y="1700808"/>
            <a:ext cx="6695779" cy="4248472"/>
          </a:xfrm>
          <a:prstGeom prst="rect">
            <a:avLst/>
          </a:prstGeom>
          <a:noFill/>
        </p:spPr>
      </p:pic>
    </p:spTree>
    <p:extLst>
      <p:ext uri="{BB962C8B-B14F-4D97-AF65-F5344CB8AC3E}">
        <p14:creationId xmlns:p14="http://schemas.microsoft.com/office/powerpoint/2010/main" val="76718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6" y="1061453"/>
            <a:ext cx="7374319"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smtClean="0">
                <a:solidFill>
                  <a:srgbClr val="00B0F0"/>
                </a:solidFill>
                <a:ea typeface="ＭＳ Ｐゴシック" pitchFamily="34"/>
              </a:rPr>
              <a:t>WONDERBOOK - PLAYSTATION</a:t>
            </a:r>
            <a:endParaRPr lang="ca-ES" sz="28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000" b="1" dirty="0">
                <a:solidFill>
                  <a:srgbClr val="FFFFFF"/>
                </a:solidFill>
                <a:latin typeface="Helvetica" pitchFamily="34" charset="0"/>
                <a:ea typeface="ＭＳ Ｐゴシック" pitchFamily="34"/>
              </a:rPr>
              <a:t>V. Noves estratègies </a:t>
            </a:r>
            <a:r>
              <a:rPr lang="ca-ES" sz="2000" b="1" dirty="0" err="1">
                <a:solidFill>
                  <a:srgbClr val="FFFFFF"/>
                </a:solidFill>
                <a:latin typeface="Helvetica" pitchFamily="34" charset="0"/>
                <a:ea typeface="ＭＳ Ｐゴシック" pitchFamily="34"/>
              </a:rPr>
              <a:t>ComCult</a:t>
            </a:r>
            <a:endParaRPr lang="ca-ES" sz="2000" b="1" dirty="0">
              <a:solidFill>
                <a:srgbClr val="FFFFFF"/>
              </a:solidFill>
              <a:latin typeface="Helvetica" pitchFamily="34" charset="0"/>
              <a:ea typeface="ＭＳ Ｐゴシック" pitchFamily="34"/>
            </a:endParaRPr>
          </a:p>
        </p:txBody>
      </p:sp>
      <p:pic>
        <p:nvPicPr>
          <p:cNvPr id="142338" name="Picture 2" descr="https://media.playstation.com/is/image/SCEA/ps3-game-6190-ss4?$MediaCarousel_Original$"/>
          <p:cNvPicPr>
            <a:picLocks noChangeAspect="1" noChangeArrowheads="1"/>
          </p:cNvPicPr>
          <p:nvPr/>
        </p:nvPicPr>
        <p:blipFill>
          <a:blip r:embed="rId3" cstate="print"/>
          <a:srcRect/>
          <a:stretch>
            <a:fillRect/>
          </a:stretch>
        </p:blipFill>
        <p:spPr bwMode="auto">
          <a:xfrm>
            <a:off x="1043608" y="1628800"/>
            <a:ext cx="7451304" cy="4191359"/>
          </a:xfrm>
          <a:prstGeom prst="rect">
            <a:avLst/>
          </a:prstGeom>
          <a:noFill/>
        </p:spPr>
      </p:pic>
    </p:spTree>
    <p:extLst>
      <p:ext uri="{BB962C8B-B14F-4D97-AF65-F5344CB8AC3E}">
        <p14:creationId xmlns:p14="http://schemas.microsoft.com/office/powerpoint/2010/main" val="2357782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755576" y="1556792"/>
            <a:ext cx="8496944"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i="0" u="none" strike="noStrike" kern="1200" cap="none" spc="0" baseline="0" dirty="0" smtClean="0">
                <a:solidFill>
                  <a:srgbClr val="00B0F0"/>
                </a:solidFill>
                <a:uFillTx/>
                <a:latin typeface="Helvetica" pitchFamily="34" charset="0"/>
                <a:ea typeface="ＭＳ Ｐゴシック" pitchFamily="34"/>
                <a:cs typeface="Arial" pitchFamily="34"/>
              </a:rPr>
              <a:t>Campanyes virals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i="0" u="none" strike="noStrike" kern="1200" cap="none" spc="0" baseline="0" dirty="0" smtClean="0">
                <a:uFillTx/>
                <a:latin typeface="Helvetica" pitchFamily="34" charset="0"/>
                <a:ea typeface="ＭＳ Ｐゴシック" pitchFamily="34"/>
                <a:cs typeface="Arial" pitchFamily="34"/>
              </a:rPr>
              <a:t>Fes que tothom en parli</a:t>
            </a:r>
            <a:endParaRPr lang="es-ES" sz="3000"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709180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p:nvPr/>
        </p:nvSpPr>
        <p:spPr>
          <a:xfrm>
            <a:off x="755576" y="1052736"/>
            <a:ext cx="7920880" cy="45354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1">
              <a:lnSpc>
                <a:spcPct val="90000"/>
              </a:lnSpc>
              <a:spcBef>
                <a:spcPts val="500"/>
              </a:spcBef>
              <a:spcAft>
                <a:spcPts val="0"/>
              </a:spcAft>
              <a:buNone/>
              <a:tabLst/>
              <a:defRPr sz="1800" b="0" i="0" u="none" strike="noStrike" kern="0" cap="none" spc="0" baseline="0">
                <a:solidFill>
                  <a:srgbClr val="000000"/>
                </a:solidFill>
                <a:uFillTx/>
              </a:defRPr>
            </a:pPr>
            <a:r>
              <a:rPr lang="es-ES" sz="2000" b="1" i="0" u="none" strike="noStrike" kern="1200" cap="none" spc="0" baseline="0" dirty="0" smtClean="0">
                <a:solidFill>
                  <a:srgbClr val="00B0F0"/>
                </a:solidFill>
                <a:uFillTx/>
                <a:latin typeface="Arial" pitchFamily="34"/>
                <a:ea typeface="ＭＳ Ｐゴシック" pitchFamily="34"/>
              </a:rPr>
              <a:t>CAMPANYES</a:t>
            </a:r>
            <a:r>
              <a:rPr lang="es-ES" sz="2000" b="1" i="0" u="none" strike="noStrike" kern="1200" cap="none" spc="0" dirty="0" smtClean="0">
                <a:solidFill>
                  <a:srgbClr val="00B0F0"/>
                </a:solidFill>
                <a:uFillTx/>
                <a:latin typeface="Arial" pitchFamily="34"/>
                <a:ea typeface="ＭＳ Ｐゴシック" pitchFamily="34"/>
              </a:rPr>
              <a:t> VIRALS</a:t>
            </a:r>
          </a:p>
          <a:p>
            <a:pPr marL="0" marR="0" lvl="0" indent="0" algn="l" defTabSz="914400" rtl="0" fontAlgn="auto" hangingPunct="1">
              <a:lnSpc>
                <a:spcPct val="90000"/>
              </a:lnSpc>
              <a:spcBef>
                <a:spcPts val="500"/>
              </a:spcBef>
              <a:spcAft>
                <a:spcPts val="0"/>
              </a:spcAft>
              <a:buNone/>
              <a:tabLst/>
              <a:defRPr sz="1800" b="0" i="0" u="none" strike="noStrike" kern="0" cap="none" spc="0" baseline="0">
                <a:solidFill>
                  <a:srgbClr val="000000"/>
                </a:solidFill>
                <a:uFillTx/>
              </a:defRPr>
            </a:pPr>
            <a:endParaRPr lang="es-ES" sz="2000" b="1" i="0" u="none" strike="noStrike" kern="1200" cap="none" spc="0" baseline="0" dirty="0" smtClean="0">
              <a:solidFill>
                <a:srgbClr val="000000"/>
              </a:solidFill>
              <a:uFillTx/>
              <a:latin typeface="Helvetica" pitchFamily="34" charset="0"/>
              <a:ea typeface="ＭＳ Ｐゴシック" pitchFamily="34"/>
            </a:endParaRPr>
          </a:p>
          <a:p>
            <a:pPr marL="0" marR="0" lvl="0" indent="0" algn="l" defTabSz="914400" rtl="0" fontAlgn="auto" hangingPunct="1">
              <a:lnSpc>
                <a:spcPct val="90000"/>
              </a:lnSpc>
              <a:spcBef>
                <a:spcPts val="500"/>
              </a:spcBef>
              <a:spcAft>
                <a:spcPts val="0"/>
              </a:spcAft>
              <a:buNone/>
              <a:tabLst/>
              <a:defRPr sz="1800" b="0" i="0" u="none" strike="noStrike" kern="0" cap="none" spc="0" baseline="0">
                <a:solidFill>
                  <a:srgbClr val="000000"/>
                </a:solidFill>
                <a:uFillTx/>
              </a:defRPr>
            </a:pPr>
            <a:r>
              <a:rPr lang="es-ES" sz="2800" b="1" i="0" u="none" strike="noStrike" kern="1200" cap="none" spc="0" baseline="0" dirty="0" smtClean="0">
                <a:solidFill>
                  <a:srgbClr val="000000"/>
                </a:solidFill>
                <a:uFillTx/>
                <a:latin typeface="Helvetica" pitchFamily="34" charset="0"/>
                <a:ea typeface="ＭＳ Ｐゴシック" pitchFamily="34"/>
              </a:rPr>
              <a:t>Les </a:t>
            </a:r>
            <a:r>
              <a:rPr lang="es-ES" sz="2800" b="1" i="0" u="none" strike="noStrike" kern="1200" cap="none" spc="0" baseline="0" dirty="0">
                <a:solidFill>
                  <a:srgbClr val="000000"/>
                </a:solidFill>
                <a:uFillTx/>
                <a:latin typeface="Helvetica" pitchFamily="34" charset="0"/>
                <a:ea typeface="ＭＳ Ｐゴシック" pitchFamily="34"/>
              </a:rPr>
              <a:t>7 </a:t>
            </a:r>
            <a:r>
              <a:rPr lang="es-ES" sz="2800" b="1" i="0" u="none" strike="noStrike" kern="1200" cap="none" spc="0" baseline="0" dirty="0" err="1">
                <a:solidFill>
                  <a:srgbClr val="000000"/>
                </a:solidFill>
                <a:uFillTx/>
                <a:latin typeface="Helvetica" pitchFamily="34" charset="0"/>
                <a:ea typeface="ＭＳ Ｐゴシック" pitchFamily="34"/>
              </a:rPr>
              <a:t>claus</a:t>
            </a:r>
            <a:r>
              <a:rPr lang="es-ES" sz="2800" b="1" i="0" u="none" strike="noStrike" kern="1200" cap="none" spc="0" baseline="0" dirty="0">
                <a:solidFill>
                  <a:srgbClr val="000000"/>
                </a:solidFill>
                <a:uFillTx/>
                <a:latin typeface="Helvetica" pitchFamily="34" charset="0"/>
                <a:ea typeface="ＭＳ Ｐゴシック" pitchFamily="34"/>
              </a:rPr>
              <a:t> de </a:t>
            </a:r>
            <a:r>
              <a:rPr lang="es-ES" sz="2800" b="1" i="0" u="none" strike="noStrike" kern="1200" cap="none" spc="0" baseline="0" dirty="0" err="1">
                <a:solidFill>
                  <a:srgbClr val="000000"/>
                </a:solidFill>
                <a:uFillTx/>
                <a:latin typeface="Helvetica" pitchFamily="34" charset="0"/>
                <a:ea typeface="ＭＳ Ｐゴシック" pitchFamily="34"/>
              </a:rPr>
              <a:t>l’èxit</a:t>
            </a:r>
            <a:r>
              <a:rPr lang="es-ES" sz="2800" b="1" i="0" u="none" strike="noStrike" kern="1200" cap="none" spc="0" baseline="0" dirty="0">
                <a:solidFill>
                  <a:srgbClr val="000000"/>
                </a:solidFill>
                <a:uFillTx/>
                <a:latin typeface="Helvetica" pitchFamily="34" charset="0"/>
                <a:ea typeface="ＭＳ Ｐゴシック" pitchFamily="34"/>
              </a:rPr>
              <a:t>:</a:t>
            </a:r>
          </a:p>
          <a:p>
            <a:pPr marL="0" marR="0" lvl="0" indent="0" algn="l" defTabSz="914400" rtl="0" fontAlgn="auto" hangingPunct="1">
              <a:lnSpc>
                <a:spcPct val="90000"/>
              </a:lnSpc>
              <a:spcBef>
                <a:spcPts val="500"/>
              </a:spcBef>
              <a:spcAft>
                <a:spcPts val="0"/>
              </a:spcAft>
              <a:buNone/>
              <a:tabLst/>
              <a:defRPr sz="1800" b="0" i="0" u="none" strike="noStrike" kern="0" cap="none" spc="0" baseline="0">
                <a:solidFill>
                  <a:srgbClr val="000000"/>
                </a:solidFill>
                <a:uFillTx/>
              </a:defRPr>
            </a:pPr>
            <a:endParaRPr lang="es-ES" sz="2400" b="1" i="0" u="none" strike="noStrike" kern="1200" cap="none" spc="0" baseline="0" dirty="0">
              <a:solidFill>
                <a:srgbClr val="000000"/>
              </a:solidFill>
              <a:uFillTx/>
              <a:latin typeface="Helvetica" pitchFamily="34" charset="0"/>
              <a:ea typeface="ＭＳ Ｐゴシック" pitchFamily="34"/>
            </a:endParaRPr>
          </a:p>
          <a:p>
            <a:pPr marL="0" marR="0" lvl="0" indent="0" algn="l" defTabSz="914400" rtl="0" fontAlgn="auto" hangingPunct="1">
              <a:lnSpc>
                <a:spcPct val="90000"/>
              </a:lnSpc>
              <a:spcBef>
                <a:spcPts val="500"/>
              </a:spcBef>
              <a:spcAft>
                <a:spcPts val="0"/>
              </a:spcAft>
              <a:buSzPct val="100000"/>
              <a:buFont typeface="Helvetica*" pitchFamily="2"/>
              <a:buAutoNum type="arabicPeriod"/>
              <a:tabLst/>
              <a:defRPr sz="1800" b="0" i="0" u="none" strike="noStrike" kern="0" cap="none" spc="0" baseline="0">
                <a:solidFill>
                  <a:srgbClr val="000000"/>
                </a:solidFill>
                <a:uFillTx/>
              </a:defRPr>
            </a:pPr>
            <a:r>
              <a:rPr lang="es-ES" sz="2400" b="1" i="0" u="none" strike="noStrike" kern="1200" cap="none" spc="0" baseline="0" dirty="0">
                <a:solidFill>
                  <a:srgbClr val="000000"/>
                </a:solidFill>
                <a:uFillTx/>
                <a:latin typeface="Helvetica" pitchFamily="34" charset="0"/>
                <a:ea typeface="ＭＳ Ｐゴシック" pitchFamily="34"/>
              </a:rPr>
              <a:t>POSICIONA’T: </a:t>
            </a:r>
            <a:r>
              <a:rPr lang="es-ES" sz="2400" i="0" u="none" strike="noStrike" kern="1200" cap="none" spc="0" baseline="0" dirty="0" err="1">
                <a:solidFill>
                  <a:srgbClr val="000000"/>
                </a:solidFill>
                <a:uFillTx/>
                <a:latin typeface="Helvetica" pitchFamily="34" charset="0"/>
                <a:ea typeface="ＭＳ Ｐゴシック" pitchFamily="34"/>
              </a:rPr>
              <a:t>T’has</a:t>
            </a:r>
            <a:r>
              <a:rPr lang="es-ES" sz="2400" i="0" u="none" strike="noStrike" kern="1200" cap="none" spc="0" baseline="0" dirty="0">
                <a:solidFill>
                  <a:srgbClr val="000000"/>
                </a:solidFill>
                <a:uFillTx/>
                <a:latin typeface="Helvetica" pitchFamily="34" charset="0"/>
                <a:ea typeface="ＭＳ Ｐゴシック" pitchFamily="34"/>
              </a:rPr>
              <a:t> de </a:t>
            </a:r>
            <a:r>
              <a:rPr lang="es-ES" sz="2400" i="0" u="none" strike="noStrike" kern="1200" cap="none" spc="0" baseline="0" dirty="0" err="1">
                <a:solidFill>
                  <a:srgbClr val="000000"/>
                </a:solidFill>
                <a:uFillTx/>
                <a:latin typeface="Helvetica" pitchFamily="34" charset="0"/>
                <a:ea typeface="ＭＳ Ｐゴシック" pitchFamily="34"/>
              </a:rPr>
              <a:t>comprometre</a:t>
            </a:r>
            <a:r>
              <a:rPr lang="es-ES" sz="2400" i="0" u="none" strike="noStrike" kern="1200" cap="none" spc="0" baseline="0" dirty="0">
                <a:solidFill>
                  <a:srgbClr val="000000"/>
                </a:solidFill>
                <a:uFillTx/>
                <a:latin typeface="Helvetica" pitchFamily="34" charset="0"/>
                <a:ea typeface="ＭＳ Ｐゴシック" pitchFamily="34"/>
              </a:rPr>
              <a:t>; emociona</a:t>
            </a:r>
          </a:p>
          <a:p>
            <a:pPr marL="0" marR="0" lvl="0" indent="0" algn="l" defTabSz="914400" rtl="0" fontAlgn="auto" hangingPunct="1">
              <a:lnSpc>
                <a:spcPct val="90000"/>
              </a:lnSpc>
              <a:spcBef>
                <a:spcPts val="500"/>
              </a:spcBef>
              <a:spcAft>
                <a:spcPts val="0"/>
              </a:spcAft>
              <a:buSzPct val="100000"/>
              <a:buFont typeface="Helvetica*" pitchFamily="2"/>
              <a:buAutoNum type="arabicPeriod"/>
              <a:tabLst/>
              <a:defRPr sz="1800" b="0" i="0" u="none" strike="noStrike" kern="0" cap="none" spc="0" baseline="0">
                <a:solidFill>
                  <a:srgbClr val="000000"/>
                </a:solidFill>
                <a:uFillTx/>
              </a:defRPr>
            </a:pPr>
            <a:r>
              <a:rPr lang="es-ES" sz="2400" b="1" i="0" u="none" strike="noStrike" kern="1200" cap="none" spc="0" baseline="0" dirty="0">
                <a:solidFill>
                  <a:srgbClr val="000000"/>
                </a:solidFill>
                <a:uFillTx/>
                <a:latin typeface="Helvetica" pitchFamily="34" charset="0"/>
                <a:ea typeface="ＭＳ Ｐゴシック" pitchFamily="34"/>
              </a:rPr>
              <a:t>SORPRÈN: </a:t>
            </a:r>
            <a:r>
              <a:rPr lang="es-ES" sz="2400" i="0" u="none" strike="noStrike" kern="1200" cap="none" spc="0" baseline="0" dirty="0">
                <a:solidFill>
                  <a:srgbClr val="000000"/>
                </a:solidFill>
                <a:uFillTx/>
                <a:latin typeface="Helvetica" pitchFamily="34" charset="0"/>
                <a:ea typeface="ＭＳ Ｐゴシック" pitchFamily="34"/>
              </a:rPr>
              <a:t>Sigues original</a:t>
            </a:r>
          </a:p>
          <a:p>
            <a:pPr marL="0" marR="0" lvl="0" indent="0" algn="l" defTabSz="914400" rtl="0" fontAlgn="auto" hangingPunct="1">
              <a:lnSpc>
                <a:spcPct val="90000"/>
              </a:lnSpc>
              <a:spcBef>
                <a:spcPts val="500"/>
              </a:spcBef>
              <a:spcAft>
                <a:spcPts val="0"/>
              </a:spcAft>
              <a:buSzPct val="100000"/>
              <a:buFont typeface="Helvetica*" pitchFamily="2"/>
              <a:buAutoNum type="arabicPeriod"/>
              <a:tabLst/>
              <a:defRPr sz="1800" b="0" i="0" u="none" strike="noStrike" kern="0" cap="none" spc="0" baseline="0">
                <a:solidFill>
                  <a:srgbClr val="000000"/>
                </a:solidFill>
                <a:uFillTx/>
              </a:defRPr>
            </a:pPr>
            <a:r>
              <a:rPr lang="es-ES" sz="2400" b="1" i="0" u="none" strike="noStrike" kern="1200" cap="none" spc="0" baseline="0" dirty="0">
                <a:solidFill>
                  <a:srgbClr val="000000"/>
                </a:solidFill>
                <a:uFillTx/>
                <a:latin typeface="Helvetica" pitchFamily="34" charset="0"/>
                <a:ea typeface="ＭＳ Ｐゴシック" pitchFamily="34"/>
              </a:rPr>
              <a:t>MIRA: </a:t>
            </a:r>
            <a:r>
              <a:rPr lang="es-ES" sz="2400" i="0" u="none" strike="noStrike" kern="1200" cap="none" spc="0" baseline="0" dirty="0">
                <a:solidFill>
                  <a:srgbClr val="000000"/>
                </a:solidFill>
                <a:uFillTx/>
                <a:latin typeface="Helvetica" pitchFamily="34" charset="0"/>
                <a:ea typeface="ＭＳ Ｐゴシック" pitchFamily="34"/>
              </a:rPr>
              <a:t>Usa </a:t>
            </a:r>
            <a:r>
              <a:rPr lang="es-ES" sz="2400" i="0" u="none" strike="noStrike" kern="1200" cap="none" spc="0" baseline="0" dirty="0" err="1">
                <a:solidFill>
                  <a:srgbClr val="000000"/>
                </a:solidFill>
                <a:uFillTx/>
                <a:latin typeface="Helvetica" pitchFamily="34" charset="0"/>
                <a:ea typeface="ＭＳ Ｐゴシック" pitchFamily="34"/>
              </a:rPr>
              <a:t>suport</a:t>
            </a:r>
            <a:r>
              <a:rPr lang="es-ES" sz="2400" i="0" u="none" strike="noStrike" kern="1200" cap="none" spc="0" baseline="0" dirty="0">
                <a:solidFill>
                  <a:srgbClr val="000000"/>
                </a:solidFill>
                <a:uFillTx/>
                <a:latin typeface="Helvetica" pitchFamily="34" charset="0"/>
                <a:ea typeface="ＭＳ Ｐゴシック" pitchFamily="34"/>
              </a:rPr>
              <a:t> audiovisual</a:t>
            </a:r>
          </a:p>
          <a:p>
            <a:pPr marL="0" marR="0" lvl="0" indent="0" algn="l" defTabSz="914400" rtl="0" fontAlgn="auto" hangingPunct="1">
              <a:lnSpc>
                <a:spcPct val="90000"/>
              </a:lnSpc>
              <a:spcBef>
                <a:spcPts val="500"/>
              </a:spcBef>
              <a:spcAft>
                <a:spcPts val="0"/>
              </a:spcAft>
              <a:buSzPct val="100000"/>
              <a:buFont typeface="Helvetica*" pitchFamily="2"/>
              <a:buAutoNum type="arabicPeriod"/>
              <a:tabLst/>
              <a:defRPr sz="1800" b="0" i="0" u="none" strike="noStrike" kern="0" cap="none" spc="0" baseline="0">
                <a:solidFill>
                  <a:srgbClr val="000000"/>
                </a:solidFill>
                <a:uFillTx/>
              </a:defRPr>
            </a:pPr>
            <a:r>
              <a:rPr lang="es-ES" sz="2400" b="1" i="0" u="none" strike="noStrike" kern="1200" cap="none" spc="0" baseline="0" dirty="0">
                <a:solidFill>
                  <a:srgbClr val="000000"/>
                </a:solidFill>
                <a:uFillTx/>
                <a:latin typeface="Helvetica" pitchFamily="34" charset="0"/>
                <a:ea typeface="ＭＳ Ｐゴシック" pitchFamily="34"/>
              </a:rPr>
              <a:t>ATRAU: </a:t>
            </a:r>
            <a:r>
              <a:rPr lang="es-ES" sz="2400" i="0" u="none" strike="noStrike" kern="1200" cap="none" spc="0" baseline="0" dirty="0">
                <a:solidFill>
                  <a:srgbClr val="000000"/>
                </a:solidFill>
                <a:uFillTx/>
                <a:latin typeface="Helvetica" pitchFamily="34" charset="0"/>
                <a:ea typeface="ＭＳ Ｐゴシック" pitchFamily="34"/>
              </a:rPr>
              <a:t>No </a:t>
            </a:r>
            <a:r>
              <a:rPr lang="es-ES" sz="2400" i="0" u="none" strike="noStrike" kern="1200" cap="none" spc="0" baseline="0" dirty="0" err="1">
                <a:solidFill>
                  <a:srgbClr val="000000"/>
                </a:solidFill>
                <a:uFillTx/>
                <a:latin typeface="Helvetica" pitchFamily="34" charset="0"/>
                <a:ea typeface="ＭＳ Ｐゴシック" pitchFamily="34"/>
              </a:rPr>
              <a:t>t’anunciïs</a:t>
            </a:r>
            <a:r>
              <a:rPr lang="es-ES" sz="2400" i="0" u="none" strike="noStrike" kern="1200" cap="none" spc="0" baseline="0" dirty="0">
                <a:solidFill>
                  <a:srgbClr val="000000"/>
                </a:solidFill>
                <a:uFillTx/>
                <a:latin typeface="Helvetica" pitchFamily="34" charset="0"/>
                <a:ea typeface="ＭＳ Ｐゴシック" pitchFamily="34"/>
              </a:rPr>
              <a:t>, fes que </a:t>
            </a:r>
            <a:r>
              <a:rPr lang="es-ES" sz="2400" i="0" u="none" strike="noStrike" kern="1200" cap="none" spc="0" baseline="0" dirty="0" err="1">
                <a:solidFill>
                  <a:srgbClr val="000000"/>
                </a:solidFill>
                <a:uFillTx/>
                <a:latin typeface="Helvetica" pitchFamily="34" charset="0"/>
                <a:ea typeface="ＭＳ Ｐゴシック" pitchFamily="34"/>
              </a:rPr>
              <a:t>vinguin</a:t>
            </a:r>
            <a:endParaRPr lang="es-ES" sz="2400" i="0" u="none" strike="noStrike" kern="1200" cap="none" spc="0" baseline="0" dirty="0">
              <a:solidFill>
                <a:srgbClr val="000000"/>
              </a:solidFill>
              <a:uFillTx/>
              <a:latin typeface="Helvetica" pitchFamily="34" charset="0"/>
              <a:ea typeface="ＭＳ Ｐゴシック" pitchFamily="34"/>
            </a:endParaRPr>
          </a:p>
          <a:p>
            <a:pPr marL="0" marR="0" lvl="0" indent="0" algn="l" defTabSz="914400" rtl="0" fontAlgn="auto" hangingPunct="1">
              <a:lnSpc>
                <a:spcPct val="90000"/>
              </a:lnSpc>
              <a:spcBef>
                <a:spcPts val="500"/>
              </a:spcBef>
              <a:spcAft>
                <a:spcPts val="0"/>
              </a:spcAft>
              <a:buSzPct val="100000"/>
              <a:buFont typeface="Helvetica*" pitchFamily="2"/>
              <a:buAutoNum type="arabicPeriod"/>
              <a:tabLst/>
              <a:defRPr sz="1800" b="0" i="0" u="none" strike="noStrike" kern="0" cap="none" spc="0" baseline="0">
                <a:solidFill>
                  <a:srgbClr val="000000"/>
                </a:solidFill>
                <a:uFillTx/>
              </a:defRPr>
            </a:pPr>
            <a:r>
              <a:rPr lang="es-ES" sz="2400" b="1" i="0" u="none" strike="noStrike" kern="1200" cap="none" spc="0" baseline="0" dirty="0">
                <a:solidFill>
                  <a:srgbClr val="000000"/>
                </a:solidFill>
                <a:uFillTx/>
                <a:latin typeface="Helvetica" pitchFamily="34" charset="0"/>
                <a:ea typeface="ＭＳ Ｐゴシック" pitchFamily="34"/>
              </a:rPr>
              <a:t>EXPLICA 1 HISTÒRIA: </a:t>
            </a:r>
            <a:r>
              <a:rPr lang="es-ES" sz="2400" i="0" u="none" strike="noStrike" kern="1200" cap="none" spc="0" baseline="0" dirty="0" err="1">
                <a:solidFill>
                  <a:srgbClr val="000000"/>
                </a:solidFill>
                <a:uFillTx/>
                <a:latin typeface="Helvetica" pitchFamily="34" charset="0"/>
                <a:ea typeface="ＭＳ Ｐゴシック" pitchFamily="34"/>
              </a:rPr>
              <a:t>Oblida’t</a:t>
            </a:r>
            <a:r>
              <a:rPr lang="es-ES" sz="2400" i="0" u="none" strike="noStrike" kern="1200" cap="none" spc="0" baseline="0" dirty="0">
                <a:solidFill>
                  <a:srgbClr val="000000"/>
                </a:solidFill>
                <a:uFillTx/>
                <a:latin typeface="Helvetica" pitchFamily="34" charset="0"/>
                <a:ea typeface="ＭＳ Ｐゴシック" pitchFamily="34"/>
              </a:rPr>
              <a:t> del </a:t>
            </a:r>
            <a:r>
              <a:rPr lang="es-ES" sz="2400" i="0" u="none" strike="noStrike" kern="1200" cap="none" spc="0" baseline="0" dirty="0" err="1">
                <a:solidFill>
                  <a:srgbClr val="000000"/>
                </a:solidFill>
                <a:uFillTx/>
                <a:latin typeface="Helvetica" pitchFamily="34" charset="0"/>
                <a:ea typeface="ＭＳ Ｐゴシック" pitchFamily="34"/>
              </a:rPr>
              <a:t>producte</a:t>
            </a:r>
            <a:r>
              <a:rPr lang="es-ES" sz="2400" i="0" u="none" strike="noStrike" kern="1200" cap="none" spc="0" baseline="0" dirty="0">
                <a:solidFill>
                  <a:srgbClr val="000000"/>
                </a:solidFill>
                <a:uFillTx/>
                <a:latin typeface="Helvetica" pitchFamily="34" charset="0"/>
                <a:ea typeface="ＭＳ Ｐゴシック" pitchFamily="34"/>
              </a:rPr>
              <a:t>, explica el </a:t>
            </a:r>
            <a:r>
              <a:rPr lang="es-ES" sz="2400" i="0" u="none" strike="noStrike" kern="1200" cap="none" spc="0" baseline="0" dirty="0" err="1">
                <a:solidFill>
                  <a:srgbClr val="000000"/>
                </a:solidFill>
                <a:uFillTx/>
                <a:latin typeface="Helvetica" pitchFamily="34" charset="0"/>
                <a:ea typeface="ＭＳ Ｐゴシック" pitchFamily="34"/>
              </a:rPr>
              <a:t>benefici</a:t>
            </a:r>
            <a:endParaRPr lang="es-ES" sz="2400" i="0" u="none" strike="noStrike" kern="1200" cap="none" spc="0" baseline="0" dirty="0">
              <a:solidFill>
                <a:srgbClr val="000000"/>
              </a:solidFill>
              <a:uFillTx/>
              <a:latin typeface="Helvetica" pitchFamily="34" charset="0"/>
              <a:ea typeface="ＭＳ Ｐゴシック" pitchFamily="34"/>
            </a:endParaRPr>
          </a:p>
          <a:p>
            <a:pPr marL="0" marR="0" lvl="0" indent="0" algn="l" defTabSz="914400" rtl="0" fontAlgn="auto" hangingPunct="1">
              <a:lnSpc>
                <a:spcPct val="90000"/>
              </a:lnSpc>
              <a:spcBef>
                <a:spcPts val="500"/>
              </a:spcBef>
              <a:spcAft>
                <a:spcPts val="0"/>
              </a:spcAft>
              <a:buSzPct val="100000"/>
              <a:buFont typeface="Helvetica*" pitchFamily="2"/>
              <a:buAutoNum type="arabicPeriod"/>
              <a:tabLst/>
              <a:defRPr sz="1800" b="0" i="0" u="none" strike="noStrike" kern="0" cap="none" spc="0" baseline="0">
                <a:solidFill>
                  <a:srgbClr val="000000"/>
                </a:solidFill>
                <a:uFillTx/>
              </a:defRPr>
            </a:pPr>
            <a:r>
              <a:rPr lang="es-ES" sz="2400" b="1" i="0" u="none" strike="noStrike" kern="1200" cap="none" spc="0" baseline="0" dirty="0">
                <a:solidFill>
                  <a:srgbClr val="000000"/>
                </a:solidFill>
                <a:uFillTx/>
                <a:latin typeface="Helvetica" pitchFamily="34" charset="0"/>
                <a:ea typeface="ＭＳ Ｐゴシック" pitchFamily="34"/>
              </a:rPr>
              <a:t>LLIBERTAT: </a:t>
            </a:r>
            <a:r>
              <a:rPr lang="es-ES" sz="2400" i="0" u="none" strike="noStrike" kern="1200" cap="none" spc="0" baseline="0" dirty="0" err="1">
                <a:solidFill>
                  <a:srgbClr val="000000"/>
                </a:solidFill>
                <a:uFillTx/>
                <a:latin typeface="Helvetica" pitchFamily="34" charset="0"/>
                <a:ea typeface="ＭＳ Ｐゴシック" pitchFamily="34"/>
              </a:rPr>
              <a:t>permet</a:t>
            </a:r>
            <a:r>
              <a:rPr lang="es-ES" sz="2400" i="0" u="none" strike="noStrike" kern="1200" cap="none" spc="0" baseline="0" dirty="0">
                <a:solidFill>
                  <a:srgbClr val="000000"/>
                </a:solidFill>
                <a:uFillTx/>
                <a:latin typeface="Helvetica" pitchFamily="34" charset="0"/>
                <a:ea typeface="ＭＳ Ｐゴシック" pitchFamily="34"/>
              </a:rPr>
              <a:t> compartir, comentar, </a:t>
            </a:r>
            <a:r>
              <a:rPr lang="es-ES" sz="2400" i="0" u="none" strike="noStrike" kern="1200" cap="none" spc="0" baseline="0" dirty="0" err="1">
                <a:solidFill>
                  <a:srgbClr val="000000"/>
                </a:solidFill>
                <a:uFillTx/>
                <a:latin typeface="Helvetica" pitchFamily="34" charset="0"/>
                <a:ea typeface="ＭＳ Ｐゴシック" pitchFamily="34"/>
              </a:rPr>
              <a:t>accedir</a:t>
            </a:r>
            <a:r>
              <a:rPr lang="es-ES" sz="2400" i="0" u="none" strike="noStrike" kern="1200" cap="none" spc="0" baseline="0" dirty="0">
                <a:solidFill>
                  <a:srgbClr val="000000"/>
                </a:solidFill>
                <a:uFillTx/>
                <a:latin typeface="Helvetica" pitchFamily="34" charset="0"/>
                <a:ea typeface="ＭＳ Ｐゴシック" pitchFamily="34"/>
              </a:rPr>
              <a:t>, discrepar</a:t>
            </a:r>
          </a:p>
          <a:p>
            <a:pPr marL="0" marR="0" lvl="0" indent="0" algn="l" defTabSz="914400" rtl="0" fontAlgn="auto" hangingPunct="1">
              <a:lnSpc>
                <a:spcPct val="90000"/>
              </a:lnSpc>
              <a:spcBef>
                <a:spcPts val="500"/>
              </a:spcBef>
              <a:spcAft>
                <a:spcPts val="0"/>
              </a:spcAft>
              <a:buSzPct val="100000"/>
              <a:buFont typeface="Helvetica*" pitchFamily="2"/>
              <a:buAutoNum type="arabicPeriod"/>
              <a:tabLst/>
              <a:defRPr sz="1800" b="0" i="0" u="none" strike="noStrike" kern="0" cap="none" spc="0" baseline="0">
                <a:solidFill>
                  <a:srgbClr val="000000"/>
                </a:solidFill>
                <a:uFillTx/>
              </a:defRPr>
            </a:pPr>
            <a:r>
              <a:rPr lang="es-ES" sz="2400" b="1" i="0" u="none" strike="noStrike" kern="1200" cap="none" spc="0" baseline="0" dirty="0">
                <a:solidFill>
                  <a:srgbClr val="000000"/>
                </a:solidFill>
                <a:uFillTx/>
                <a:latin typeface="Helvetica" pitchFamily="34" charset="0"/>
                <a:ea typeface="ＭＳ Ｐゴシック" pitchFamily="34"/>
              </a:rPr>
              <a:t>CALL TO ACTION: </a:t>
            </a:r>
            <a:r>
              <a:rPr lang="es-ES" sz="2400" i="0" u="none" strike="noStrike" kern="1200" cap="none" spc="0" baseline="0" dirty="0">
                <a:solidFill>
                  <a:srgbClr val="000000"/>
                </a:solidFill>
                <a:uFillTx/>
                <a:latin typeface="Helvetica" pitchFamily="34" charset="0"/>
                <a:ea typeface="ＭＳ Ｐゴシック" pitchFamily="34"/>
              </a:rPr>
              <a:t>no </a:t>
            </a:r>
            <a:r>
              <a:rPr lang="es-ES" sz="2400" i="0" u="none" strike="noStrike" kern="1200" cap="none" spc="0" baseline="0" dirty="0" err="1">
                <a:solidFill>
                  <a:srgbClr val="000000"/>
                </a:solidFill>
                <a:uFillTx/>
                <a:latin typeface="Helvetica" pitchFamily="34" charset="0"/>
                <a:ea typeface="ＭＳ Ｐゴシック" pitchFamily="34"/>
              </a:rPr>
              <a:t>oblidis</a:t>
            </a:r>
            <a:r>
              <a:rPr lang="es-ES" sz="2400" i="0" u="none" strike="noStrike" kern="1200" cap="none" spc="0" baseline="0" dirty="0">
                <a:solidFill>
                  <a:srgbClr val="000000"/>
                </a:solidFill>
                <a:uFillTx/>
                <a:latin typeface="Helvetica" pitchFamily="34" charset="0"/>
                <a:ea typeface="ＭＳ Ｐゴシック" pitchFamily="34"/>
              </a:rPr>
              <a:t> </a:t>
            </a:r>
            <a:r>
              <a:rPr lang="es-ES" sz="2400" i="0" u="none" strike="noStrike" kern="1200" cap="none" spc="0" baseline="0" dirty="0" err="1">
                <a:solidFill>
                  <a:srgbClr val="000000"/>
                </a:solidFill>
                <a:uFillTx/>
                <a:latin typeface="Helvetica" pitchFamily="34" charset="0"/>
                <a:ea typeface="ＭＳ Ｐゴシック" pitchFamily="34"/>
              </a:rPr>
              <a:t>l’objectiu</a:t>
            </a:r>
            <a:r>
              <a:rPr lang="es-ES" sz="2400" i="0" u="none" strike="noStrike" kern="1200" cap="none" spc="0" baseline="0" dirty="0">
                <a:solidFill>
                  <a:srgbClr val="000000"/>
                </a:solidFill>
                <a:uFillTx/>
                <a:latin typeface="Helvetica" pitchFamily="34" charset="0"/>
                <a:ea typeface="ＭＳ Ｐゴシック" pitchFamily="34"/>
              </a:rPr>
              <a:t> </a:t>
            </a:r>
            <a:r>
              <a:rPr lang="es-ES" sz="2400" i="0" u="none" strike="noStrike" kern="1200" cap="none" spc="0" baseline="0" dirty="0" smtClean="0">
                <a:solidFill>
                  <a:srgbClr val="000000"/>
                </a:solidFill>
                <a:uFillTx/>
                <a:latin typeface="Helvetica" pitchFamily="34" charset="0"/>
                <a:ea typeface="ＭＳ Ｐゴシック" pitchFamily="34"/>
              </a:rPr>
              <a:t>final, genera </a:t>
            </a:r>
            <a:r>
              <a:rPr lang="es-ES" sz="2400" i="0" u="none" strike="noStrike" kern="1200" cap="none" spc="0" baseline="0" dirty="0" err="1" smtClean="0">
                <a:solidFill>
                  <a:srgbClr val="000000"/>
                </a:solidFill>
                <a:uFillTx/>
                <a:latin typeface="Helvetica" pitchFamily="34" charset="0"/>
                <a:ea typeface="ＭＳ Ｐゴシック" pitchFamily="34"/>
              </a:rPr>
              <a:t>conversió</a:t>
            </a:r>
            <a:endParaRPr lang="es-ES" sz="2400" i="0" u="none" strike="noStrike" kern="1200" cap="none" spc="0" baseline="0" dirty="0">
              <a:solidFill>
                <a:srgbClr val="000000"/>
              </a:solidFill>
              <a:uFillTx/>
              <a:latin typeface="Helvetica" pitchFamily="34" charset="0"/>
              <a:ea typeface="ＭＳ Ｐゴシック" pitchFamily="34"/>
            </a:endParaRPr>
          </a:p>
          <a:p>
            <a:pPr marL="0" marR="0" lvl="0" indent="0" algn="l" defTabSz="914400" rtl="0" fontAlgn="auto" hangingPunct="1">
              <a:lnSpc>
                <a:spcPct val="90000"/>
              </a:lnSpc>
              <a:spcBef>
                <a:spcPts val="600"/>
              </a:spcBef>
              <a:spcAft>
                <a:spcPts val="0"/>
              </a:spcAft>
              <a:buSzPct val="100000"/>
              <a:buChar char="-"/>
              <a:tabLst/>
              <a:defRPr sz="1800" b="0" i="0" u="none" strike="noStrike" kern="0" cap="none" spc="0" baseline="0">
                <a:solidFill>
                  <a:srgbClr val="000000"/>
                </a:solidFill>
                <a:uFillTx/>
              </a:defRPr>
            </a:pPr>
            <a:endParaRPr lang="es-ES" sz="2400" i="0" u="none" strike="noStrike" kern="1200" cap="none" spc="0" baseline="0" dirty="0">
              <a:solidFill>
                <a:srgbClr val="000000"/>
              </a:solidFill>
              <a:uFillTx/>
              <a:latin typeface="Arial" pitchFamily="34"/>
              <a:ea typeface="ＭＳ Ｐゴシック" pitchFamily="34"/>
            </a:endParaRPr>
          </a:p>
        </p:txBody>
      </p:sp>
      <p:sp>
        <p:nvSpPr>
          <p:cNvPr id="5"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2706437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#BOOKFACE</a:t>
            </a:r>
          </a:p>
        </p:txBody>
      </p:sp>
      <p:pic>
        <p:nvPicPr>
          <p:cNvPr id="4" name="Picture 2" descr="http://40.media.tumblr.com/c6f7eae099966eac1b481faf921781f6/tumblr_nnsj4opDiI1qd206po6_1280.jpg"/>
          <p:cNvPicPr>
            <a:picLocks noChangeAspect="1"/>
          </p:cNvPicPr>
          <p:nvPr/>
        </p:nvPicPr>
        <p:blipFill>
          <a:blip r:embed="rId3" cstate="print"/>
          <a:srcRect/>
          <a:stretch>
            <a:fillRect/>
          </a:stretch>
        </p:blipFill>
        <p:spPr>
          <a:xfrm>
            <a:off x="959982" y="1773451"/>
            <a:ext cx="3849523" cy="3849523"/>
          </a:xfrm>
          <a:prstGeom prst="rect">
            <a:avLst/>
          </a:prstGeom>
          <a:noFill/>
          <a:ln>
            <a:noFill/>
          </a:ln>
          <a:effectLst>
            <a:outerShdw dist="22997" dir="5400000" algn="tl">
              <a:srgbClr val="000000">
                <a:alpha val="35000"/>
              </a:srgbClr>
            </a:outerShdw>
          </a:effectLst>
        </p:spPr>
      </p:pic>
      <p:pic>
        <p:nvPicPr>
          <p:cNvPr id="5" name="Picture 4" descr="https://s-media-cache-ak0.pinimg.com/236x/54/72/1c/54721ced47638e61123285044ffa11c9.jpg"/>
          <p:cNvPicPr>
            <a:picLocks noChangeAspect="1"/>
          </p:cNvPicPr>
          <p:nvPr/>
        </p:nvPicPr>
        <p:blipFill>
          <a:blip r:embed="rId4" cstate="print"/>
          <a:srcRect/>
          <a:stretch>
            <a:fillRect/>
          </a:stretch>
        </p:blipFill>
        <p:spPr>
          <a:xfrm>
            <a:off x="4950095" y="1775344"/>
            <a:ext cx="3422013" cy="3791523"/>
          </a:xfrm>
          <a:prstGeom prst="rect">
            <a:avLst/>
          </a:prstGeom>
          <a:noFill/>
          <a:ln>
            <a:noFill/>
          </a:ln>
          <a:effectLst>
            <a:outerShdw dist="22997" dir="5400000" algn="tl">
              <a:srgbClr val="000000">
                <a:alpha val="35000"/>
              </a:srgbClr>
            </a:outerShdw>
          </a:effectLst>
        </p:spPr>
      </p:pic>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492777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BOOKTUBERS</a:t>
            </a:r>
          </a:p>
        </p:txBody>
      </p:sp>
      <p:pic>
        <p:nvPicPr>
          <p:cNvPr id="4" name="Picture 2" descr="http://www.elisabetrosello.com/blog/wp-content/uploads/2015/01/wpid-img_20140716_195016.jpg"/>
          <p:cNvPicPr>
            <a:picLocks noChangeAspect="1"/>
          </p:cNvPicPr>
          <p:nvPr/>
        </p:nvPicPr>
        <p:blipFill>
          <a:blip r:embed="rId3" cstate="print"/>
          <a:srcRect/>
          <a:stretch>
            <a:fillRect/>
          </a:stretch>
        </p:blipFill>
        <p:spPr>
          <a:xfrm>
            <a:off x="1003983" y="1692252"/>
            <a:ext cx="6311216" cy="4203816"/>
          </a:xfrm>
          <a:prstGeom prst="rect">
            <a:avLst/>
          </a:prstGeom>
          <a:noFill/>
          <a:ln>
            <a:noFill/>
          </a:ln>
          <a:effectLst>
            <a:outerShdw dist="22997" dir="5400000" algn="tl">
              <a:srgbClr val="000000">
                <a:alpha val="35000"/>
              </a:srgbClr>
            </a:outerShdw>
          </a:effectLst>
        </p:spPr>
      </p:pic>
      <p:sp>
        <p:nvSpPr>
          <p:cNvPr id="5"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1358405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Rectángulo"/>
          <p:cNvSpPr/>
          <p:nvPr/>
        </p:nvSpPr>
        <p:spPr>
          <a:xfrm>
            <a:off x="942097" y="1061453"/>
            <a:ext cx="7346874" cy="830997"/>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HET SCHEEPVAARTMUSEUM – No </a:t>
            </a:r>
            <a:r>
              <a:rPr lang="ca-ES" sz="2400" b="1" i="0" u="none" strike="noStrike" kern="1200" cap="none" spc="0" baseline="0" dirty="0" err="1">
                <a:solidFill>
                  <a:srgbClr val="00B0F0"/>
                </a:solidFill>
                <a:uFillTx/>
                <a:latin typeface="Calibri" pitchFamily="34"/>
                <a:ea typeface="ＭＳ Ｐゴシック" pitchFamily="34"/>
              </a:rPr>
              <a:t>Facebook</a:t>
            </a:r>
            <a:r>
              <a:rPr lang="ca-ES" sz="2400" b="1" i="0" u="none" strike="noStrike" kern="1200" cap="none" spc="0" baseline="0" dirty="0">
                <a:solidFill>
                  <a:srgbClr val="00B0F0"/>
                </a:solidFill>
                <a:uFillTx/>
                <a:latin typeface="Calibri" pitchFamily="34"/>
                <a:ea typeface="ＭＳ Ｐゴシック" pitchFamily="34"/>
              </a:rPr>
              <a:t> </a:t>
            </a:r>
            <a:r>
              <a:rPr lang="ca-ES" sz="2400" b="1" i="0" u="none" strike="noStrike" kern="1200" cap="none" spc="0" baseline="0" dirty="0" err="1">
                <a:solidFill>
                  <a:srgbClr val="00B0F0"/>
                </a:solidFill>
                <a:uFillTx/>
                <a:latin typeface="Calibri" pitchFamily="34"/>
                <a:ea typeface="ＭＳ Ｐゴシック" pitchFamily="34"/>
              </a:rPr>
              <a:t>without</a:t>
            </a:r>
            <a:r>
              <a:rPr lang="ca-ES" sz="2400" b="1" i="0" u="none" strike="noStrike" kern="1200" cap="none" spc="0" baseline="0" dirty="0">
                <a:solidFill>
                  <a:srgbClr val="00B0F0"/>
                </a:solidFill>
                <a:uFillTx/>
                <a:latin typeface="Calibri" pitchFamily="34"/>
                <a:ea typeface="ＭＳ Ｐゴシック" pitchFamily="34"/>
              </a:rPr>
              <a:t> </a:t>
            </a:r>
            <a:r>
              <a:rPr lang="ca-ES" sz="2400" b="1" i="0" u="none" strike="noStrike" kern="1200" cap="none" spc="0" baseline="0" dirty="0" err="1">
                <a:solidFill>
                  <a:srgbClr val="00B0F0"/>
                </a:solidFill>
                <a:uFillTx/>
                <a:latin typeface="Calibri" pitchFamily="34"/>
                <a:ea typeface="ＭＳ Ｐゴシック" pitchFamily="34"/>
              </a:rPr>
              <a:t>the</a:t>
            </a:r>
            <a:endParaRPr lang="ca-ES" sz="2400" b="1" i="0" u="none" strike="noStrike" kern="1200" cap="none" spc="0" baseline="0" dirty="0">
              <a:solidFill>
                <a:srgbClr val="00B0F0"/>
              </a:solidFill>
              <a:uFillTx/>
              <a:latin typeface="Calibri" pitchFamily="34"/>
              <a:ea typeface="ＭＳ Ｐゴシック" pitchFamily="34"/>
            </a:endParaRPr>
          </a:p>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Dutch</a:t>
            </a:r>
          </a:p>
        </p:txBody>
      </p:sp>
      <p:pic>
        <p:nvPicPr>
          <p:cNvPr id="4" name="No Facebook without the Dutch.mp4"/>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962232" y="2102553"/>
            <a:ext cx="5307936" cy="3980950"/>
          </a:xfrm>
          <a:prstGeom prst="rect">
            <a:avLst/>
          </a:prstGeom>
          <a:noFill/>
          <a:ln>
            <a:noFill/>
          </a:ln>
          <a:effectLst>
            <a:outerShdw dist="22997" dir="5400000" algn="tl">
              <a:srgbClr val="000000">
                <a:alpha val="35000"/>
              </a:srgbClr>
            </a:outerShdw>
          </a:effectLst>
        </p:spPr>
      </p:pic>
      <p:sp>
        <p:nvSpPr>
          <p:cNvPr id="5"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7359983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endCondLst>
                    <p:cond evt="onNext" delay="0">
                      <p:tgtEl>
                        <p:sldTgt/>
                      </p:tgtEl>
                    </p:cond>
                    <p:cond evt="onPrev" delay="0">
                      <p:tgtEl>
                        <p:sldTgt/>
                      </p:tgtEl>
                    </p:cond>
                  </p:endCondLst>
                </p:cTn>
                <p:tgtEl>
                  <p:spTgt spid="4"/>
                </p:tgtEl>
              </p:cMediaNode>
            </p:video>
            <p:seq concurrent="1" nextAc="seek">
              <p:cTn id="8" dur="indefinite" nodeType="interactiveSeq">
                <p:stCondLst>
                  <p:cond evt="onClick" delay="0">
                    <p:tgtEl>
                      <p:spTgt spid="4"/>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Rectángulo"/>
          <p:cNvSpPr/>
          <p:nvPr/>
        </p:nvSpPr>
        <p:spPr>
          <a:xfrm>
            <a:off x="942097" y="1061453"/>
            <a:ext cx="7346874" cy="461665"/>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dirty="0" smtClean="0">
                <a:solidFill>
                  <a:srgbClr val="00B0F0"/>
                </a:solidFill>
                <a:latin typeface="Calibri" pitchFamily="34"/>
                <a:ea typeface="ＭＳ Ｐゴシック" pitchFamily="34"/>
              </a:rPr>
              <a:t>ESCUELA ARTE MUSEO SAO PAULO</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5"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326660" name="Picture 4" descr="http://catalogo.artium.org/sites/default/files/imagenesbody/10/2014/artistas-disecados-cover.jpg"/>
          <p:cNvPicPr>
            <a:picLocks noChangeAspect="1" noChangeArrowheads="1"/>
          </p:cNvPicPr>
          <p:nvPr/>
        </p:nvPicPr>
        <p:blipFill>
          <a:blip r:embed="rId3" cstate="print"/>
          <a:srcRect/>
          <a:stretch>
            <a:fillRect/>
          </a:stretch>
        </p:blipFill>
        <p:spPr bwMode="auto">
          <a:xfrm>
            <a:off x="971600" y="1628799"/>
            <a:ext cx="7776864" cy="4369859"/>
          </a:xfrm>
          <a:prstGeom prst="rect">
            <a:avLst/>
          </a:prstGeom>
          <a:noFill/>
        </p:spPr>
      </p:pic>
    </p:spTree>
    <p:extLst>
      <p:ext uri="{BB962C8B-B14F-4D97-AF65-F5344CB8AC3E}">
        <p14:creationId xmlns:p14="http://schemas.microsoft.com/office/powerpoint/2010/main" val="2622736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992189" y="1556792"/>
            <a:ext cx="7756275"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i="0" u="none" strike="noStrike" kern="1200" cap="none" spc="0" baseline="0" dirty="0" smtClean="0">
                <a:solidFill>
                  <a:srgbClr val="00B0F0"/>
                </a:solidFill>
                <a:uFillTx/>
                <a:latin typeface="Helvetica" pitchFamily="34" charset="0"/>
                <a:ea typeface="ＭＳ Ｐゴシック" pitchFamily="34"/>
                <a:cs typeface="Arial" pitchFamily="34"/>
              </a:rPr>
              <a:t>Personalització</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i="0" u="none" strike="noStrike" kern="1200" cap="none" spc="0" baseline="0" dirty="0" smtClean="0">
                <a:uFillTx/>
                <a:latin typeface="Helvetica" pitchFamily="34" charset="0"/>
                <a:ea typeface="ＭＳ Ｐゴシック" pitchFamily="34"/>
                <a:cs typeface="Arial" pitchFamily="34"/>
              </a:rPr>
              <a:t>“</a:t>
            </a:r>
            <a:r>
              <a:rPr lang="ca-ES" sz="3000" b="1" dirty="0" smtClean="0">
                <a:latin typeface="Helvetica" pitchFamily="34" charset="0"/>
                <a:ea typeface="ＭＳ Ｐゴシック" pitchFamily="34"/>
                <a:cs typeface="Arial" pitchFamily="34"/>
              </a:rPr>
              <a:t>El client és el rei</a:t>
            </a:r>
            <a:r>
              <a:rPr lang="ca-ES" sz="3000" b="1" i="0" u="none" strike="noStrike" kern="1200" cap="none" spc="0" dirty="0" smtClean="0">
                <a:uFillTx/>
                <a:latin typeface="Helvetica" pitchFamily="34" charset="0"/>
                <a:ea typeface="ＭＳ Ｐゴシック" pitchFamily="34"/>
                <a:cs typeface="Arial" pitchFamily="34"/>
              </a:rPr>
              <a:t>”</a:t>
            </a:r>
            <a:endParaRPr lang="es-ES" sz="3000" b="1"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4130748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Rectángulo"/>
          <p:cNvSpPr/>
          <p:nvPr/>
        </p:nvSpPr>
        <p:spPr>
          <a:xfrm>
            <a:off x="942097" y="1095127"/>
            <a:ext cx="7346874" cy="461665"/>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dirty="0" smtClean="0">
                <a:solidFill>
                  <a:srgbClr val="00B0F0"/>
                </a:solidFill>
                <a:latin typeface="Calibri" pitchFamily="34"/>
                <a:ea typeface="ＭＳ Ｐゴシック" pitchFamily="34"/>
              </a:rPr>
              <a:t>GETTY CENTER EN LOS ÁNGELES</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5"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330754" name="Picture 2" descr="gettycenter"/>
          <p:cNvPicPr>
            <a:picLocks noChangeAspect="1" noChangeArrowheads="1"/>
          </p:cNvPicPr>
          <p:nvPr/>
        </p:nvPicPr>
        <p:blipFill>
          <a:blip r:embed="rId3" cstate="print"/>
          <a:srcRect/>
          <a:stretch>
            <a:fillRect/>
          </a:stretch>
        </p:blipFill>
        <p:spPr bwMode="auto">
          <a:xfrm>
            <a:off x="971600" y="1669304"/>
            <a:ext cx="6480720" cy="4279976"/>
          </a:xfrm>
          <a:prstGeom prst="rect">
            <a:avLst/>
          </a:prstGeom>
          <a:noFill/>
        </p:spPr>
      </p:pic>
    </p:spTree>
    <p:extLst>
      <p:ext uri="{BB962C8B-B14F-4D97-AF65-F5344CB8AC3E}">
        <p14:creationId xmlns:p14="http://schemas.microsoft.com/office/powerpoint/2010/main" val="3733943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992189" y="1556792"/>
            <a:ext cx="7756275"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i="0" u="none" strike="noStrike" kern="1200" cap="none" spc="0" baseline="0" dirty="0" smtClean="0">
                <a:solidFill>
                  <a:srgbClr val="00B0F0"/>
                </a:solidFill>
                <a:uFillTx/>
                <a:latin typeface="Helvetica" pitchFamily="34" charset="0"/>
                <a:ea typeface="ＭＳ Ｐゴシック" pitchFamily="34"/>
                <a:cs typeface="Arial" pitchFamily="34"/>
              </a:rPr>
              <a:t>L’art de l’efímer</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i="0" u="none" strike="noStrike" kern="1200" cap="none" spc="0" baseline="0" dirty="0" err="1" smtClean="0">
                <a:uFillTx/>
                <a:latin typeface="Helvetica" pitchFamily="34" charset="0"/>
                <a:ea typeface="ＭＳ Ｐゴシック" pitchFamily="34"/>
                <a:cs typeface="Arial" pitchFamily="34"/>
              </a:rPr>
              <a:t>Sorpren</a:t>
            </a:r>
            <a:r>
              <a:rPr lang="ca-ES" sz="3000" b="1" i="0" u="none" strike="noStrike" kern="1200" cap="none" spc="0" baseline="0" dirty="0" smtClean="0">
                <a:uFillTx/>
                <a:latin typeface="Helvetica" pitchFamily="34" charset="0"/>
                <a:ea typeface="ＭＳ Ｐゴシック" pitchFamily="34"/>
                <a:cs typeface="Arial" pitchFamily="34"/>
              </a:rPr>
              <a:t>-me, fes que sigui únic i breu</a:t>
            </a:r>
            <a:endParaRPr lang="es-ES" sz="3000" b="1"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1038877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mandala.jpg"/>
          <p:cNvPicPr>
            <a:picLocks noChangeAspect="1"/>
          </p:cNvPicPr>
          <p:nvPr/>
        </p:nvPicPr>
        <p:blipFill>
          <a:blip r:embed="rId3" cstate="print"/>
          <a:srcRect/>
          <a:stretch>
            <a:fillRect/>
          </a:stretch>
        </p:blipFill>
        <p:spPr>
          <a:xfrm>
            <a:off x="1116016" y="1608136"/>
            <a:ext cx="6335713" cy="4751386"/>
          </a:xfrm>
          <a:prstGeom prst="rect">
            <a:avLst/>
          </a:prstGeom>
          <a:noFill/>
          <a:ln>
            <a:noFill/>
          </a:ln>
          <a:effectLst>
            <a:outerShdw dist="22997" dir="5400000" algn="tl">
              <a:srgbClr val="000000">
                <a:alpha val="35000"/>
              </a:srgbClr>
            </a:outerShdw>
          </a:effectLst>
        </p:spPr>
      </p:pic>
      <p:sp>
        <p:nvSpPr>
          <p:cNvPr id="3" name="CuadroTexto 5"/>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4" name="Rectangle 3"/>
          <p:cNvSpPr/>
          <p:nvPr/>
        </p:nvSpPr>
        <p:spPr>
          <a:xfrm>
            <a:off x="458791" y="600075"/>
            <a:ext cx="7993063" cy="1096959"/>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3800" b="1" i="0" u="none" strike="noStrike" kern="1200" cap="none" spc="0" baseline="0">
                <a:solidFill>
                  <a:srgbClr val="0099FF"/>
                </a:solidFill>
                <a:uFillTx/>
                <a:latin typeface="Arial" pitchFamily="34"/>
                <a:ea typeface="ＭＳ Ｐゴシック" pitchFamily="34"/>
              </a:rPr>
              <a:t>L’art de l’efímer</a:t>
            </a:r>
            <a:endParaRPr lang="es-ES" sz="3800" b="1" i="0" u="none" strike="noStrike" kern="1200" cap="none" spc="0" baseline="0">
              <a:solidFill>
                <a:srgbClr val="0099FF"/>
              </a:solidFill>
              <a:uFillTx/>
              <a:latin typeface="Arial" pitchFamily="34"/>
              <a:ea typeface="ＭＳ Ｐゴシック" pitchFamily="34"/>
            </a:endParaRPr>
          </a:p>
        </p:txBody>
      </p:sp>
      <p:sp>
        <p:nvSpPr>
          <p:cNvPr id="5" name="Rectangle 2"/>
          <p:cNvSpPr txBox="1"/>
          <p:nvPr/>
        </p:nvSpPr>
        <p:spPr>
          <a:xfrm>
            <a:off x="952503" y="290514"/>
            <a:ext cx="5197477" cy="506413"/>
          </a:xfrm>
          <a:prstGeom prst="rect">
            <a:avLst/>
          </a:prstGeom>
          <a:gradFill>
            <a:gsLst>
              <a:gs pos="0">
                <a:srgbClr val="FF0000"/>
              </a:gs>
              <a:gs pos="100000">
                <a:srgbClr val="FF0000"/>
              </a:gs>
            </a:gsLst>
            <a:lin ang="0"/>
          </a:gradFill>
          <a:ln>
            <a:noFill/>
          </a:ln>
          <a:effectLst>
            <a:outerShdw dist="22997" dir="5400000" algn="tl">
              <a:srgbClr val="000000">
                <a:alpha val="35000"/>
              </a:srgbClr>
            </a:outerShdw>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a:solidFill>
                  <a:srgbClr val="FFFFFF"/>
                </a:solidFill>
                <a:uFillTx/>
                <a:latin typeface="Helvetica*" pitchFamily="2"/>
                <a:ea typeface="ＭＳ Ｐゴシック" pitchFamily="34"/>
              </a:rPr>
              <a:t>IV. Noves estratègies Comcult</a:t>
            </a:r>
          </a:p>
        </p:txBody>
      </p:sp>
    </p:spTree>
    <p:extLst>
      <p:ext uri="{BB962C8B-B14F-4D97-AF65-F5344CB8AC3E}">
        <p14:creationId xmlns:p14="http://schemas.microsoft.com/office/powerpoint/2010/main" val="925046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snapchat2.png"/>
          <p:cNvPicPr>
            <a:picLocks noChangeAspect="1"/>
          </p:cNvPicPr>
          <p:nvPr/>
        </p:nvPicPr>
        <p:blipFill>
          <a:blip r:embed="rId3" cstate="print"/>
          <a:srcRect/>
          <a:stretch>
            <a:fillRect/>
          </a:stretch>
        </p:blipFill>
        <p:spPr>
          <a:xfrm>
            <a:off x="611560" y="1556792"/>
            <a:ext cx="3635896" cy="3635896"/>
          </a:xfrm>
          <a:prstGeom prst="rect">
            <a:avLst/>
          </a:prstGeom>
          <a:noFill/>
          <a:ln>
            <a:noFill/>
          </a:ln>
          <a:effectLst>
            <a:outerShdw dist="22997" dir="5400000" algn="tl">
              <a:srgbClr val="000000">
                <a:alpha val="35000"/>
              </a:srgbClr>
            </a:outerShdw>
          </a:effectLst>
        </p:spPr>
      </p:pic>
      <p:pic>
        <p:nvPicPr>
          <p:cNvPr id="3" name="Imagen 3" descr="art_snapchat-620x349.jpg"/>
          <p:cNvPicPr>
            <a:picLocks noChangeAspect="1"/>
          </p:cNvPicPr>
          <p:nvPr/>
        </p:nvPicPr>
        <p:blipFill>
          <a:blip r:embed="rId4" cstate="print"/>
          <a:srcRect/>
          <a:stretch>
            <a:fillRect/>
          </a:stretch>
        </p:blipFill>
        <p:spPr>
          <a:xfrm>
            <a:off x="4211960" y="1556792"/>
            <a:ext cx="4651379" cy="2879729"/>
          </a:xfrm>
          <a:prstGeom prst="rect">
            <a:avLst/>
          </a:prstGeom>
          <a:noFill/>
          <a:ln>
            <a:noFill/>
          </a:ln>
          <a:effectLst>
            <a:outerShdw dist="22997" dir="5400000" algn="tl">
              <a:srgbClr val="000000">
                <a:alpha val="35000"/>
              </a:srgbClr>
            </a:outerShdw>
          </a:effectLst>
        </p:spPr>
      </p:pic>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3995853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snapchat_has_ruined_me.png"/>
          <p:cNvPicPr>
            <a:picLocks noChangeAspect="1"/>
          </p:cNvPicPr>
          <p:nvPr/>
        </p:nvPicPr>
        <p:blipFill>
          <a:blip r:embed="rId3" cstate="print"/>
          <a:srcRect/>
          <a:stretch>
            <a:fillRect/>
          </a:stretch>
        </p:blipFill>
        <p:spPr>
          <a:xfrm>
            <a:off x="2051720" y="1196752"/>
            <a:ext cx="4032448" cy="4601892"/>
          </a:xfrm>
          <a:prstGeom prst="rect">
            <a:avLst/>
          </a:prstGeom>
          <a:noFill/>
          <a:ln>
            <a:noFill/>
          </a:ln>
          <a:effectLst/>
        </p:spPr>
      </p:pic>
      <p:sp>
        <p:nvSpPr>
          <p:cNvPr id="4" name="CuadroTexto 7"/>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7"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872158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400" b="1" dirty="0" smtClean="0">
                <a:solidFill>
                  <a:srgbClr val="00B0F0"/>
                </a:solidFill>
                <a:ea typeface="ＭＳ Ｐゴシック" pitchFamily="34"/>
              </a:rPr>
              <a:t>CASA BATLLÓ</a:t>
            </a:r>
            <a:endParaRPr lang="ca-ES" sz="24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400" b="1" dirty="0">
                <a:solidFill>
                  <a:srgbClr val="FFFFFF"/>
                </a:solidFill>
                <a:latin typeface="Helvetica" pitchFamily="34" charset="0"/>
                <a:ea typeface="ＭＳ Ｐゴシック" pitchFamily="34"/>
              </a:rPr>
              <a:t>V. Noves estratègies </a:t>
            </a:r>
            <a:r>
              <a:rPr lang="ca-ES" sz="2400" b="1" dirty="0" err="1">
                <a:solidFill>
                  <a:srgbClr val="FFFFFF"/>
                </a:solidFill>
                <a:latin typeface="Helvetica" pitchFamily="34" charset="0"/>
                <a:ea typeface="ＭＳ Ｐゴシック" pitchFamily="34"/>
              </a:rPr>
              <a:t>ComCult</a:t>
            </a:r>
            <a:endParaRPr lang="ca-ES" sz="2400" b="1" dirty="0">
              <a:solidFill>
                <a:srgbClr val="FFFFFF"/>
              </a:solidFill>
              <a:latin typeface="Helvetica" pitchFamily="34" charset="0"/>
              <a:ea typeface="ＭＳ Ｐゴシック" pitchFamily="34"/>
            </a:endParaRPr>
          </a:p>
        </p:txBody>
      </p:sp>
      <p:pic>
        <p:nvPicPr>
          <p:cNvPr id="20482" name="Picture 2" descr="casabatllo snapchat barcelona"/>
          <p:cNvPicPr>
            <a:picLocks noChangeAspect="1" noChangeArrowheads="1"/>
          </p:cNvPicPr>
          <p:nvPr/>
        </p:nvPicPr>
        <p:blipFill>
          <a:blip r:embed="rId3" cstate="print"/>
          <a:srcRect/>
          <a:stretch>
            <a:fillRect/>
          </a:stretch>
        </p:blipFill>
        <p:spPr bwMode="auto">
          <a:xfrm>
            <a:off x="1043608" y="1628800"/>
            <a:ext cx="5184576" cy="4141526"/>
          </a:xfrm>
          <a:prstGeom prst="rect">
            <a:avLst/>
          </a:prstGeom>
          <a:noFill/>
        </p:spPr>
      </p:pic>
      <p:pic>
        <p:nvPicPr>
          <p:cNvPr id="2" name="Imagen 1"/>
          <p:cNvPicPr>
            <a:picLocks noChangeAspect="1"/>
          </p:cNvPicPr>
          <p:nvPr/>
        </p:nvPicPr>
        <p:blipFill>
          <a:blip r:embed="rId4"/>
          <a:stretch>
            <a:fillRect/>
          </a:stretch>
        </p:blipFill>
        <p:spPr>
          <a:xfrm>
            <a:off x="6444208" y="1484784"/>
            <a:ext cx="2805100" cy="1570856"/>
          </a:xfrm>
          <a:prstGeom prst="rect">
            <a:avLst/>
          </a:prstGeom>
        </p:spPr>
      </p:pic>
    </p:spTree>
    <p:extLst>
      <p:ext uri="{BB962C8B-B14F-4D97-AF65-F5344CB8AC3E}">
        <p14:creationId xmlns:p14="http://schemas.microsoft.com/office/powerpoint/2010/main" val="27318736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5"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00B0F0"/>
                </a:solidFill>
                <a:uFillTx/>
                <a:latin typeface="Calibri" pitchFamily="34"/>
                <a:ea typeface="ＭＳ Ｐゴシック" pitchFamily="34"/>
              </a:rPr>
              <a:t>VIZCAYA MUSEUM &amp; GARDEN</a:t>
            </a:r>
            <a:endParaRPr lang="ca-ES" sz="2400" b="1" i="0" u="none" strike="noStrike" kern="1200" cap="none" spc="0" baseline="0" dirty="0">
              <a:solidFill>
                <a:srgbClr val="00B0F0"/>
              </a:solidFill>
              <a:uFillTx/>
              <a:latin typeface="Calibri" pitchFamily="34"/>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pic>
        <p:nvPicPr>
          <p:cNvPr id="37889" name="Picture 1"/>
          <p:cNvPicPr>
            <a:picLocks noChangeAspect="1" noChangeArrowheads="1"/>
          </p:cNvPicPr>
          <p:nvPr/>
        </p:nvPicPr>
        <p:blipFill>
          <a:blip r:embed="rId3" cstate="print"/>
          <a:srcRect l="9450" t="17719" r="11407" b="16575"/>
          <a:stretch>
            <a:fillRect/>
          </a:stretch>
        </p:blipFill>
        <p:spPr bwMode="auto">
          <a:xfrm>
            <a:off x="971600" y="1628800"/>
            <a:ext cx="6696744" cy="4447837"/>
          </a:xfrm>
          <a:prstGeom prst="rect">
            <a:avLst/>
          </a:prstGeom>
          <a:noFill/>
          <a:ln w="9525">
            <a:noFill/>
            <a:miter lim="800000"/>
            <a:headEnd/>
            <a:tailEnd/>
          </a:ln>
        </p:spPr>
      </p:pic>
    </p:spTree>
    <p:extLst>
      <p:ext uri="{BB962C8B-B14F-4D97-AF65-F5344CB8AC3E}">
        <p14:creationId xmlns:p14="http://schemas.microsoft.com/office/powerpoint/2010/main" val="1454235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pic>
        <p:nvPicPr>
          <p:cNvPr id="4" name="Picture 2" descr="http://static.guim.co.uk/sys-images/Guardian/Pix/audio/video/2013/10/14/1381748696329/Banksy-sells-original-wor-002.jpg"/>
          <p:cNvPicPr>
            <a:picLocks noChangeAspect="1"/>
          </p:cNvPicPr>
          <p:nvPr/>
        </p:nvPicPr>
        <p:blipFill>
          <a:blip r:embed="rId3" cstate="print"/>
          <a:srcRect/>
          <a:stretch>
            <a:fillRect/>
          </a:stretch>
        </p:blipFill>
        <p:spPr>
          <a:xfrm>
            <a:off x="971860" y="1773853"/>
            <a:ext cx="6811191" cy="3831299"/>
          </a:xfrm>
          <a:prstGeom prst="rect">
            <a:avLst/>
          </a:prstGeom>
          <a:noFill/>
          <a:ln>
            <a:noFill/>
          </a:ln>
          <a:effectLst>
            <a:outerShdw dist="22997" dir="5400000" algn="tl">
              <a:srgbClr val="000000">
                <a:alpha val="35000"/>
              </a:srgbClr>
            </a:outerShdw>
          </a:effectLst>
        </p:spPr>
      </p:pic>
      <p:sp>
        <p:nvSpPr>
          <p:cNvPr id="5"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BANKSY  </a:t>
            </a: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2224299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4"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PRADA – 24h MUSEUM</a:t>
            </a:r>
          </a:p>
        </p:txBody>
      </p:sp>
      <p:pic>
        <p:nvPicPr>
          <p:cNvPr id="5" name="Picture 2" descr="http://mylifeonmybike.files.wordpress.com/2012/01/img_0014.jpg"/>
          <p:cNvPicPr>
            <a:picLocks noChangeAspect="1"/>
          </p:cNvPicPr>
          <p:nvPr/>
        </p:nvPicPr>
        <p:blipFill>
          <a:blip r:embed="rId3" cstate="print"/>
          <a:srcRect/>
          <a:stretch>
            <a:fillRect/>
          </a:stretch>
        </p:blipFill>
        <p:spPr>
          <a:xfrm>
            <a:off x="1021275" y="1678445"/>
            <a:ext cx="5756778" cy="4318601"/>
          </a:xfrm>
          <a:prstGeom prst="rect">
            <a:avLst/>
          </a:prstGeom>
          <a:noFill/>
          <a:ln>
            <a:noFill/>
          </a:ln>
          <a:effectLst>
            <a:outerShdw dist="22997" dir="5400000" algn="tl">
              <a:srgbClr val="000000">
                <a:alpha val="35000"/>
              </a:srgbClr>
            </a:outerShdw>
          </a:effectLst>
        </p:spPr>
      </p:pic>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2679816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4"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NOTODOFILMFEST</a:t>
            </a:r>
          </a:p>
        </p:txBody>
      </p:sp>
      <p:sp>
        <p:nvSpPr>
          <p:cNvPr id="5" name="AutoShape 2" descr="Mostrando "/>
          <p:cNvSpPr/>
          <p:nvPr/>
        </p:nvSpPr>
        <p:spPr>
          <a:xfrm>
            <a:off x="176214" y="-182559"/>
            <a:ext cx="304796" cy="30479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1200" cap="none" spc="0" baseline="0">
              <a:solidFill>
                <a:srgbClr val="000000"/>
              </a:solidFill>
              <a:uFillTx/>
              <a:latin typeface="Arial" pitchFamily="34"/>
              <a:ea typeface="ＭＳ Ｐゴシック" pitchFamily="34"/>
            </a:endParaRPr>
          </a:p>
        </p:txBody>
      </p:sp>
      <p:pic>
        <p:nvPicPr>
          <p:cNvPr id="6" name="Picture 3" descr="C:\Users\Aleida.Vilaplana\Downloads\unnamed.jpg"/>
          <p:cNvPicPr>
            <a:picLocks noChangeAspect="1"/>
          </p:cNvPicPr>
          <p:nvPr/>
        </p:nvPicPr>
        <p:blipFill>
          <a:blip r:embed="rId3" cstate="print"/>
          <a:srcRect/>
          <a:stretch>
            <a:fillRect/>
          </a:stretch>
        </p:blipFill>
        <p:spPr>
          <a:xfrm>
            <a:off x="1033153" y="1740478"/>
            <a:ext cx="6792684" cy="3820884"/>
          </a:xfrm>
          <a:prstGeom prst="rect">
            <a:avLst/>
          </a:prstGeom>
          <a:noFill/>
          <a:ln>
            <a:noFill/>
          </a:ln>
          <a:effectLst>
            <a:outerShdw dist="22997" dir="5400000" algn="tl">
              <a:srgbClr val="000000">
                <a:alpha val="35000"/>
              </a:srgbClr>
            </a:outerShdw>
          </a:effectLst>
        </p:spPr>
      </p:pic>
      <p:sp>
        <p:nvSpPr>
          <p:cNvPr id="7"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
        <p:nvSpPr>
          <p:cNvPr id="3" name="CuadroTexto 2"/>
          <p:cNvSpPr txBox="1"/>
          <p:nvPr/>
        </p:nvSpPr>
        <p:spPr>
          <a:xfrm>
            <a:off x="1033153" y="5891799"/>
            <a:ext cx="6425270" cy="369332"/>
          </a:xfrm>
          <a:prstGeom prst="rect">
            <a:avLst/>
          </a:prstGeom>
          <a:noFill/>
        </p:spPr>
        <p:txBody>
          <a:bodyPr wrap="square" rtlCol="0">
            <a:spAutoFit/>
          </a:bodyPr>
          <a:lstStyle/>
          <a:p>
            <a:r>
              <a:rPr lang="es-ES" dirty="0" smtClean="0"/>
              <a:t>Autocine al </a:t>
            </a:r>
            <a:r>
              <a:rPr lang="es-ES" dirty="0" err="1" smtClean="0"/>
              <a:t>sem</a:t>
            </a:r>
            <a:r>
              <a:rPr lang="es-ES" dirty="0" err="1" smtClean="0"/>
              <a:t>àfor</a:t>
            </a:r>
            <a:r>
              <a:rPr lang="es-ES" dirty="0" smtClean="0"/>
              <a:t> de 30 </a:t>
            </a:r>
            <a:r>
              <a:rPr lang="es-ES" dirty="0" err="1" smtClean="0"/>
              <a:t>segons</a:t>
            </a:r>
            <a:endParaRPr lang="es-ES" dirty="0"/>
          </a:p>
        </p:txBody>
      </p:sp>
    </p:spTree>
    <p:extLst>
      <p:ext uri="{BB962C8B-B14F-4D97-AF65-F5344CB8AC3E}">
        <p14:creationId xmlns:p14="http://schemas.microsoft.com/office/powerpoint/2010/main" val="34538385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8201904" cy="523220"/>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800" b="1" dirty="0">
                <a:solidFill>
                  <a:srgbClr val="00B0F0"/>
                </a:solidFill>
                <a:latin typeface="Calibri" pitchFamily="34"/>
                <a:ea typeface="ＭＳ Ｐゴシック" pitchFamily="34"/>
              </a:rPr>
              <a:t>SALA </a:t>
            </a:r>
            <a:r>
              <a:rPr lang="ca-ES" sz="2800" b="1" dirty="0" smtClean="0">
                <a:solidFill>
                  <a:srgbClr val="00B0F0"/>
                </a:solidFill>
                <a:latin typeface="Calibri" pitchFamily="34"/>
                <a:ea typeface="ＭＳ Ｐゴシック" pitchFamily="34"/>
              </a:rPr>
              <a:t>BECKETT </a:t>
            </a:r>
            <a:r>
              <a:rPr lang="ca-ES" sz="2800" b="1" dirty="0">
                <a:solidFill>
                  <a:srgbClr val="00B0F0"/>
                </a:solidFill>
                <a:latin typeface="Calibri" pitchFamily="34"/>
                <a:ea typeface="ＭＳ Ｐゴシック" pitchFamily="34"/>
              </a:rPr>
              <a:t>– TAQUILLA INVERSA</a:t>
            </a:r>
          </a:p>
        </p:txBody>
      </p:sp>
      <p:pic>
        <p:nvPicPr>
          <p:cNvPr id="4" name="Picture 2" descr="http://img01.lavanguardia.com/2011/12/12/La-futura-Casa-de-los-Autores-_54241018990_51351706917_600_226.jpg"/>
          <p:cNvPicPr>
            <a:picLocks noChangeAspect="1"/>
          </p:cNvPicPr>
          <p:nvPr/>
        </p:nvPicPr>
        <p:blipFill>
          <a:blip r:embed="rId3" cstate="print"/>
          <a:srcRect/>
          <a:stretch>
            <a:fillRect/>
          </a:stretch>
        </p:blipFill>
        <p:spPr>
          <a:xfrm>
            <a:off x="995607" y="1916832"/>
            <a:ext cx="7673379" cy="2890308"/>
          </a:xfrm>
          <a:prstGeom prst="rect">
            <a:avLst/>
          </a:prstGeom>
          <a:noFill/>
          <a:ln>
            <a:noFill/>
          </a:ln>
          <a:effectLst>
            <a:outerShdw dist="22997" dir="5400000" algn="tl">
              <a:srgbClr val="000000">
                <a:alpha val="35000"/>
              </a:srgbClr>
            </a:outerShdw>
          </a:effectLst>
        </p:spPr>
      </p:pic>
      <p:sp>
        <p:nvSpPr>
          <p:cNvPr id="5" name="5 CuadroTexto"/>
          <p:cNvSpPr txBox="1"/>
          <p:nvPr/>
        </p:nvSpPr>
        <p:spPr>
          <a:xfrm>
            <a:off x="985650" y="4947306"/>
            <a:ext cx="6163293" cy="338556"/>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Clr>
                <a:srgbClr val="00B0F0"/>
              </a:buClr>
              <a:buSzPct val="100000"/>
              <a:buFont typeface="Wingdings" pitchFamily="2"/>
              <a:buChar char="ü"/>
              <a:tabLst/>
              <a:defRPr sz="1800" b="0" i="0" u="none" strike="noStrike" kern="0" cap="none" spc="0" baseline="0">
                <a:solidFill>
                  <a:srgbClr val="000000"/>
                </a:solidFill>
                <a:uFillTx/>
              </a:defRPr>
            </a:pPr>
            <a:r>
              <a:rPr lang="es-ES" sz="1600" b="0" i="0" u="none" strike="noStrike" kern="1200" cap="none" spc="0" baseline="0" dirty="0">
                <a:solidFill>
                  <a:srgbClr val="000000"/>
                </a:solidFill>
                <a:uFillTx/>
                <a:latin typeface="Calibri" pitchFamily="34"/>
                <a:ea typeface="ＭＳ Ｐゴシック" pitchFamily="34"/>
              </a:rPr>
              <a:t>El </a:t>
            </a:r>
            <a:r>
              <a:rPr lang="es-ES" sz="1600" b="0" i="0" u="none" strike="noStrike" kern="1200" cap="none" spc="0" baseline="0" dirty="0" err="1">
                <a:solidFill>
                  <a:srgbClr val="000000"/>
                </a:solidFill>
                <a:uFillTx/>
                <a:latin typeface="Calibri" pitchFamily="34"/>
                <a:ea typeface="ＭＳ Ｐゴシック" pitchFamily="34"/>
              </a:rPr>
              <a:t>públic</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decideix</a:t>
            </a:r>
            <a:r>
              <a:rPr lang="es-ES" sz="1600" b="0" i="0" u="none" strike="noStrike" kern="1200" cap="none" spc="0" baseline="0" dirty="0">
                <a:solidFill>
                  <a:srgbClr val="000000"/>
                </a:solidFill>
                <a:uFillTx/>
                <a:latin typeface="Calibri" pitchFamily="34"/>
                <a:ea typeface="ＭＳ Ｐゴシック" pitchFamily="34"/>
              </a:rPr>
              <a:t> el preu de </a:t>
            </a:r>
            <a:r>
              <a:rPr lang="es-ES" sz="1600" b="0" i="0" u="none" strike="noStrike" kern="1200" cap="none" spc="0" baseline="0" dirty="0" err="1">
                <a:solidFill>
                  <a:srgbClr val="000000"/>
                </a:solidFill>
                <a:uFillTx/>
                <a:latin typeface="Calibri" pitchFamily="34"/>
                <a:ea typeface="ＭＳ Ｐゴシック" pitchFamily="34"/>
              </a:rPr>
              <a:t>l’entrada</a:t>
            </a:r>
            <a:endParaRPr lang="es-ES" sz="1600" b="0" i="0" u="none" strike="noStrike" kern="1200" cap="none" spc="0" baseline="0" dirty="0">
              <a:solidFill>
                <a:srgbClr val="000000"/>
              </a:solidFill>
              <a:uFillTx/>
              <a:latin typeface="Calibri" pitchFamily="34"/>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1198830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755576" y="1556792"/>
            <a:ext cx="8496944" cy="792088"/>
          </a:xfrm>
          <a:prstGeom prst="rect">
            <a:avLst/>
          </a:prstGeom>
          <a:noFill/>
          <a:ln>
            <a:noFill/>
          </a:ln>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i="0" u="none" strike="noStrike" kern="1200" cap="none" spc="0" baseline="0" dirty="0" err="1" smtClean="0">
                <a:solidFill>
                  <a:srgbClr val="00B0F0"/>
                </a:solidFill>
                <a:uFillTx/>
                <a:latin typeface="Helvetica" pitchFamily="34" charset="0"/>
                <a:ea typeface="ＭＳ Ｐゴシック" pitchFamily="34"/>
                <a:cs typeface="Arial" pitchFamily="34"/>
              </a:rPr>
              <a:t>Ludificació</a:t>
            </a:r>
            <a:endParaRPr lang="ca-ES" sz="6600" b="1" i="0" u="none" strike="noStrike" kern="1200" cap="none" spc="0" baseline="0" dirty="0" smtClean="0">
              <a:solidFill>
                <a:srgbClr val="00B0F0"/>
              </a:solidFill>
              <a:uFillTx/>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6600" b="1" dirty="0" smtClean="0">
                <a:solidFill>
                  <a:srgbClr val="00B0F0"/>
                </a:solidFill>
                <a:latin typeface="Helvetica" pitchFamily="34" charset="0"/>
                <a:ea typeface="ＭＳ Ｐゴシック" pitchFamily="34"/>
                <a:cs typeface="Arial" pitchFamily="34"/>
              </a:rPr>
              <a:t>(</a:t>
            </a:r>
            <a:r>
              <a:rPr lang="ca-ES" sz="6600" b="1" dirty="0" err="1" smtClean="0">
                <a:solidFill>
                  <a:srgbClr val="00B0F0"/>
                </a:solidFill>
                <a:latin typeface="Helvetica" pitchFamily="34" charset="0"/>
                <a:ea typeface="ＭＳ Ｐゴシック" pitchFamily="34"/>
                <a:cs typeface="Arial" pitchFamily="34"/>
              </a:rPr>
              <a:t>gaming</a:t>
            </a:r>
            <a:r>
              <a:rPr lang="ca-ES" sz="6600" b="1" dirty="0" smtClean="0">
                <a:solidFill>
                  <a:srgbClr val="00B0F0"/>
                </a:solidFill>
                <a:latin typeface="Helvetica" pitchFamily="34" charset="0"/>
                <a:ea typeface="ＭＳ Ｐゴシック" pitchFamily="34"/>
                <a:cs typeface="Arial" pitchFamily="34"/>
              </a:rPr>
              <a:t>)</a:t>
            </a:r>
            <a:endParaRPr lang="ca-ES" sz="6600" b="1" i="0" u="none" strike="noStrike" kern="1200" cap="none" spc="0" baseline="0" dirty="0" smtClean="0">
              <a:solidFill>
                <a:srgbClr val="00B0F0"/>
              </a:solidFill>
              <a:uFillTx/>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ca-ES" sz="6600" b="1" dirty="0">
              <a:solidFill>
                <a:srgbClr val="00B0F0"/>
              </a:solidFill>
              <a:latin typeface="Helvetica" pitchFamily="34" charset="0"/>
              <a:ea typeface="ＭＳ Ｐゴシック"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ca-ES" sz="3000" b="1" i="0" u="none" strike="noStrike" kern="1200" cap="none" spc="0" baseline="0" dirty="0" err="1" smtClean="0">
                <a:uFillTx/>
                <a:latin typeface="Helvetica" pitchFamily="34" charset="0"/>
                <a:ea typeface="ＭＳ Ｐゴシック" pitchFamily="34"/>
                <a:cs typeface="Arial" pitchFamily="34"/>
              </a:rPr>
              <a:t>L’homo</a:t>
            </a:r>
            <a:r>
              <a:rPr lang="ca-ES" sz="3000" b="1" i="0" u="none" strike="noStrike" kern="1200" cap="none" spc="0" baseline="0" dirty="0" smtClean="0">
                <a:uFillTx/>
                <a:latin typeface="Helvetica" pitchFamily="34" charset="0"/>
                <a:ea typeface="ＭＳ Ｐゴシック" pitchFamily="34"/>
                <a:cs typeface="Arial" pitchFamily="34"/>
              </a:rPr>
              <a:t> </a:t>
            </a:r>
            <a:r>
              <a:rPr lang="ca-ES" sz="3000" b="1" i="0" u="none" strike="noStrike" kern="1200" cap="none" spc="0" baseline="0" dirty="0" err="1" smtClean="0">
                <a:uFillTx/>
                <a:latin typeface="Helvetica" pitchFamily="34" charset="0"/>
                <a:ea typeface="ＭＳ Ｐゴシック" pitchFamily="34"/>
                <a:cs typeface="Arial" pitchFamily="34"/>
              </a:rPr>
              <a:t>ludens</a:t>
            </a:r>
            <a:endParaRPr lang="es-ES" sz="3000"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3452998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942097" y="1061453"/>
            <a:ext cx="5304324" cy="461665"/>
          </a:xfrm>
          <a:prstGeom prst="rect">
            <a:avLst/>
          </a:prstGeom>
          <a:noFill/>
          <a:ln>
            <a:noFill/>
            <a:prstDash val="solid"/>
          </a:ln>
          <a:effectLst/>
        </p:spPr>
        <p:txBody>
          <a:bodyPr vert="horz" wrap="square" lIns="91440" tIns="45720" rIns="91440" bIns="45720" anchor="t" anchorCtr="0" compatLnSpc="1">
            <a:spAutoFit/>
          </a:bodyPr>
          <a:lstStyle/>
          <a:p>
            <a:pPr marL="285750" indent="-285750">
              <a:defRPr sz="1800" b="0" i="0" u="none" strike="noStrike" kern="0" cap="none" spc="0" baseline="0">
                <a:solidFill>
                  <a:srgbClr val="000000"/>
                </a:solidFill>
                <a:uFillTx/>
              </a:defRPr>
            </a:pPr>
            <a:r>
              <a:rPr lang="ca-ES" sz="2400" b="1" dirty="0" smtClean="0">
                <a:solidFill>
                  <a:srgbClr val="00B0F0"/>
                </a:solidFill>
                <a:ea typeface="ＭＳ Ｐゴシック" pitchFamily="34"/>
              </a:rPr>
              <a:t>NUBLA - MUSEO THYSSEN-BORNEMISZA</a:t>
            </a:r>
            <a:endParaRPr lang="ca-ES" sz="2400" b="1" dirty="0">
              <a:solidFill>
                <a:srgbClr val="00B0F0"/>
              </a:solidFill>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a:defRPr sz="1800" b="0" i="0" u="none" strike="noStrike" kern="0" cap="none" spc="0" baseline="0">
                <a:solidFill>
                  <a:srgbClr val="000000"/>
                </a:solidFill>
                <a:uFillTx/>
              </a:defRPr>
            </a:pPr>
            <a:r>
              <a:rPr lang="ca-ES" sz="2400" b="1" dirty="0">
                <a:solidFill>
                  <a:srgbClr val="FFFFFF"/>
                </a:solidFill>
                <a:latin typeface="Helvetica" pitchFamily="34" charset="0"/>
                <a:ea typeface="ＭＳ Ｐゴシック" pitchFamily="34"/>
              </a:rPr>
              <a:t>V. Noves estratègies </a:t>
            </a:r>
            <a:r>
              <a:rPr lang="ca-ES" sz="2400" b="1" dirty="0" err="1">
                <a:solidFill>
                  <a:srgbClr val="FFFFFF"/>
                </a:solidFill>
                <a:latin typeface="Helvetica" pitchFamily="34" charset="0"/>
                <a:ea typeface="ＭＳ Ｐゴシック" pitchFamily="34"/>
              </a:rPr>
              <a:t>ComCult</a:t>
            </a:r>
            <a:endParaRPr lang="ca-ES" sz="2400" b="1" dirty="0">
              <a:solidFill>
                <a:srgbClr val="FFFFFF"/>
              </a:solidFill>
              <a:latin typeface="Helvetica" pitchFamily="34" charset="0"/>
              <a:ea typeface="ＭＳ Ｐゴシック" pitchFamily="34"/>
            </a:endParaRPr>
          </a:p>
        </p:txBody>
      </p:sp>
      <p:pic>
        <p:nvPicPr>
          <p:cNvPr id="7170" name="Picture 2" descr="http://media.vandal.net/i/1200x630/26395/nubla-2015117113157_1.jpg"/>
          <p:cNvPicPr>
            <a:picLocks noChangeAspect="1" noChangeArrowheads="1"/>
          </p:cNvPicPr>
          <p:nvPr/>
        </p:nvPicPr>
        <p:blipFill>
          <a:blip r:embed="rId3" cstate="print"/>
          <a:srcRect/>
          <a:stretch>
            <a:fillRect/>
          </a:stretch>
        </p:blipFill>
        <p:spPr bwMode="auto">
          <a:xfrm>
            <a:off x="971600" y="1700808"/>
            <a:ext cx="7128792" cy="4009946"/>
          </a:xfrm>
          <a:prstGeom prst="rect">
            <a:avLst/>
          </a:prstGeom>
          <a:noFill/>
        </p:spPr>
      </p:pic>
      <p:sp>
        <p:nvSpPr>
          <p:cNvPr id="5" name="Rectángulo 4"/>
          <p:cNvSpPr/>
          <p:nvPr/>
        </p:nvSpPr>
        <p:spPr>
          <a:xfrm>
            <a:off x="755576" y="5734997"/>
            <a:ext cx="7920880" cy="369332"/>
          </a:xfrm>
          <a:prstGeom prst="rect">
            <a:avLst/>
          </a:prstGeom>
        </p:spPr>
        <p:txBody>
          <a:bodyPr wrap="square">
            <a:spAutoFit/>
          </a:bodyPr>
          <a:lstStyle/>
          <a:p>
            <a:r>
              <a:rPr lang="es-ES" dirty="0" err="1" smtClean="0"/>
              <a:t>Videojoc</a:t>
            </a:r>
            <a:r>
              <a:rPr lang="es-ES" dirty="0" smtClean="0"/>
              <a:t> </a:t>
            </a:r>
            <a:r>
              <a:rPr lang="es-ES" dirty="0" err="1" smtClean="0"/>
              <a:t>amb</a:t>
            </a:r>
            <a:r>
              <a:rPr lang="es-ES" dirty="0" smtClean="0"/>
              <a:t> </a:t>
            </a:r>
            <a:r>
              <a:rPr lang="es-ES" dirty="0" err="1" smtClean="0"/>
              <a:t>Playstation</a:t>
            </a:r>
            <a:r>
              <a:rPr lang="es-ES" dirty="0" smtClean="0"/>
              <a:t> i </a:t>
            </a:r>
            <a:r>
              <a:rPr lang="es-ES" dirty="0" err="1" smtClean="0"/>
              <a:t>Museu</a:t>
            </a:r>
            <a:r>
              <a:rPr lang="es-ES" dirty="0" smtClean="0"/>
              <a:t> Thyssen per </a:t>
            </a:r>
            <a:r>
              <a:rPr lang="es-ES" dirty="0" err="1" smtClean="0"/>
              <a:t>oferir</a:t>
            </a:r>
            <a:r>
              <a:rPr lang="es-ES" dirty="0" smtClean="0"/>
              <a:t> </a:t>
            </a:r>
            <a:r>
              <a:rPr lang="es-ES" dirty="0" err="1" smtClean="0"/>
              <a:t>viatge</a:t>
            </a:r>
            <a:r>
              <a:rPr lang="es-ES" dirty="0" smtClean="0"/>
              <a:t> per les obres </a:t>
            </a:r>
            <a:r>
              <a:rPr lang="es-ES" dirty="0" err="1" smtClean="0"/>
              <a:t>d’art</a:t>
            </a:r>
            <a:endParaRPr lang="es-ES" dirty="0"/>
          </a:p>
        </p:txBody>
      </p:sp>
    </p:spTree>
    <p:extLst>
      <p:ext uri="{BB962C8B-B14F-4D97-AF65-F5344CB8AC3E}">
        <p14:creationId xmlns:p14="http://schemas.microsoft.com/office/powerpoint/2010/main" val="1573337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4"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err="1">
                <a:solidFill>
                  <a:srgbClr val="00B0F0"/>
                </a:solidFill>
                <a:uFillTx/>
                <a:latin typeface="Calibri" pitchFamily="34"/>
                <a:ea typeface="ＭＳ Ｐゴシック" pitchFamily="34"/>
              </a:rPr>
              <a:t>MoMA</a:t>
            </a:r>
            <a:r>
              <a:rPr lang="ca-ES" sz="2400" b="1" i="0" u="none" strike="noStrike" kern="1200" cap="none" spc="0" baseline="0" dirty="0">
                <a:solidFill>
                  <a:srgbClr val="00B0F0"/>
                </a:solidFill>
                <a:uFillTx/>
                <a:latin typeface="Calibri" pitchFamily="34"/>
                <a:ea typeface="ＭＳ Ｐゴシック" pitchFamily="34"/>
              </a:rPr>
              <a:t> – ART LAB IPAD </a:t>
            </a:r>
          </a:p>
        </p:txBody>
      </p:sp>
      <p:pic>
        <p:nvPicPr>
          <p:cNvPr id="5" name="Picture 2" descr="Art Lab"/>
          <p:cNvPicPr>
            <a:picLocks noChangeAspect="1"/>
          </p:cNvPicPr>
          <p:nvPr/>
        </p:nvPicPr>
        <p:blipFill>
          <a:blip r:embed="rId3" cstate="print"/>
          <a:srcRect/>
          <a:stretch>
            <a:fillRect/>
          </a:stretch>
        </p:blipFill>
        <p:spPr>
          <a:xfrm>
            <a:off x="1066857" y="1626918"/>
            <a:ext cx="1664226" cy="4630905"/>
          </a:xfrm>
          <a:prstGeom prst="rect">
            <a:avLst/>
          </a:prstGeom>
          <a:noFill/>
          <a:ln>
            <a:noFill/>
          </a:ln>
          <a:effectLst>
            <a:outerShdw dist="22997" dir="5400000" algn="tl">
              <a:srgbClr val="000000">
                <a:alpha val="35000"/>
              </a:srgbClr>
            </a:outerShdw>
          </a:effectLst>
        </p:spPr>
      </p:pic>
      <p:pic>
        <p:nvPicPr>
          <p:cNvPr id="6" name="Picture 4" descr="http://a5.mzstatic.com/eu/r30/Purple4/v4/1a/88/e5/1a88e542-adbe-d6eb-b512-fffc89ad3a7e/screen480x480.jpeg"/>
          <p:cNvPicPr>
            <a:picLocks noChangeAspect="1"/>
          </p:cNvPicPr>
          <p:nvPr/>
        </p:nvPicPr>
        <p:blipFill>
          <a:blip r:embed="rId4" cstate="print"/>
          <a:srcRect/>
          <a:stretch>
            <a:fillRect/>
          </a:stretch>
        </p:blipFill>
        <p:spPr>
          <a:xfrm>
            <a:off x="2871910" y="1631353"/>
            <a:ext cx="4572000" cy="3429000"/>
          </a:xfrm>
          <a:prstGeom prst="rect">
            <a:avLst/>
          </a:prstGeom>
          <a:noFill/>
          <a:ln>
            <a:noFill/>
          </a:ln>
          <a:effectLst>
            <a:outerShdw dist="22997" dir="5400000" algn="tl">
              <a:srgbClr val="000000">
                <a:alpha val="35000"/>
              </a:srgbClr>
            </a:outerShdw>
          </a:effectLst>
        </p:spPr>
      </p:pic>
      <p:sp>
        <p:nvSpPr>
          <p:cNvPr id="7"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19898803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4" name="7 Rectángulo"/>
          <p:cNvSpPr/>
          <p:nvPr/>
        </p:nvSpPr>
        <p:spPr>
          <a:xfrm>
            <a:off x="884224" y="103830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MUSEÉ LOUVRE &amp; NINTENDO 3DS  </a:t>
            </a:r>
          </a:p>
        </p:txBody>
      </p:sp>
      <p:pic>
        <p:nvPicPr>
          <p:cNvPr id="5" name="Picture 2" descr="https://conectadok.openbank.universia.es/wp-content/uploads/nintendo4.jpg"/>
          <p:cNvPicPr>
            <a:picLocks noChangeAspect="1"/>
          </p:cNvPicPr>
          <p:nvPr/>
        </p:nvPicPr>
        <p:blipFill>
          <a:blip r:embed="rId3" cstate="print"/>
          <a:srcRect l="13580"/>
          <a:stretch>
            <a:fillRect/>
          </a:stretch>
        </p:blipFill>
        <p:spPr>
          <a:xfrm>
            <a:off x="1017553" y="1749183"/>
            <a:ext cx="5710976" cy="3709995"/>
          </a:xfrm>
          <a:prstGeom prst="rect">
            <a:avLst/>
          </a:prstGeom>
          <a:noFill/>
          <a:ln>
            <a:noFill/>
          </a:ln>
          <a:effectLst>
            <a:outerShdw dist="22997" dir="5400000" algn="tl">
              <a:srgbClr val="000000">
                <a:alpha val="35000"/>
              </a:srgbClr>
            </a:outerShdw>
          </a:effectLst>
        </p:spPr>
      </p:pic>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3243876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4"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VISIT CARLSBERG  </a:t>
            </a:r>
          </a:p>
        </p:txBody>
      </p:sp>
      <p:pic>
        <p:nvPicPr>
          <p:cNvPr id="5" name="Picture 2" descr="https://images.redia.dk/?a=3c487a455e2c49446e4147775976442f&amp;m=bb&amp;q=8&amp;w=662&amp;h=672&amp;u=aHR0cHM6Ly9wdWJsaXNoLW1lZGlhLnJlZGlhLmRrL3JlYWQucGhwP2ZpbGVJZD1yZWRpYXdlYjo6NTVhM2IwMTllZmQxY2Y1NzNlYTAzMDQz&amp;e=http&amp;o=jpeg"/>
          <p:cNvPicPr>
            <a:picLocks noChangeAspect="1"/>
          </p:cNvPicPr>
          <p:nvPr/>
        </p:nvPicPr>
        <p:blipFill>
          <a:blip r:embed="rId3" cstate="print"/>
          <a:srcRect/>
          <a:stretch>
            <a:fillRect/>
          </a:stretch>
        </p:blipFill>
        <p:spPr>
          <a:xfrm>
            <a:off x="1033400" y="1662543"/>
            <a:ext cx="4504819" cy="4566065"/>
          </a:xfrm>
          <a:prstGeom prst="rect">
            <a:avLst/>
          </a:prstGeom>
          <a:noFill/>
          <a:ln>
            <a:noFill/>
          </a:ln>
          <a:effectLst>
            <a:outerShdw dist="22997" dir="5400000" algn="tl">
              <a:srgbClr val="000000">
                <a:alpha val="35000"/>
              </a:srgbClr>
            </a:outerShdw>
          </a:effectLst>
        </p:spPr>
      </p:pic>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2676823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p:cNvSpPr txBox="1"/>
          <p:nvPr/>
        </p:nvSpPr>
        <p:spPr>
          <a:xfrm rot="5400013">
            <a:off x="7816853" y="2651125"/>
            <a:ext cx="2284408" cy="369883"/>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a:solidFill>
                  <a:srgbClr val="000000"/>
                </a:solidFill>
                <a:uFillTx/>
                <a:latin typeface="Arial" pitchFamily="34"/>
                <a:ea typeface="ＭＳ Ｐゴシック" pitchFamily="34"/>
              </a:rPr>
              <a:t>              </a:t>
            </a:r>
          </a:p>
        </p:txBody>
      </p:sp>
      <p:sp>
        <p:nvSpPr>
          <p:cNvPr id="4" name="7 Rectángulo"/>
          <p:cNvSpPr/>
          <p:nvPr/>
        </p:nvSpPr>
        <p:spPr>
          <a:xfrm>
            <a:off x="942097" y="1061453"/>
            <a:ext cx="5304324" cy="461662"/>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a:solidFill>
                  <a:srgbClr val="00B0F0"/>
                </a:solidFill>
                <a:uFillTx/>
                <a:latin typeface="Calibri" pitchFamily="34"/>
                <a:ea typeface="ＭＳ Ｐゴシック" pitchFamily="34"/>
              </a:rPr>
              <a:t>COLDPLAY – HIDDEN LYRICS </a:t>
            </a:r>
          </a:p>
        </p:txBody>
      </p:sp>
      <p:pic>
        <p:nvPicPr>
          <p:cNvPr id="5" name="Picture 2" descr="http://www.adweek.com/prnewser/files/2014/05/Coldplay_-News-Ghost-Stories-lyrics-hidden-in-libraries-worldwide.jpg"/>
          <p:cNvPicPr>
            <a:picLocks noChangeAspect="1"/>
          </p:cNvPicPr>
          <p:nvPr/>
        </p:nvPicPr>
        <p:blipFill>
          <a:blip r:embed="rId3" cstate="print"/>
          <a:srcRect/>
          <a:stretch>
            <a:fillRect/>
          </a:stretch>
        </p:blipFill>
        <p:spPr>
          <a:xfrm>
            <a:off x="4386943" y="1472540"/>
            <a:ext cx="4757056" cy="2481946"/>
          </a:xfrm>
          <a:prstGeom prst="rect">
            <a:avLst/>
          </a:prstGeom>
          <a:noFill/>
          <a:ln>
            <a:noFill/>
          </a:ln>
          <a:effectLst>
            <a:outerShdw dist="22997" dir="5400000" algn="tl">
              <a:srgbClr val="000000">
                <a:alpha val="35000"/>
              </a:srgbClr>
            </a:outerShdw>
          </a:effectLst>
        </p:spPr>
      </p:pic>
      <p:pic>
        <p:nvPicPr>
          <p:cNvPr id="6" name="Picture 4" descr="https://s3.amazonaws.com/vice_asset_uploader/files/1398908635oceans_lyrics.jpg"/>
          <p:cNvPicPr>
            <a:picLocks noChangeAspect="1"/>
          </p:cNvPicPr>
          <p:nvPr/>
        </p:nvPicPr>
        <p:blipFill>
          <a:blip r:embed="rId4" cstate="print"/>
          <a:srcRect/>
          <a:stretch>
            <a:fillRect/>
          </a:stretch>
        </p:blipFill>
        <p:spPr>
          <a:xfrm>
            <a:off x="829360" y="1555668"/>
            <a:ext cx="3745318" cy="4960976"/>
          </a:xfrm>
          <a:prstGeom prst="rect">
            <a:avLst/>
          </a:prstGeom>
          <a:noFill/>
          <a:ln>
            <a:noFill/>
          </a:ln>
          <a:effectLst>
            <a:outerShdw dist="22997" dir="5400000" algn="tl">
              <a:srgbClr val="000000">
                <a:alpha val="35000"/>
              </a:srgbClr>
            </a:outerShdw>
          </a:effectLst>
        </p:spPr>
      </p:pic>
      <p:sp>
        <p:nvSpPr>
          <p:cNvPr id="7"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400" b="1" i="0" u="none" strike="noStrike" kern="1200" cap="none" spc="0" baseline="0" dirty="0" err="1" smtClean="0">
                <a:solidFill>
                  <a:srgbClr val="FFFFFF"/>
                </a:solidFill>
                <a:uFillTx/>
                <a:latin typeface="Helvetica" pitchFamily="34" charset="0"/>
                <a:ea typeface="ＭＳ Ｐゴシック" pitchFamily="34"/>
              </a:rPr>
              <a:t>ComCult</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3226497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7"/>
          <p:cNvSpPr/>
          <p:nvPr/>
        </p:nvSpPr>
        <p:spPr>
          <a:xfrm>
            <a:off x="-1" y="0"/>
            <a:ext cx="9144001" cy="3598858"/>
          </a:xfrm>
          <a:prstGeom prst="rect">
            <a:avLst/>
          </a:prstGeom>
          <a:solidFill>
            <a:srgbClr val="0099FF"/>
          </a:solidFill>
          <a:ln w="9528">
            <a:solidFill>
              <a:srgbClr val="0099FF"/>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a-ES" sz="1800" b="0" i="0" u="none" strike="noStrike" kern="1200" cap="none" spc="0" baseline="0">
              <a:solidFill>
                <a:srgbClr val="FFFFFF"/>
              </a:solidFill>
              <a:uFillTx/>
              <a:latin typeface="Helvetica*"/>
              <a:ea typeface="ＭＳ Ｐゴシック"/>
            </a:endParaRPr>
          </a:p>
        </p:txBody>
      </p:sp>
      <p:sp>
        <p:nvSpPr>
          <p:cNvPr id="3" name="Rectangle 3"/>
          <p:cNvSpPr txBox="1">
            <a:spLocks noGrp="1"/>
          </p:cNvSpPr>
          <p:nvPr>
            <p:ph type="body" idx="4294967295"/>
          </p:nvPr>
        </p:nvSpPr>
        <p:spPr>
          <a:xfrm>
            <a:off x="457200" y="4084633"/>
            <a:ext cx="8229600" cy="2259016"/>
          </a:xfrm>
        </p:spPr>
        <p:txBody>
          <a:bodyPr>
            <a:normAutofit lnSpcReduction="10000"/>
          </a:bodyPr>
          <a:lstStyle/>
          <a:p>
            <a:pPr marL="0" lvl="0" indent="0" algn="r" hangingPunct="1"/>
            <a:r>
              <a:rPr lang="es-ES" sz="2800">
                <a:latin typeface="Helvetica"/>
                <a:cs typeface="Arial" pitchFamily="34"/>
              </a:rPr>
              <a:t>Cristina Salvador Branera</a:t>
            </a:r>
            <a:endParaRPr lang="ca-ES" sz="2800">
              <a:latin typeface="Helvetica"/>
              <a:cs typeface="Arial" pitchFamily="34"/>
            </a:endParaRPr>
          </a:p>
          <a:p>
            <a:pPr marL="0" lvl="0" indent="0" algn="r" hangingPunct="1"/>
            <a:r>
              <a:rPr lang="ca-ES">
                <a:solidFill>
                  <a:srgbClr val="0099FF"/>
                </a:solidFill>
                <a:hlinkClick r:id="rId3"/>
              </a:rPr>
              <a:t>Cristina.salvador@aportada.com</a:t>
            </a:r>
            <a:endParaRPr lang="ca-ES">
              <a:solidFill>
                <a:srgbClr val="0099FF"/>
              </a:solidFill>
            </a:endParaRPr>
          </a:p>
          <a:p>
            <a:pPr marL="0" lvl="0" indent="0" algn="r" hangingPunct="1"/>
            <a:r>
              <a:rPr lang="ca-ES">
                <a:solidFill>
                  <a:srgbClr val="0099FF"/>
                </a:solidFill>
              </a:rPr>
              <a:t>@csalvadorb  @aPortadaCat</a:t>
            </a:r>
          </a:p>
          <a:p>
            <a:pPr marL="0" lvl="0" indent="0" algn="r" hangingPunct="1"/>
            <a:r>
              <a:rPr lang="ca-ES">
                <a:solidFill>
                  <a:srgbClr val="0099FF"/>
                </a:solidFill>
              </a:rPr>
              <a:t>www.aportada.com</a:t>
            </a:r>
          </a:p>
          <a:p>
            <a:pPr marL="0" lvl="0" indent="0" algn="r" hangingPunct="1"/>
            <a:endParaRPr lang="ca-ES" b="0">
              <a:latin typeface="Helvetica"/>
            </a:endParaRPr>
          </a:p>
          <a:p>
            <a:pPr marL="0" lvl="0" indent="0" algn="r" hangingPunct="1"/>
            <a:endParaRPr lang="ca-ES"/>
          </a:p>
        </p:txBody>
      </p:sp>
      <p:sp>
        <p:nvSpPr>
          <p:cNvPr id="4" name="Rectangle 2"/>
          <p:cNvSpPr txBox="1"/>
          <p:nvPr/>
        </p:nvSpPr>
        <p:spPr>
          <a:xfrm>
            <a:off x="457200" y="2960690"/>
            <a:ext cx="8229600" cy="558798"/>
          </a:xfrm>
          <a:prstGeom prst="rect">
            <a:avLst/>
          </a:prstGeom>
          <a:noFill/>
          <a:ln>
            <a:noFill/>
          </a:ln>
          <a:effectLst>
            <a:outerShdw dist="22997" dir="5400000" algn="tl">
              <a:srgbClr val="000000">
                <a:alpha val="35000"/>
              </a:srgbClr>
            </a:outerShdw>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3200" b="1" i="0" u="none" strike="noStrike" kern="1200" cap="none" spc="0" baseline="0">
                <a:solidFill>
                  <a:srgbClr val="FFFFFF"/>
                </a:solidFill>
                <a:uFillTx/>
                <a:latin typeface="Helvetica*" pitchFamily="2"/>
                <a:ea typeface="ＭＳ Ｐゴシック" pitchFamily="34"/>
              </a:rPr>
              <a:t>MOLTES GRÀCIES!</a:t>
            </a:r>
          </a:p>
        </p:txBody>
      </p:sp>
      <p:sp>
        <p:nvSpPr>
          <p:cNvPr id="5" name="CuadroTexto 5"/>
          <p:cNvSpPr txBox="1"/>
          <p:nvPr/>
        </p:nvSpPr>
        <p:spPr>
          <a:xfrm>
            <a:off x="6596060" y="6372225"/>
            <a:ext cx="2352678" cy="401641"/>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Arial" pitchFamily="34"/>
                <a:ea typeface="ＭＳ Ｐゴシック" pitchFamily="34"/>
              </a:rPr>
              <a:t>#sdecomcult</a:t>
            </a:r>
          </a:p>
        </p:txBody>
      </p:sp>
    </p:spTree>
    <p:extLst>
      <p:ext uri="{BB962C8B-B14F-4D97-AF65-F5344CB8AC3E}">
        <p14:creationId xmlns:p14="http://schemas.microsoft.com/office/powerpoint/2010/main" val="2233204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1283" y="0"/>
            <a:ext cx="9455152" cy="6858000"/>
          </a:xfrm>
          <a:prstGeom prst="rect">
            <a:avLst/>
          </a:prstGeom>
          <a:solidFill>
            <a:srgbClr val="0099FF"/>
          </a:solidFill>
          <a:ln w="9528">
            <a:solidFill>
              <a:srgbClr val="0099FF"/>
            </a:solidFill>
            <a:prstDash val="solid"/>
          </a:ln>
          <a:effectLst/>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a-ES" sz="1800" b="0" i="0" u="none" strike="noStrike" kern="1200" cap="none" spc="0" baseline="0">
              <a:solidFill>
                <a:srgbClr val="FFFFFF"/>
              </a:solidFill>
              <a:uFillTx/>
              <a:latin typeface="Helvetica*"/>
              <a:ea typeface="ＭＳ Ｐゴシック"/>
            </a:endParaRPr>
          </a:p>
        </p:txBody>
      </p:sp>
      <p:sp>
        <p:nvSpPr>
          <p:cNvPr id="3" name="Rectangle 3"/>
          <p:cNvSpPr txBox="1"/>
          <p:nvPr/>
        </p:nvSpPr>
        <p:spPr>
          <a:xfrm>
            <a:off x="457200" y="923928"/>
            <a:ext cx="8686800" cy="4425952"/>
          </a:xfrm>
          <a:prstGeom prst="rect">
            <a:avLst/>
          </a:prstGeom>
          <a:noFill/>
          <a:ln>
            <a:noFill/>
          </a:ln>
          <a:effectLst/>
        </p:spPr>
        <p:txBody>
          <a:bodyPr vert="horz" wrap="square" lIns="91440" tIns="45720" rIns="91440" bIns="45720" anchor="t" anchorCtr="0" compatLnSpc="1"/>
          <a:lstStyle/>
          <a:p>
            <a:pPr lvl="0">
              <a:lnSpc>
                <a:spcPct val="150000"/>
              </a:lnSpc>
              <a:defRPr sz="1800" b="0" i="0" u="none" strike="noStrike" kern="0" cap="none" spc="0" baseline="0">
                <a:solidFill>
                  <a:srgbClr val="000000"/>
                </a:solidFill>
                <a:uFillTx/>
              </a:defRPr>
            </a:pPr>
            <a:r>
              <a:rPr lang="ca-ES" sz="7200" b="1" dirty="0" smtClean="0">
                <a:solidFill>
                  <a:srgbClr val="FFFFFF"/>
                </a:solidFill>
                <a:latin typeface="Helvetica" pitchFamily="34" charset="0"/>
                <a:ea typeface="ＭＳ Ｐゴシック" pitchFamily="34"/>
              </a:rPr>
              <a:t>VI.</a:t>
            </a:r>
          </a:p>
          <a:p>
            <a:pPr lvl="0">
              <a:lnSpc>
                <a:spcPct val="150000"/>
              </a:lnSpc>
              <a:defRPr sz="1800" b="0" i="0" u="none" strike="noStrike" kern="0" cap="none" spc="0" baseline="0">
                <a:solidFill>
                  <a:srgbClr val="000000"/>
                </a:solidFill>
                <a:uFillTx/>
              </a:defRPr>
            </a:pPr>
            <a:r>
              <a:rPr lang="ca-ES" sz="4000" b="1" dirty="0" smtClean="0">
                <a:solidFill>
                  <a:srgbClr val="FFFFFF"/>
                </a:solidFill>
                <a:latin typeface="Helvetica" pitchFamily="34" charset="0"/>
                <a:ea typeface="ＭＳ Ｐゴシック" pitchFamily="34"/>
              </a:rPr>
              <a:t>Taula de periodistes culturals</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ca-ES" sz="3600" b="1" i="0" u="none" strike="noStrike" kern="1200" cap="none" spc="0" baseline="0" dirty="0" smtClean="0">
              <a:solidFill>
                <a:srgbClr val="FFFFFF"/>
              </a:solidFill>
              <a:uFillTx/>
              <a:latin typeface="Helvetica*" pitchFamily="2"/>
              <a:ea typeface="ＭＳ Ｐゴシック" pitchFamily="34"/>
            </a:endParaRPr>
          </a:p>
        </p:txBody>
      </p:sp>
    </p:spTree>
    <p:extLst>
      <p:ext uri="{BB962C8B-B14F-4D97-AF65-F5344CB8AC3E}">
        <p14:creationId xmlns:p14="http://schemas.microsoft.com/office/powerpoint/2010/main" val="2461883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6596060" y="6372225"/>
            <a:ext cx="2352678" cy="401641"/>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1200" cap="none" spc="0" baseline="0">
                <a:solidFill>
                  <a:srgbClr val="000000"/>
                </a:solidFill>
                <a:uFillTx/>
                <a:latin typeface="Helvetica" pitchFamily="34" charset="0"/>
                <a:ea typeface="ＭＳ Ｐゴシック" pitchFamily="34"/>
              </a:rPr>
              <a:t>#sdecomcult</a:t>
            </a:r>
          </a:p>
        </p:txBody>
      </p:sp>
      <p:sp>
        <p:nvSpPr>
          <p:cNvPr id="5" name="Rectangle 3"/>
          <p:cNvSpPr txBox="1"/>
          <p:nvPr/>
        </p:nvSpPr>
        <p:spPr>
          <a:xfrm>
            <a:off x="992189" y="1556792"/>
            <a:ext cx="7756275" cy="792088"/>
          </a:xfrm>
          <a:prstGeom prst="rect">
            <a:avLst/>
          </a:prstGeom>
          <a:noFill/>
          <a:ln>
            <a:noFill/>
          </a:ln>
          <a:effectLst/>
        </p:spPr>
        <p:txBody>
          <a:bodyPr vert="horz" wrap="square" lIns="91440" tIns="45720" rIns="91440" bIns="45720" anchor="t" anchorCtr="0" compatLnSpc="1"/>
          <a:lstStyle/>
          <a:p>
            <a:pPr marL="457200" indent="-457200">
              <a:buFontTx/>
              <a:buChar char="-"/>
            </a:pPr>
            <a:r>
              <a:rPr lang="es-ES" sz="2800" dirty="0" smtClean="0"/>
              <a:t>Nacho </a:t>
            </a:r>
            <a:r>
              <a:rPr lang="es-ES" sz="2800" dirty="0" err="1"/>
              <a:t>Orovio</a:t>
            </a:r>
            <a:r>
              <a:rPr lang="es-ES" sz="2800" dirty="0"/>
              <a:t>. </a:t>
            </a:r>
            <a:r>
              <a:rPr lang="es-ES" sz="2800" dirty="0" err="1"/>
              <a:t>Cap</a:t>
            </a:r>
            <a:r>
              <a:rPr lang="es-ES" sz="2800" dirty="0"/>
              <a:t> </a:t>
            </a:r>
            <a:r>
              <a:rPr lang="es-ES" sz="2800" dirty="0" err="1" smtClean="0"/>
              <a:t>secció</a:t>
            </a:r>
            <a:r>
              <a:rPr lang="es-ES" sz="2800" dirty="0" smtClean="0"/>
              <a:t> </a:t>
            </a:r>
            <a:r>
              <a:rPr lang="es-ES" sz="2800" dirty="0"/>
              <a:t>cultura. </a:t>
            </a:r>
            <a:r>
              <a:rPr lang="es-ES" sz="2800" b="1" dirty="0"/>
              <a:t>La </a:t>
            </a:r>
            <a:r>
              <a:rPr lang="es-ES" sz="2800" b="1" dirty="0" smtClean="0"/>
              <a:t>Vanguardia</a:t>
            </a:r>
            <a:endParaRPr lang="es-ES" sz="2800" b="1" dirty="0"/>
          </a:p>
          <a:p>
            <a:pPr marL="457200" indent="-457200">
              <a:buFontTx/>
              <a:buChar char="-"/>
            </a:pPr>
            <a:r>
              <a:rPr lang="es-ES" sz="2800" dirty="0" smtClean="0"/>
              <a:t>Rafael </a:t>
            </a:r>
            <a:r>
              <a:rPr lang="es-ES" sz="2800" dirty="0" err="1"/>
              <a:t>Tapounet</a:t>
            </a:r>
            <a:r>
              <a:rPr lang="es-ES" sz="2800" dirty="0"/>
              <a:t>. </a:t>
            </a:r>
            <a:r>
              <a:rPr lang="es-ES" sz="2800" dirty="0" err="1"/>
              <a:t>Cap</a:t>
            </a:r>
            <a:r>
              <a:rPr lang="es-ES" sz="2800" dirty="0"/>
              <a:t> </a:t>
            </a:r>
            <a:r>
              <a:rPr lang="es-ES" sz="2800" dirty="0" err="1" smtClean="0"/>
              <a:t>secció</a:t>
            </a:r>
            <a:r>
              <a:rPr lang="es-ES" sz="2800" dirty="0" smtClean="0"/>
              <a:t> </a:t>
            </a:r>
            <a:r>
              <a:rPr lang="es-ES" sz="2800" dirty="0"/>
              <a:t>cultura. </a:t>
            </a:r>
            <a:r>
              <a:rPr lang="es-ES" sz="2800" b="1" dirty="0"/>
              <a:t>El </a:t>
            </a:r>
            <a:r>
              <a:rPr lang="es-ES" sz="2800" b="1" dirty="0" smtClean="0"/>
              <a:t>Periódico</a:t>
            </a:r>
            <a:endParaRPr lang="es-ES" sz="2800" b="1" dirty="0"/>
          </a:p>
          <a:p>
            <a:pPr marL="457200" indent="-457200">
              <a:buFontTx/>
              <a:buChar char="-"/>
            </a:pPr>
            <a:r>
              <a:rPr lang="es-ES" sz="2800" dirty="0" smtClean="0"/>
              <a:t>Laura </a:t>
            </a:r>
            <a:r>
              <a:rPr lang="es-ES" sz="2800" dirty="0"/>
              <a:t>Serra. </a:t>
            </a:r>
            <a:r>
              <a:rPr lang="es-ES" sz="2800" dirty="0" err="1"/>
              <a:t>Cap</a:t>
            </a:r>
            <a:r>
              <a:rPr lang="es-ES" sz="2800" dirty="0"/>
              <a:t> de </a:t>
            </a:r>
            <a:r>
              <a:rPr lang="es-ES" sz="2800" dirty="0" err="1"/>
              <a:t>secció</a:t>
            </a:r>
            <a:r>
              <a:rPr lang="es-ES" sz="2800" dirty="0"/>
              <a:t> cultura. </a:t>
            </a:r>
            <a:r>
              <a:rPr lang="es-ES" sz="2800" b="1" dirty="0" err="1" smtClean="0"/>
              <a:t>Diari</a:t>
            </a:r>
            <a:r>
              <a:rPr lang="es-ES" sz="2800" b="1" dirty="0" smtClean="0"/>
              <a:t> ARA</a:t>
            </a:r>
          </a:p>
          <a:p>
            <a:pPr marL="457200" indent="-457200">
              <a:buFontTx/>
              <a:buChar char="-"/>
            </a:pPr>
            <a:r>
              <a:rPr lang="es-ES" sz="2800" dirty="0" smtClean="0"/>
              <a:t>Vicente </a:t>
            </a:r>
            <a:r>
              <a:rPr lang="es-ES" sz="2800" dirty="0"/>
              <a:t>Ferrer. </a:t>
            </a:r>
            <a:r>
              <a:rPr lang="es-ES" sz="2800" dirty="0" err="1"/>
              <a:t>Cap</a:t>
            </a:r>
            <a:r>
              <a:rPr lang="es-ES" sz="2800" dirty="0"/>
              <a:t> </a:t>
            </a:r>
            <a:r>
              <a:rPr lang="es-ES" sz="2800" dirty="0" err="1"/>
              <a:t>continguts</a:t>
            </a:r>
            <a:r>
              <a:rPr lang="es-ES" sz="2800" dirty="0"/>
              <a:t>. </a:t>
            </a:r>
            <a:r>
              <a:rPr lang="es-ES" sz="2800" b="1" dirty="0" smtClean="0"/>
              <a:t>Vice </a:t>
            </a:r>
            <a:r>
              <a:rPr lang="es-ES" sz="2800" b="1" dirty="0" err="1"/>
              <a:t>Espanya</a:t>
            </a:r>
            <a:endParaRPr lang="es-ES" sz="2800" b="1" dirty="0"/>
          </a:p>
          <a:p>
            <a:pPr marL="457200" indent="-457200">
              <a:buFontTx/>
              <a:buChar char="-"/>
            </a:pPr>
            <a:endParaRPr lang="es-ES" sz="3000" b="1" i="0" u="none" strike="noStrike" kern="1200" cap="none" spc="0" baseline="0" dirty="0">
              <a:uFillTx/>
              <a:latin typeface="Helvetica" pitchFamily="34" charset="0"/>
              <a:ea typeface="ＭＳ Ｐゴシック" pitchFamily="34"/>
              <a:cs typeface="Arial"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400" b="1" i="0" u="none" strike="noStrike" kern="1200" cap="none" spc="0" baseline="0" dirty="0" smtClean="0">
                <a:solidFill>
                  <a:srgbClr val="FFFFFF"/>
                </a:solidFill>
                <a:uFillTx/>
                <a:latin typeface="Helvetica" pitchFamily="34" charset="0"/>
                <a:ea typeface="ＭＳ Ｐゴシック" pitchFamily="34"/>
              </a:rPr>
              <a:t>VI. Taula de periodistes culturals</a:t>
            </a:r>
            <a:endParaRPr lang="ca-ES" sz="24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3549348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Rectángulo"/>
          <p:cNvSpPr/>
          <p:nvPr/>
        </p:nvSpPr>
        <p:spPr>
          <a:xfrm>
            <a:off x="942097" y="1061453"/>
            <a:ext cx="5304324" cy="523220"/>
          </a:xfrm>
          <a:prstGeom prst="rect">
            <a:avLst/>
          </a:prstGeom>
          <a:noFill/>
          <a:ln>
            <a:noFill/>
            <a:prstDash val="solid"/>
          </a:ln>
          <a:effectLst/>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800" b="1" i="0" u="none" strike="noStrike" kern="1200" cap="none" spc="0" baseline="0" dirty="0">
                <a:solidFill>
                  <a:srgbClr val="00B0F0"/>
                </a:solidFill>
                <a:uFillTx/>
                <a:latin typeface="Calibri" pitchFamily="34"/>
                <a:ea typeface="ＭＳ Ｐゴシック" pitchFamily="34"/>
              </a:rPr>
              <a:t>FESTIVAL GREC – TÚ FAS EL GREC</a:t>
            </a:r>
          </a:p>
        </p:txBody>
      </p:sp>
      <p:pic>
        <p:nvPicPr>
          <p:cNvPr id="4" name="Picture 3"/>
          <p:cNvPicPr>
            <a:picLocks noChangeAspect="1"/>
          </p:cNvPicPr>
          <p:nvPr/>
        </p:nvPicPr>
        <p:blipFill>
          <a:blip r:embed="rId3" cstate="print"/>
          <a:srcRect t="5765" b="8543"/>
          <a:stretch>
            <a:fillRect/>
          </a:stretch>
        </p:blipFill>
        <p:spPr>
          <a:xfrm>
            <a:off x="1055817" y="1743144"/>
            <a:ext cx="5820439" cy="3990112"/>
          </a:xfrm>
          <a:prstGeom prst="rect">
            <a:avLst/>
          </a:prstGeom>
          <a:noFill/>
          <a:ln>
            <a:noFill/>
          </a:ln>
          <a:effectLst/>
        </p:spPr>
      </p:pic>
      <p:sp>
        <p:nvSpPr>
          <p:cNvPr id="5" name="5 CuadroTexto"/>
          <p:cNvSpPr txBox="1"/>
          <p:nvPr/>
        </p:nvSpPr>
        <p:spPr>
          <a:xfrm>
            <a:off x="7006443" y="1817530"/>
            <a:ext cx="1745671" cy="1323438"/>
          </a:xfrm>
          <a:prstGeom prst="rect">
            <a:avLst/>
          </a:prstGeom>
          <a:noFill/>
          <a:ln>
            <a:noFill/>
          </a:ln>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Clr>
                <a:srgbClr val="00B0F0"/>
              </a:buClr>
              <a:buSzPct val="100000"/>
              <a:buFont typeface="Wingdings" pitchFamily="2"/>
              <a:buChar char="ü"/>
              <a:tabLst/>
              <a:defRPr sz="1800" b="0" i="0" u="none" strike="noStrike" kern="0" cap="none" spc="0" baseline="0">
                <a:solidFill>
                  <a:srgbClr val="000000"/>
                </a:solidFill>
                <a:uFillTx/>
              </a:defRPr>
            </a:pPr>
            <a:r>
              <a:rPr lang="es-ES" sz="1600" b="0" i="0" u="none" strike="noStrike" kern="1200" cap="none" spc="0" baseline="0" dirty="0">
                <a:solidFill>
                  <a:srgbClr val="000000"/>
                </a:solidFill>
                <a:uFillTx/>
                <a:latin typeface="Calibri" pitchFamily="34"/>
                <a:ea typeface="ＭＳ Ｐゴシック" pitchFamily="34"/>
              </a:rPr>
              <a:t>Empoderar al </a:t>
            </a:r>
            <a:r>
              <a:rPr lang="es-ES" sz="1600" b="0" i="0" u="none" strike="noStrike" kern="1200" cap="none" spc="0" baseline="0" dirty="0" err="1">
                <a:solidFill>
                  <a:srgbClr val="000000"/>
                </a:solidFill>
                <a:uFillTx/>
                <a:latin typeface="Calibri" pitchFamily="34"/>
                <a:ea typeface="ＭＳ Ｐゴシック" pitchFamily="34"/>
              </a:rPr>
              <a:t>públic</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fent</a:t>
            </a:r>
            <a:r>
              <a:rPr lang="es-ES" sz="1600" b="0" i="0" u="none" strike="noStrike" kern="1200" cap="none" spc="0" baseline="0" dirty="0">
                <a:solidFill>
                  <a:srgbClr val="000000"/>
                </a:solidFill>
                <a:uFillTx/>
                <a:latin typeface="Calibri" pitchFamily="34"/>
                <a:ea typeface="ＭＳ Ｐゴシック" pitchFamily="34"/>
              </a:rPr>
              <a:t> que </a:t>
            </a:r>
            <a:r>
              <a:rPr lang="es-ES" sz="1600" b="0" i="0" u="none" strike="noStrike" kern="1200" cap="none" spc="0" baseline="0" dirty="0" err="1">
                <a:solidFill>
                  <a:srgbClr val="000000"/>
                </a:solidFill>
                <a:uFillTx/>
                <a:latin typeface="Calibri" pitchFamily="34"/>
                <a:ea typeface="ＭＳ Ｐゴシック" pitchFamily="34"/>
              </a:rPr>
              <a:t>puguin</a:t>
            </a:r>
            <a:r>
              <a:rPr lang="es-ES" sz="1600" b="0" i="0" u="none" strike="noStrike" kern="1200" cap="none" spc="0" baseline="0" dirty="0">
                <a:solidFill>
                  <a:srgbClr val="000000"/>
                </a:solidFill>
                <a:uFillTx/>
                <a:latin typeface="Calibri" pitchFamily="34"/>
                <a:ea typeface="ＭＳ Ｐゴシック" pitchFamily="34"/>
              </a:rPr>
              <a:t> </a:t>
            </a:r>
            <a:r>
              <a:rPr lang="es-ES" sz="1600" b="0" i="0" u="none" strike="noStrike" kern="1200" cap="none" spc="0" baseline="0" dirty="0" err="1">
                <a:solidFill>
                  <a:srgbClr val="000000"/>
                </a:solidFill>
                <a:uFillTx/>
                <a:latin typeface="Calibri" pitchFamily="34"/>
                <a:ea typeface="ＭＳ Ｐゴシック" pitchFamily="34"/>
              </a:rPr>
              <a:t>personalitzar</a:t>
            </a:r>
            <a:r>
              <a:rPr lang="es-ES" sz="1600" b="0" i="0" u="none" strike="noStrike" kern="1200" cap="none" spc="0" baseline="0" dirty="0">
                <a:solidFill>
                  <a:srgbClr val="000000"/>
                </a:solidFill>
                <a:uFillTx/>
                <a:latin typeface="Calibri" pitchFamily="34"/>
                <a:ea typeface="ＭＳ Ｐゴシック" pitchFamily="34"/>
              </a:rPr>
              <a:t> la carta </a:t>
            </a:r>
            <a:r>
              <a:rPr lang="es-ES" sz="1600" b="0" i="0" u="none" strike="noStrike" kern="1200" cap="none" spc="0" baseline="0" dirty="0" err="1">
                <a:solidFill>
                  <a:srgbClr val="000000"/>
                </a:solidFill>
                <a:uFillTx/>
                <a:latin typeface="Calibri" pitchFamily="34"/>
                <a:ea typeface="ＭＳ Ｐゴシック" pitchFamily="34"/>
              </a:rPr>
              <a:t>d’espectacles</a:t>
            </a:r>
            <a:endParaRPr lang="es-ES" sz="1600" b="0" i="0" u="none" strike="noStrike" kern="1200" cap="none" spc="0" baseline="0" dirty="0">
              <a:solidFill>
                <a:srgbClr val="000000"/>
              </a:solidFill>
              <a:uFillTx/>
              <a:latin typeface="Calibri" pitchFamily="34"/>
              <a:ea typeface="ＭＳ Ｐゴシック" pitchFamily="34"/>
            </a:endParaRPr>
          </a:p>
        </p:txBody>
      </p:sp>
      <p:sp>
        <p:nvSpPr>
          <p:cNvPr id="6" name="Rectangle 2"/>
          <p:cNvSpPr txBox="1"/>
          <p:nvPr/>
        </p:nvSpPr>
        <p:spPr>
          <a:xfrm>
            <a:off x="952503" y="407986"/>
            <a:ext cx="5080004" cy="506413"/>
          </a:xfrm>
          <a:prstGeom prst="rect">
            <a:avLst/>
          </a:prstGeom>
          <a:gradFill>
            <a:gsLst>
              <a:gs pos="0">
                <a:srgbClr val="FF0000"/>
              </a:gs>
              <a:gs pos="100000">
                <a:srgbClr val="FF0000"/>
              </a:gs>
            </a:gsLst>
            <a:lin ang="0"/>
          </a:gradFill>
          <a:ln>
            <a:noFill/>
          </a:ln>
          <a:effectLst/>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a-ES" sz="2000" b="1" i="0" u="none" strike="noStrike" kern="1200" cap="none" spc="0" baseline="0" dirty="0" smtClean="0">
                <a:solidFill>
                  <a:srgbClr val="FFFFFF"/>
                </a:solidFill>
                <a:uFillTx/>
                <a:latin typeface="Helvetica" pitchFamily="34" charset="0"/>
                <a:ea typeface="ＭＳ Ｐゴシック" pitchFamily="34"/>
              </a:rPr>
              <a:t>V. Noves estratègies </a:t>
            </a:r>
            <a:r>
              <a:rPr lang="ca-ES" sz="2000" b="1" i="0" u="none" strike="noStrike" kern="1200" cap="none" spc="0" baseline="0" dirty="0" err="1" smtClean="0">
                <a:solidFill>
                  <a:srgbClr val="FFFFFF"/>
                </a:solidFill>
                <a:uFillTx/>
                <a:latin typeface="Helvetica" pitchFamily="34" charset="0"/>
                <a:ea typeface="ＭＳ Ｐゴシック" pitchFamily="34"/>
              </a:rPr>
              <a:t>ComCult</a:t>
            </a:r>
            <a:endParaRPr lang="ca-ES" sz="2000" b="1" i="0" u="none" strike="noStrike" kern="1200" cap="none" spc="0" baseline="0" dirty="0">
              <a:solidFill>
                <a:srgbClr val="FFFFFF"/>
              </a:solidFill>
              <a:uFillTx/>
              <a:latin typeface="Helvetica" pitchFamily="34" charset="0"/>
              <a:ea typeface="ＭＳ Ｐゴシック" pitchFamily="34"/>
            </a:endParaRPr>
          </a:p>
        </p:txBody>
      </p:sp>
    </p:spTree>
    <p:extLst>
      <p:ext uri="{BB962C8B-B14F-4D97-AF65-F5344CB8AC3E}">
        <p14:creationId xmlns:p14="http://schemas.microsoft.com/office/powerpoint/2010/main" val="2011014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TotalTime>
  <Words>6657</Words>
  <Application>Microsoft Macintosh PowerPoint</Application>
  <PresentationFormat>Presentación en pantalla (4:3)</PresentationFormat>
  <Paragraphs>644</Paragraphs>
  <Slides>88</Slides>
  <Notes>73</Notes>
  <HiddenSlides>0</HiddenSlides>
  <MMClips>2</MMClips>
  <ScaleCrop>false</ScaleCrop>
  <HeadingPairs>
    <vt:vector size="4" baseType="variant">
      <vt:variant>
        <vt:lpstr>Tema</vt:lpstr>
      </vt:variant>
      <vt:variant>
        <vt:i4>1</vt:i4>
      </vt:variant>
      <vt:variant>
        <vt:lpstr>Títulos de diapositiva</vt:lpstr>
      </vt:variant>
      <vt:variant>
        <vt:i4>88</vt:i4>
      </vt:variant>
    </vt:vector>
  </HeadingPairs>
  <TitlesOfParts>
    <vt:vector size="89"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aPortada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Salvador-Branera</dc:creator>
  <cp:lastModifiedBy>Cristina Salvador-Branera</cp:lastModifiedBy>
  <cp:revision>5</cp:revision>
  <dcterms:created xsi:type="dcterms:W3CDTF">2016-07-05T07:28:48Z</dcterms:created>
  <dcterms:modified xsi:type="dcterms:W3CDTF">2016-07-05T07:41:58Z</dcterms:modified>
</cp:coreProperties>
</file>