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2" r:id="rId1"/>
    <p:sldMasterId id="2147483648" r:id="rId2"/>
  </p:sldMasterIdLst>
  <p:notesMasterIdLst>
    <p:notesMasterId r:id="rId15"/>
  </p:notesMasterIdLst>
  <p:handoutMasterIdLst>
    <p:handoutMasterId r:id="rId16"/>
  </p:handoutMasterIdLst>
  <p:sldIdLst>
    <p:sldId id="331" r:id="rId3"/>
    <p:sldId id="346" r:id="rId4"/>
    <p:sldId id="295" r:id="rId5"/>
    <p:sldId id="338" r:id="rId6"/>
    <p:sldId id="347" r:id="rId7"/>
    <p:sldId id="375" r:id="rId8"/>
    <p:sldId id="370" r:id="rId9"/>
    <p:sldId id="352" r:id="rId10"/>
    <p:sldId id="334" r:id="rId11"/>
    <p:sldId id="356" r:id="rId12"/>
    <p:sldId id="285" r:id="rId13"/>
    <p:sldId id="308" r:id="rId14"/>
  </p:sldIdLst>
  <p:sldSz cx="9144000" cy="6858000" type="screen4x3"/>
  <p:notesSz cx="6810375" cy="9942513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te Girones Biarnes" initials="MGB" lastIdx="1" clrIdx="0">
    <p:extLst>
      <p:ext uri="{19B8F6BF-5375-455C-9EA6-DF929625EA0E}">
        <p15:presenceInfo xmlns:p15="http://schemas.microsoft.com/office/powerpoint/2012/main" userId="Maite Girones Biar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2060"/>
    <a:srgbClr val="604A7B"/>
    <a:srgbClr val="2A9C6E"/>
    <a:srgbClr val="EC2A2A"/>
    <a:srgbClr val="000000"/>
    <a:srgbClr val="0060A8"/>
    <a:srgbClr val="3590A9"/>
    <a:srgbClr val="2B7589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 mitjà 2 - èmfas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 clar 3 - èmfasi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7058" autoAdjust="0"/>
  </p:normalViewPr>
  <p:slideViewPr>
    <p:cSldViewPr snapToGrid="0">
      <p:cViewPr varScale="1">
        <p:scale>
          <a:sx n="112" d="100"/>
          <a:sy n="112" d="100"/>
        </p:scale>
        <p:origin x="1254" y="96"/>
      </p:cViewPr>
      <p:guideLst>
        <p:guide orient="horz" pos="23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720" y="72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4BCC6-6EAA-2B49-8C76-328C76E99463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3A742433-A5DA-E042-8CBF-B7F31E38D6DB}">
      <dgm:prSet phldrT="[Texto]" custT="1"/>
      <dgm:spPr/>
      <dgm:t>
        <a:bodyPr/>
        <a:lstStyle/>
        <a:p>
          <a:pPr marL="357188" indent="0" algn="just"/>
          <a:r>
            <a:rPr lang="es-ES_tradnl" sz="2800" noProof="0" dirty="0" smtClean="0"/>
            <a:t>21.000€ </a:t>
          </a:r>
          <a:r>
            <a:rPr lang="es-ES_tradnl" sz="2800" noProof="0" dirty="0" err="1" smtClean="0"/>
            <a:t>circulant</a:t>
          </a:r>
          <a:r>
            <a:rPr lang="es-ES_tradnl" sz="2800" noProof="0" dirty="0" smtClean="0"/>
            <a:t>- </a:t>
          </a:r>
          <a:r>
            <a:rPr lang="es-ES_tradnl" sz="2800" noProof="0" dirty="0" err="1" smtClean="0"/>
            <a:t>Bestreta</a:t>
          </a:r>
          <a:r>
            <a:rPr lang="es-ES_tradnl" sz="2800" noProof="0" dirty="0" smtClean="0"/>
            <a:t> de la </a:t>
          </a:r>
          <a:r>
            <a:rPr lang="es-ES_tradnl" sz="2800" noProof="0" dirty="0" err="1" smtClean="0"/>
            <a:t>subvenció</a:t>
          </a:r>
          <a:r>
            <a:rPr lang="es-ES_tradnl" sz="2800" noProof="0" dirty="0" smtClean="0"/>
            <a:t> </a:t>
          </a:r>
          <a:r>
            <a:rPr lang="es-ES_tradnl" sz="2800" noProof="0" dirty="0" err="1" smtClean="0"/>
            <a:t>d’ICEC</a:t>
          </a:r>
          <a:r>
            <a:rPr lang="es-ES_tradnl" sz="2800" noProof="0" dirty="0" smtClean="0"/>
            <a:t> per empresa dedicada a la </a:t>
          </a:r>
          <a:r>
            <a:rPr lang="es-ES_tradnl" sz="2800" noProof="0" dirty="0" err="1" smtClean="0"/>
            <a:t>gestió</a:t>
          </a:r>
          <a:r>
            <a:rPr lang="es-ES_tradnl" sz="2800" noProof="0" dirty="0" smtClean="0"/>
            <a:t> i  </a:t>
          </a:r>
          <a:r>
            <a:rPr lang="es-ES_tradnl" sz="2800" noProof="0" dirty="0" err="1" smtClean="0"/>
            <a:t>producció</a:t>
          </a:r>
          <a:r>
            <a:rPr lang="es-ES_tradnl" sz="2800" noProof="0" dirty="0" smtClean="0"/>
            <a:t> </a:t>
          </a:r>
          <a:r>
            <a:rPr lang="es-ES_tradnl" sz="2800" noProof="0" dirty="0" err="1" smtClean="0"/>
            <a:t>d’espectacles</a:t>
          </a:r>
          <a:r>
            <a:rPr lang="es-ES_tradnl" sz="2800" noProof="0" dirty="0" smtClean="0"/>
            <a:t> </a:t>
          </a:r>
          <a:r>
            <a:rPr lang="es-ES_tradnl" sz="2800" noProof="0" dirty="0" err="1" smtClean="0"/>
            <a:t>teatrals</a:t>
          </a:r>
          <a:r>
            <a:rPr lang="es-ES_tradnl" sz="2800" noProof="0" dirty="0" smtClean="0"/>
            <a:t>.</a:t>
          </a:r>
          <a:endParaRPr lang="es-ES_tradnl" sz="2800" noProof="0" dirty="0"/>
        </a:p>
      </dgm:t>
    </dgm:pt>
    <dgm:pt modelId="{B20030C2-DA88-7E40-BD19-C6022553E950}" type="parTrans" cxnId="{EC6BB2B7-A4A0-9447-ABCB-B23D0BDEBC13}">
      <dgm:prSet/>
      <dgm:spPr/>
      <dgm:t>
        <a:bodyPr/>
        <a:lstStyle/>
        <a:p>
          <a:endParaRPr lang="ca-ES"/>
        </a:p>
      </dgm:t>
    </dgm:pt>
    <dgm:pt modelId="{07C59C94-C699-6E4E-A1E4-D9277AA22D2D}" type="sibTrans" cxnId="{EC6BB2B7-A4A0-9447-ABCB-B23D0BDEBC13}">
      <dgm:prSet/>
      <dgm:spPr/>
      <dgm:t>
        <a:bodyPr/>
        <a:lstStyle/>
        <a:p>
          <a:endParaRPr lang="ca-ES"/>
        </a:p>
      </dgm:t>
    </dgm:pt>
    <dgm:pt modelId="{F0D62175-DD86-4645-8993-BF6A5F48FBE8}">
      <dgm:prSet phldrT="[Texto]"/>
      <dgm:spPr/>
      <dgm:t>
        <a:bodyPr/>
        <a:lstStyle/>
        <a:p>
          <a:pPr marL="357188" indent="0" algn="just">
            <a:tabLst>
              <a:tab pos="357188" algn="l"/>
            </a:tabLst>
          </a:pPr>
          <a:r>
            <a:rPr lang="es-ES_tradnl" noProof="0" dirty="0" smtClean="0"/>
            <a:t>120.000€ </a:t>
          </a:r>
          <a:r>
            <a:rPr lang="es-ES_tradnl" noProof="0" dirty="0" err="1" smtClean="0"/>
            <a:t>inversió</a:t>
          </a:r>
          <a:r>
            <a:rPr lang="es-ES_tradnl" noProof="0" dirty="0" smtClean="0"/>
            <a:t>: reforma del local </a:t>
          </a:r>
          <a:r>
            <a:rPr lang="es-ES_tradnl" noProof="0" dirty="0" err="1" smtClean="0"/>
            <a:t>d'una</a:t>
          </a:r>
          <a:r>
            <a:rPr lang="es-ES_tradnl" noProof="0" dirty="0" smtClean="0"/>
            <a:t> empresa dedicada a la venda i </a:t>
          </a:r>
          <a:r>
            <a:rPr lang="es-ES_tradnl" noProof="0" dirty="0" err="1" smtClean="0"/>
            <a:t>distribució</a:t>
          </a:r>
          <a:r>
            <a:rPr lang="es-ES_tradnl" noProof="0" dirty="0" smtClean="0"/>
            <a:t> de </a:t>
          </a:r>
          <a:r>
            <a:rPr lang="es-ES_tradnl" noProof="0" dirty="0" err="1" smtClean="0"/>
            <a:t>llibres</a:t>
          </a:r>
          <a:r>
            <a:rPr lang="es-ES_tradnl" noProof="0" dirty="0" smtClean="0"/>
            <a:t>.</a:t>
          </a:r>
          <a:endParaRPr lang="es-ES_tradnl" noProof="0" dirty="0"/>
        </a:p>
      </dgm:t>
    </dgm:pt>
    <dgm:pt modelId="{0C6DC524-4E53-834B-9494-AA26F8E0E9F7}" type="parTrans" cxnId="{B490C666-4AEE-344E-9FCB-DD7A863CF44E}">
      <dgm:prSet/>
      <dgm:spPr/>
      <dgm:t>
        <a:bodyPr/>
        <a:lstStyle/>
        <a:p>
          <a:endParaRPr lang="ca-ES"/>
        </a:p>
      </dgm:t>
    </dgm:pt>
    <dgm:pt modelId="{3BCCA8D4-0F67-8946-AAEE-13A4B0231950}" type="sibTrans" cxnId="{B490C666-4AEE-344E-9FCB-DD7A863CF44E}">
      <dgm:prSet/>
      <dgm:spPr/>
      <dgm:t>
        <a:bodyPr/>
        <a:lstStyle/>
        <a:p>
          <a:endParaRPr lang="ca-ES"/>
        </a:p>
      </dgm:t>
    </dgm:pt>
    <dgm:pt modelId="{CCCEA633-5F95-EA4D-9C66-19A7CB1AB8FD}">
      <dgm:prSet phldrT="[Texto]"/>
      <dgm:spPr/>
      <dgm:t>
        <a:bodyPr/>
        <a:lstStyle/>
        <a:p>
          <a:pPr marL="357188" indent="0" algn="just"/>
          <a:r>
            <a:rPr lang="es-ES_tradnl" noProof="0" dirty="0" smtClean="0"/>
            <a:t>250.000€  </a:t>
          </a:r>
          <a:r>
            <a:rPr lang="es-ES_tradnl" noProof="0" dirty="0" err="1" smtClean="0"/>
            <a:t>inversió</a:t>
          </a:r>
          <a:r>
            <a:rPr lang="es-ES_tradnl" noProof="0" dirty="0" smtClean="0"/>
            <a:t>: reforma integral </a:t>
          </a:r>
          <a:r>
            <a:rPr lang="es-ES_tradnl" noProof="0" dirty="0" err="1" smtClean="0"/>
            <a:t>d’un</a:t>
          </a:r>
          <a:r>
            <a:rPr lang="es-ES_tradnl" noProof="0" dirty="0" smtClean="0"/>
            <a:t> </a:t>
          </a:r>
          <a:r>
            <a:rPr lang="es-ES_tradnl" noProof="0" dirty="0" err="1" smtClean="0"/>
            <a:t>espai</a:t>
          </a:r>
          <a:r>
            <a:rPr lang="es-ES_tradnl" noProof="0" dirty="0" smtClean="0"/>
            <a:t> </a:t>
          </a:r>
          <a:r>
            <a:rPr lang="es-ES_tradnl" noProof="0" dirty="0" err="1" smtClean="0"/>
            <a:t>destinat</a:t>
          </a:r>
          <a:r>
            <a:rPr lang="es-ES_tradnl" noProof="0" dirty="0" smtClean="0"/>
            <a:t> a </a:t>
          </a:r>
          <a:r>
            <a:rPr lang="es-ES_tradnl" noProof="0" dirty="0" err="1" smtClean="0"/>
            <a:t>galeria</a:t>
          </a:r>
          <a:r>
            <a:rPr lang="es-ES_tradnl" noProof="0" dirty="0" smtClean="0"/>
            <a:t> </a:t>
          </a:r>
          <a:r>
            <a:rPr lang="es-ES_tradnl" noProof="0" dirty="0" err="1" smtClean="0"/>
            <a:t>d’art</a:t>
          </a:r>
          <a:r>
            <a:rPr lang="es-ES_tradnl" noProof="0" dirty="0" smtClean="0"/>
            <a:t>. </a:t>
          </a:r>
          <a:endParaRPr lang="es-ES_tradnl" noProof="0" dirty="0"/>
        </a:p>
      </dgm:t>
    </dgm:pt>
    <dgm:pt modelId="{5B953355-E496-A544-B14A-2D2C384E7C60}" type="parTrans" cxnId="{9D5221F3-A699-474D-88B1-AAC96930556A}">
      <dgm:prSet/>
      <dgm:spPr/>
      <dgm:t>
        <a:bodyPr/>
        <a:lstStyle/>
        <a:p>
          <a:endParaRPr lang="ca-ES"/>
        </a:p>
      </dgm:t>
    </dgm:pt>
    <dgm:pt modelId="{1301EC21-C294-2F4E-B884-09766A6C6FAA}" type="sibTrans" cxnId="{9D5221F3-A699-474D-88B1-AAC96930556A}">
      <dgm:prSet/>
      <dgm:spPr/>
      <dgm:t>
        <a:bodyPr/>
        <a:lstStyle/>
        <a:p>
          <a:endParaRPr lang="ca-ES"/>
        </a:p>
      </dgm:t>
    </dgm:pt>
    <dgm:pt modelId="{BB310AB6-DA56-B24C-95B1-04DB52AC1F07}" type="pres">
      <dgm:prSet presAssocID="{4724BCC6-6EAA-2B49-8C76-328C76E994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75CE8E62-33E7-624F-97B5-43071B681315}" type="pres">
      <dgm:prSet presAssocID="{3A742433-A5DA-E042-8CBF-B7F31E38D6DB}" presName="composite" presStyleCnt="0"/>
      <dgm:spPr/>
      <dgm:t>
        <a:bodyPr/>
        <a:lstStyle/>
        <a:p>
          <a:endParaRPr lang="ca-ES"/>
        </a:p>
      </dgm:t>
    </dgm:pt>
    <dgm:pt modelId="{A9D52226-228A-C54F-9CD5-5419F7A20215}" type="pres">
      <dgm:prSet presAssocID="{3A742433-A5DA-E042-8CBF-B7F31E38D6DB}" presName="rect1" presStyleLbl="trAlignAcc1" presStyleIdx="0" presStyleCnt="3" custScaleX="146206" custScaleY="85329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4D977FD-87C2-414D-AE49-5960CF13DD54}" type="pres">
      <dgm:prSet presAssocID="{3A742433-A5DA-E042-8CBF-B7F31E38D6DB}" presName="rect2" presStyleLbl="fgImgPlace1" presStyleIdx="0" presStyleCnt="3" custScaleX="102971" custScaleY="50753" custLinFactX="-47186" custLinFactNeighborX="-100000" custLinFactNeighborY="95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ca-ES"/>
        </a:p>
      </dgm:t>
    </dgm:pt>
    <dgm:pt modelId="{DC7C1A8B-A1FC-C84F-9927-63BD75A4076B}" type="pres">
      <dgm:prSet presAssocID="{07C59C94-C699-6E4E-A1E4-D9277AA22D2D}" presName="sibTrans" presStyleCnt="0"/>
      <dgm:spPr/>
      <dgm:t>
        <a:bodyPr/>
        <a:lstStyle/>
        <a:p>
          <a:endParaRPr lang="ca-ES"/>
        </a:p>
      </dgm:t>
    </dgm:pt>
    <dgm:pt modelId="{F8DF4ACB-A959-A94E-832A-E1F5134CE2AA}" type="pres">
      <dgm:prSet presAssocID="{F0D62175-DD86-4645-8993-BF6A5F48FBE8}" presName="composite" presStyleCnt="0"/>
      <dgm:spPr/>
      <dgm:t>
        <a:bodyPr/>
        <a:lstStyle/>
        <a:p>
          <a:endParaRPr lang="ca-ES"/>
        </a:p>
      </dgm:t>
    </dgm:pt>
    <dgm:pt modelId="{4AD3B93E-6026-D043-96EE-D2CC61223E29}" type="pres">
      <dgm:prSet presAssocID="{F0D62175-DD86-4645-8993-BF6A5F48FBE8}" presName="rect1" presStyleLbl="trAlignAcc1" presStyleIdx="1" presStyleCnt="3" custScaleX="145357" custScaleY="8627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D12C0AF-AE7E-FD43-89BC-1FB347E7E436}" type="pres">
      <dgm:prSet presAssocID="{F0D62175-DD86-4645-8993-BF6A5F48FBE8}" presName="rect2" presStyleLbl="fgImgPlace1" presStyleIdx="1" presStyleCnt="3" custScaleX="97271" custScaleY="60319" custLinFactX="-16391" custLinFactNeighborX="-100000" custLinFactNeighborY="11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ca-ES"/>
        </a:p>
      </dgm:t>
    </dgm:pt>
    <dgm:pt modelId="{4A249CD8-46A6-D34F-8955-D05C04D5D341}" type="pres">
      <dgm:prSet presAssocID="{3BCCA8D4-0F67-8946-AAEE-13A4B0231950}" presName="sibTrans" presStyleCnt="0"/>
      <dgm:spPr/>
      <dgm:t>
        <a:bodyPr/>
        <a:lstStyle/>
        <a:p>
          <a:endParaRPr lang="ca-ES"/>
        </a:p>
      </dgm:t>
    </dgm:pt>
    <dgm:pt modelId="{25DB8570-3F6B-0443-B20F-0C5B9B9F2F9A}" type="pres">
      <dgm:prSet presAssocID="{CCCEA633-5F95-EA4D-9C66-19A7CB1AB8FD}" presName="composite" presStyleCnt="0"/>
      <dgm:spPr/>
      <dgm:t>
        <a:bodyPr/>
        <a:lstStyle/>
        <a:p>
          <a:endParaRPr lang="ca-ES"/>
        </a:p>
      </dgm:t>
    </dgm:pt>
    <dgm:pt modelId="{94DBCBAF-3235-C34E-A280-3271C9571459}" type="pres">
      <dgm:prSet presAssocID="{CCCEA633-5F95-EA4D-9C66-19A7CB1AB8FD}" presName="rect1" presStyleLbl="trAlignAcc1" presStyleIdx="2" presStyleCnt="3" custScaleX="145945" custScaleY="83566" custLinFactNeighborX="-109" custLinFactNeighborY="1276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60FC2AF-C6AB-7943-A1B6-964E065237D4}" type="pres">
      <dgm:prSet presAssocID="{CCCEA633-5F95-EA4D-9C66-19A7CB1AB8FD}" presName="rect2" presStyleLbl="fgImgPlace1" presStyleIdx="2" presStyleCnt="3" custScaleY="56152" custLinFactNeighborX="-86825" custLinFactNeighborY="2288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ca-ES"/>
        </a:p>
      </dgm:t>
    </dgm:pt>
  </dgm:ptLst>
  <dgm:cxnLst>
    <dgm:cxn modelId="{EC6BB2B7-A4A0-9447-ABCB-B23D0BDEBC13}" srcId="{4724BCC6-6EAA-2B49-8C76-328C76E99463}" destId="{3A742433-A5DA-E042-8CBF-B7F31E38D6DB}" srcOrd="0" destOrd="0" parTransId="{B20030C2-DA88-7E40-BD19-C6022553E950}" sibTransId="{07C59C94-C699-6E4E-A1E4-D9277AA22D2D}"/>
    <dgm:cxn modelId="{4993F897-DA1E-FB47-A01F-8D6E55E660B2}" type="presOf" srcId="{CCCEA633-5F95-EA4D-9C66-19A7CB1AB8FD}" destId="{94DBCBAF-3235-C34E-A280-3271C9571459}" srcOrd="0" destOrd="0" presId="urn:microsoft.com/office/officeart/2008/layout/PictureStrips"/>
    <dgm:cxn modelId="{B490C666-4AEE-344E-9FCB-DD7A863CF44E}" srcId="{4724BCC6-6EAA-2B49-8C76-328C76E99463}" destId="{F0D62175-DD86-4645-8993-BF6A5F48FBE8}" srcOrd="1" destOrd="0" parTransId="{0C6DC524-4E53-834B-9494-AA26F8E0E9F7}" sibTransId="{3BCCA8D4-0F67-8946-AAEE-13A4B0231950}"/>
    <dgm:cxn modelId="{F35FA333-E448-B941-BCE6-11D6779A74C4}" type="presOf" srcId="{3A742433-A5DA-E042-8CBF-B7F31E38D6DB}" destId="{A9D52226-228A-C54F-9CD5-5419F7A20215}" srcOrd="0" destOrd="0" presId="urn:microsoft.com/office/officeart/2008/layout/PictureStrips"/>
    <dgm:cxn modelId="{D6AC37A7-83EC-3146-90E8-6E98240ADEED}" type="presOf" srcId="{4724BCC6-6EAA-2B49-8C76-328C76E99463}" destId="{BB310AB6-DA56-B24C-95B1-04DB52AC1F07}" srcOrd="0" destOrd="0" presId="urn:microsoft.com/office/officeart/2008/layout/PictureStrips"/>
    <dgm:cxn modelId="{9D5221F3-A699-474D-88B1-AAC96930556A}" srcId="{4724BCC6-6EAA-2B49-8C76-328C76E99463}" destId="{CCCEA633-5F95-EA4D-9C66-19A7CB1AB8FD}" srcOrd="2" destOrd="0" parTransId="{5B953355-E496-A544-B14A-2D2C384E7C60}" sibTransId="{1301EC21-C294-2F4E-B884-09766A6C6FAA}"/>
    <dgm:cxn modelId="{7CB929BA-48CF-F44F-8BB4-DA6BEB392E64}" type="presOf" srcId="{F0D62175-DD86-4645-8993-BF6A5F48FBE8}" destId="{4AD3B93E-6026-D043-96EE-D2CC61223E29}" srcOrd="0" destOrd="0" presId="urn:microsoft.com/office/officeart/2008/layout/PictureStrips"/>
    <dgm:cxn modelId="{E0D380F3-082D-8848-955F-2695598F2918}" type="presParOf" srcId="{BB310AB6-DA56-B24C-95B1-04DB52AC1F07}" destId="{75CE8E62-33E7-624F-97B5-43071B681315}" srcOrd="0" destOrd="0" presId="urn:microsoft.com/office/officeart/2008/layout/PictureStrips"/>
    <dgm:cxn modelId="{5F49BE5E-38F8-F04A-9D34-705461E2DAC6}" type="presParOf" srcId="{75CE8E62-33E7-624F-97B5-43071B681315}" destId="{A9D52226-228A-C54F-9CD5-5419F7A20215}" srcOrd="0" destOrd="0" presId="urn:microsoft.com/office/officeart/2008/layout/PictureStrips"/>
    <dgm:cxn modelId="{15A5DF52-AA72-084F-AB55-EBCFD36C233A}" type="presParOf" srcId="{75CE8E62-33E7-624F-97B5-43071B681315}" destId="{14D977FD-87C2-414D-AE49-5960CF13DD54}" srcOrd="1" destOrd="0" presId="urn:microsoft.com/office/officeart/2008/layout/PictureStrips"/>
    <dgm:cxn modelId="{DFAC357F-78DF-2C40-BF88-EB67EADDEBAE}" type="presParOf" srcId="{BB310AB6-DA56-B24C-95B1-04DB52AC1F07}" destId="{DC7C1A8B-A1FC-C84F-9927-63BD75A4076B}" srcOrd="1" destOrd="0" presId="urn:microsoft.com/office/officeart/2008/layout/PictureStrips"/>
    <dgm:cxn modelId="{D61811D8-8DF5-934D-8D86-6DAFA769ACF0}" type="presParOf" srcId="{BB310AB6-DA56-B24C-95B1-04DB52AC1F07}" destId="{F8DF4ACB-A959-A94E-832A-E1F5134CE2AA}" srcOrd="2" destOrd="0" presId="urn:microsoft.com/office/officeart/2008/layout/PictureStrips"/>
    <dgm:cxn modelId="{7001F277-6CD3-1E49-BF4B-03C7388E3197}" type="presParOf" srcId="{F8DF4ACB-A959-A94E-832A-E1F5134CE2AA}" destId="{4AD3B93E-6026-D043-96EE-D2CC61223E29}" srcOrd="0" destOrd="0" presId="urn:microsoft.com/office/officeart/2008/layout/PictureStrips"/>
    <dgm:cxn modelId="{563F9063-5CF8-104B-81D7-44A05FB0D475}" type="presParOf" srcId="{F8DF4ACB-A959-A94E-832A-E1F5134CE2AA}" destId="{BD12C0AF-AE7E-FD43-89BC-1FB347E7E436}" srcOrd="1" destOrd="0" presId="urn:microsoft.com/office/officeart/2008/layout/PictureStrips"/>
    <dgm:cxn modelId="{85E8125C-45A0-DB4D-AA51-451164556D81}" type="presParOf" srcId="{BB310AB6-DA56-B24C-95B1-04DB52AC1F07}" destId="{4A249CD8-46A6-D34F-8955-D05C04D5D341}" srcOrd="3" destOrd="0" presId="urn:microsoft.com/office/officeart/2008/layout/PictureStrips"/>
    <dgm:cxn modelId="{3F035304-0E2C-9F45-82FD-F936B4FB0D4C}" type="presParOf" srcId="{BB310AB6-DA56-B24C-95B1-04DB52AC1F07}" destId="{25DB8570-3F6B-0443-B20F-0C5B9B9F2F9A}" srcOrd="4" destOrd="0" presId="urn:microsoft.com/office/officeart/2008/layout/PictureStrips"/>
    <dgm:cxn modelId="{68ABDFBA-7591-0048-ADC4-EFA3049694F3}" type="presParOf" srcId="{25DB8570-3F6B-0443-B20F-0C5B9B9F2F9A}" destId="{94DBCBAF-3235-C34E-A280-3271C9571459}" srcOrd="0" destOrd="0" presId="urn:microsoft.com/office/officeart/2008/layout/PictureStrips"/>
    <dgm:cxn modelId="{5F01837B-8CAE-934C-A9A3-69700CE256EE}" type="presParOf" srcId="{25DB8570-3F6B-0443-B20F-0C5B9B9F2F9A}" destId="{460FC2AF-C6AB-7943-A1B6-964E065237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2226-228A-C54F-9CD5-5419F7A20215}">
      <dsp:nvSpPr>
        <dsp:cNvPr id="0" name=""/>
        <dsp:cNvSpPr/>
      </dsp:nvSpPr>
      <dsp:spPr>
        <a:xfrm>
          <a:off x="3152" y="227592"/>
          <a:ext cx="8147094" cy="14858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78" tIns="106680" rIns="106680" bIns="106680" numCol="1" spcCol="1270" anchor="ctr" anchorCtr="0">
          <a:noAutofit/>
        </a:bodyPr>
        <a:lstStyle/>
        <a:p>
          <a:pPr marL="357188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noProof="0" dirty="0" smtClean="0"/>
            <a:t>21.000€ </a:t>
          </a:r>
          <a:r>
            <a:rPr lang="es-ES_tradnl" sz="2800" kern="1200" noProof="0" dirty="0" err="1" smtClean="0"/>
            <a:t>circulant</a:t>
          </a:r>
          <a:r>
            <a:rPr lang="es-ES_tradnl" sz="2800" kern="1200" noProof="0" dirty="0" smtClean="0"/>
            <a:t>- </a:t>
          </a:r>
          <a:r>
            <a:rPr lang="es-ES_tradnl" sz="2800" kern="1200" noProof="0" dirty="0" err="1" smtClean="0"/>
            <a:t>Bestreta</a:t>
          </a:r>
          <a:r>
            <a:rPr lang="es-ES_tradnl" sz="2800" kern="1200" noProof="0" dirty="0" smtClean="0"/>
            <a:t> de la </a:t>
          </a:r>
          <a:r>
            <a:rPr lang="es-ES_tradnl" sz="2800" kern="1200" noProof="0" dirty="0" err="1" smtClean="0"/>
            <a:t>subvenció</a:t>
          </a:r>
          <a:r>
            <a:rPr lang="es-ES_tradnl" sz="2800" kern="1200" noProof="0" dirty="0" smtClean="0"/>
            <a:t> </a:t>
          </a:r>
          <a:r>
            <a:rPr lang="es-ES_tradnl" sz="2800" kern="1200" noProof="0" dirty="0" err="1" smtClean="0"/>
            <a:t>d’ICEC</a:t>
          </a:r>
          <a:r>
            <a:rPr lang="es-ES_tradnl" sz="2800" kern="1200" noProof="0" dirty="0" smtClean="0"/>
            <a:t> per empresa dedicada a la </a:t>
          </a:r>
          <a:r>
            <a:rPr lang="es-ES_tradnl" sz="2800" kern="1200" noProof="0" dirty="0" err="1" smtClean="0"/>
            <a:t>gestió</a:t>
          </a:r>
          <a:r>
            <a:rPr lang="es-ES_tradnl" sz="2800" kern="1200" noProof="0" dirty="0" smtClean="0"/>
            <a:t> i  </a:t>
          </a:r>
          <a:r>
            <a:rPr lang="es-ES_tradnl" sz="2800" kern="1200" noProof="0" dirty="0" err="1" smtClean="0"/>
            <a:t>producció</a:t>
          </a:r>
          <a:r>
            <a:rPr lang="es-ES_tradnl" sz="2800" kern="1200" noProof="0" dirty="0" smtClean="0"/>
            <a:t> </a:t>
          </a:r>
          <a:r>
            <a:rPr lang="es-ES_tradnl" sz="2800" kern="1200" noProof="0" dirty="0" err="1" smtClean="0"/>
            <a:t>d’espectacles</a:t>
          </a:r>
          <a:r>
            <a:rPr lang="es-ES_tradnl" sz="2800" kern="1200" noProof="0" dirty="0" smtClean="0"/>
            <a:t> </a:t>
          </a:r>
          <a:r>
            <a:rPr lang="es-ES_tradnl" sz="2800" kern="1200" noProof="0" dirty="0" err="1" smtClean="0"/>
            <a:t>teatrals</a:t>
          </a:r>
          <a:r>
            <a:rPr lang="es-ES_tradnl" sz="2800" kern="1200" noProof="0" dirty="0" smtClean="0"/>
            <a:t>.</a:t>
          </a:r>
          <a:endParaRPr lang="es-ES_tradnl" sz="2800" kern="1200" noProof="0" dirty="0"/>
        </a:p>
      </dsp:txBody>
      <dsp:txXfrm>
        <a:off x="3152" y="227592"/>
        <a:ext cx="8147094" cy="1485881"/>
      </dsp:txXfrm>
    </dsp:sp>
    <dsp:sp modelId="{14D977FD-87C2-414D-AE49-5960CF13DD54}">
      <dsp:nvSpPr>
        <dsp:cNvPr id="0" name=""/>
        <dsp:cNvSpPr/>
      </dsp:nvSpPr>
      <dsp:spPr>
        <a:xfrm>
          <a:off x="0" y="472815"/>
          <a:ext cx="1255164" cy="927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3B93E-6026-D043-96EE-D2CC61223E29}">
      <dsp:nvSpPr>
        <dsp:cNvPr id="0" name=""/>
        <dsp:cNvSpPr/>
      </dsp:nvSpPr>
      <dsp:spPr>
        <a:xfrm>
          <a:off x="26807" y="1921041"/>
          <a:ext cx="8099785" cy="15023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78" tIns="118110" rIns="118110" bIns="118110" numCol="1" spcCol="1270" anchor="ctr" anchorCtr="0">
          <a:noAutofit/>
        </a:bodyPr>
        <a:lstStyle/>
        <a:p>
          <a:pPr marL="357188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57188" algn="l"/>
            </a:tabLst>
          </a:pPr>
          <a:r>
            <a:rPr lang="es-ES_tradnl" sz="3100" kern="1200" noProof="0" dirty="0" smtClean="0"/>
            <a:t>120.000€ </a:t>
          </a:r>
          <a:r>
            <a:rPr lang="es-ES_tradnl" sz="3100" kern="1200" noProof="0" dirty="0" err="1" smtClean="0"/>
            <a:t>inversió</a:t>
          </a:r>
          <a:r>
            <a:rPr lang="es-ES_tradnl" sz="3100" kern="1200" noProof="0" dirty="0" smtClean="0"/>
            <a:t>: reforma del local </a:t>
          </a:r>
          <a:r>
            <a:rPr lang="es-ES_tradnl" sz="3100" kern="1200" noProof="0" dirty="0" err="1" smtClean="0"/>
            <a:t>d'una</a:t>
          </a:r>
          <a:r>
            <a:rPr lang="es-ES_tradnl" sz="3100" kern="1200" noProof="0" dirty="0" smtClean="0"/>
            <a:t> empresa dedicada a la venda i </a:t>
          </a:r>
          <a:r>
            <a:rPr lang="es-ES_tradnl" sz="3100" kern="1200" noProof="0" dirty="0" err="1" smtClean="0"/>
            <a:t>distribució</a:t>
          </a:r>
          <a:r>
            <a:rPr lang="es-ES_tradnl" sz="3100" kern="1200" noProof="0" dirty="0" smtClean="0"/>
            <a:t> de </a:t>
          </a:r>
          <a:r>
            <a:rPr lang="es-ES_tradnl" sz="3100" kern="1200" noProof="0" dirty="0" err="1" smtClean="0"/>
            <a:t>llibres</a:t>
          </a:r>
          <a:r>
            <a:rPr lang="es-ES_tradnl" sz="3100" kern="1200" noProof="0" dirty="0" smtClean="0"/>
            <a:t>.</a:t>
          </a:r>
          <a:endParaRPr lang="es-ES_tradnl" sz="3100" kern="1200" noProof="0" dirty="0"/>
        </a:p>
      </dsp:txBody>
      <dsp:txXfrm>
        <a:off x="26807" y="1921041"/>
        <a:ext cx="8099785" cy="1502320"/>
      </dsp:txXfrm>
    </dsp:sp>
    <dsp:sp modelId="{BD12C0AF-AE7E-FD43-89BC-1FB347E7E436}">
      <dsp:nvSpPr>
        <dsp:cNvPr id="0" name=""/>
        <dsp:cNvSpPr/>
      </dsp:nvSpPr>
      <dsp:spPr>
        <a:xfrm>
          <a:off x="0" y="2129157"/>
          <a:ext cx="1185684" cy="11028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BCBAF-3235-C34E-A280-3271C9571459}">
      <dsp:nvSpPr>
        <dsp:cNvPr id="0" name=""/>
        <dsp:cNvSpPr/>
      </dsp:nvSpPr>
      <dsp:spPr>
        <a:xfrm>
          <a:off x="4350" y="3844847"/>
          <a:ext cx="8132550" cy="1455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78" tIns="118110" rIns="118110" bIns="118110" numCol="1" spcCol="1270" anchor="ctr" anchorCtr="0">
          <a:noAutofit/>
        </a:bodyPr>
        <a:lstStyle/>
        <a:p>
          <a:pPr marL="357188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noProof="0" dirty="0" smtClean="0"/>
            <a:t>250.000€  </a:t>
          </a:r>
          <a:r>
            <a:rPr lang="es-ES_tradnl" sz="3100" kern="1200" noProof="0" dirty="0" err="1" smtClean="0"/>
            <a:t>inversió</a:t>
          </a:r>
          <a:r>
            <a:rPr lang="es-ES_tradnl" sz="3100" kern="1200" noProof="0" dirty="0" smtClean="0"/>
            <a:t>: reforma integral </a:t>
          </a:r>
          <a:r>
            <a:rPr lang="es-ES_tradnl" sz="3100" kern="1200" noProof="0" dirty="0" err="1" smtClean="0"/>
            <a:t>d’un</a:t>
          </a:r>
          <a:r>
            <a:rPr lang="es-ES_tradnl" sz="3100" kern="1200" noProof="0" dirty="0" smtClean="0"/>
            <a:t> </a:t>
          </a:r>
          <a:r>
            <a:rPr lang="es-ES_tradnl" sz="3100" kern="1200" noProof="0" dirty="0" err="1" smtClean="0"/>
            <a:t>espai</a:t>
          </a:r>
          <a:r>
            <a:rPr lang="es-ES_tradnl" sz="3100" kern="1200" noProof="0" dirty="0" smtClean="0"/>
            <a:t> </a:t>
          </a:r>
          <a:r>
            <a:rPr lang="es-ES_tradnl" sz="3100" kern="1200" noProof="0" dirty="0" err="1" smtClean="0"/>
            <a:t>destinat</a:t>
          </a:r>
          <a:r>
            <a:rPr lang="es-ES_tradnl" sz="3100" kern="1200" noProof="0" dirty="0" smtClean="0"/>
            <a:t> a </a:t>
          </a:r>
          <a:r>
            <a:rPr lang="es-ES_tradnl" sz="3100" kern="1200" noProof="0" dirty="0" err="1" smtClean="0"/>
            <a:t>galeria</a:t>
          </a:r>
          <a:r>
            <a:rPr lang="es-ES_tradnl" sz="3100" kern="1200" noProof="0" dirty="0" smtClean="0"/>
            <a:t> </a:t>
          </a:r>
          <a:r>
            <a:rPr lang="es-ES_tradnl" sz="3100" kern="1200" noProof="0" dirty="0" err="1" smtClean="0"/>
            <a:t>d’art</a:t>
          </a:r>
          <a:r>
            <a:rPr lang="es-ES_tradnl" sz="3100" kern="1200" noProof="0" dirty="0" smtClean="0"/>
            <a:t>. </a:t>
          </a:r>
          <a:endParaRPr lang="es-ES_tradnl" sz="3100" kern="1200" noProof="0" dirty="0"/>
        </a:p>
      </dsp:txBody>
      <dsp:txXfrm>
        <a:off x="4350" y="3844847"/>
        <a:ext cx="8132550" cy="1455181"/>
      </dsp:txXfrm>
    </dsp:sp>
    <dsp:sp modelId="{460FC2AF-C6AB-7943-A1B6-964E065237D4}">
      <dsp:nvSpPr>
        <dsp:cNvPr id="0" name=""/>
        <dsp:cNvSpPr/>
      </dsp:nvSpPr>
      <dsp:spPr>
        <a:xfrm>
          <a:off x="0" y="4047332"/>
          <a:ext cx="1218949" cy="10266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23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t" anchorCtr="0" compatLnSpc="1">
            <a:prstTxWarp prst="textNoShape">
              <a:avLst/>
            </a:prstTxWarp>
          </a:bodyPr>
          <a:lstStyle>
            <a:lvl1pPr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75" y="23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t" anchorCtr="0" compatLnSpc="1">
            <a:prstTxWarp prst="textNoShape">
              <a:avLst/>
            </a:prstTxWarp>
          </a:bodyPr>
          <a:lstStyle>
            <a:lvl1pPr algn="r"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43554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b" anchorCtr="0" compatLnSpc="1">
            <a:prstTxWarp prst="textNoShape">
              <a:avLst/>
            </a:prstTxWarp>
          </a:bodyPr>
          <a:lstStyle>
            <a:lvl1pPr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75" y="9443554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b" anchorCtr="0" compatLnSpc="1">
            <a:prstTxWarp prst="textNoShape">
              <a:avLst/>
            </a:prstTxWarp>
          </a:bodyPr>
          <a:lstStyle>
            <a:lvl1pPr algn="r"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fld id="{702BF841-1848-459A-B505-C08EDABB563E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88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23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t" anchorCtr="0" compatLnSpc="1">
            <a:prstTxWarp prst="textNoShape">
              <a:avLst/>
            </a:prstTxWarp>
          </a:bodyPr>
          <a:lstStyle>
            <a:lvl1pPr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75" y="23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t" anchorCtr="0" compatLnSpc="1">
            <a:prstTxWarp prst="textNoShape">
              <a:avLst/>
            </a:prstTxWarp>
          </a:bodyPr>
          <a:lstStyle>
            <a:lvl1pPr algn="r"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480" y="4722947"/>
            <a:ext cx="5447429" cy="447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43554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b" anchorCtr="0" compatLnSpc="1">
            <a:prstTxWarp prst="textNoShape">
              <a:avLst/>
            </a:prstTxWarp>
          </a:bodyPr>
          <a:lstStyle>
            <a:lvl1pPr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75" y="9443554"/>
            <a:ext cx="2952323" cy="4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2" tIns="45588" rIns="91172" bIns="45588" numCol="1" anchor="b" anchorCtr="0" compatLnSpc="1">
            <a:prstTxWarp prst="textNoShape">
              <a:avLst/>
            </a:prstTxWarp>
          </a:bodyPr>
          <a:lstStyle>
            <a:lvl1pPr algn="r" defTabSz="911588">
              <a:defRPr sz="1200">
                <a:latin typeface="Arial" charset="0"/>
              </a:defRPr>
            </a:lvl1pPr>
          </a:lstStyle>
          <a:p>
            <a:pPr>
              <a:defRPr/>
            </a:pPr>
            <a:fld id="{BC00471C-0057-430E-BC65-C08283EB606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4818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5589" indent="-295589">
              <a:buFontTx/>
              <a:buChar char="-"/>
            </a:pPr>
            <a:endParaRPr lang="ca-ES" sz="1400" dirty="0"/>
          </a:p>
          <a:p>
            <a:pPr marL="295589" indent="-295589">
              <a:buFontTx/>
              <a:buChar char="-"/>
            </a:pPr>
            <a:endParaRPr lang="ca-ES" sz="14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9886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02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175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738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Contenidor de not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8859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ICF  -&gt; hablar del nombre 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Institut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Català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Finances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(instituto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secundària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?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Llençar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pregunta a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l’auditori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8859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Qué somos? Una entidad financiera con más de 30 años de historia. Nos definimos como un banco público aunque la 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etiqueta de banco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aún no la tenemos. Somos propiedad de la GC que nos fundó hace más de 30 años. Sujetos por actividad al derecho privado.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Actuamos con criterios bancarios. Nos financiamos en los mercados de capital, principalmente a través del BEI – Banco Europeo de Inversiones, Bancos Privados y mediante la emisión de deuda.  Somos autónomos , es decir, no generamos déficits ya que no incrementamos la deuda de la GC, somos sostenibles.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88590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defTabSz="885905"/>
            <a:endParaRPr lang="es-ES" sz="800" dirty="0"/>
          </a:p>
        </p:txBody>
      </p:sp>
      <p:sp>
        <p:nvSpPr>
          <p:cNvPr id="59396" name="Conteni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78228"/>
            <a:fld id="{1D00354A-5CF0-4599-9C0F-43E14DD0BA1D}" type="slidenum">
              <a:rPr lang="ca-ES" smtClean="0"/>
              <a:pPr defTabSz="878228"/>
              <a:t>2</a:t>
            </a:fld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330115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Avales Financieros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Son aquellos que garantizan riesgos dinerarios ante Entidades Financieras.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aplican a: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Financiación de empresas de nueva creación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Financiación de inversiones en activo fijo a largo plazo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Financiación de las necesidades de circulantes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Reestructuración del pasivo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Anticipos de subvenciones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Avales Técnicos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Son aquellos que garantizan riesgos de obligaciones no dinerarias  respondiendo en caso de incumplimiento de los compromisos contraídos por los avalados.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aplican a: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Licitaciones de concursos públicos ante la Administración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Avales en cumplimiento de una garantía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Avales Económicos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Son aquellos que garantizan riesgos dinerarios ante terceros.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 aplican a: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Responden del cumplimiento de contratos ante proveedores y/o clientes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	Avales nacionales e internacionales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ca-ES" sz="1400" dirty="0"/>
          </a:p>
          <a:p>
            <a:endParaRPr lang="ca-ES" sz="1400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8152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Los proyectos tenían un importe medio de unos 86.000€</a:t>
            </a:r>
            <a:endParaRPr lang="ca-ES" baseline="0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667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5619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9350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2780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P. ej. : </a:t>
            </a:r>
            <a:r>
              <a:rPr lang="es-ES_tradnl" sz="1200" i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las adquisiciones de bienes materiales, la modernización de equipamientos tecnológicos, los procesos de fusión y/o concentración empresarial, el desarrollo de nuevas líneas de negocio.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200" i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sz="1200" i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4081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Objeto de financiación de circulante: para el día a día , para el correcto funcionamiento de su actividad habitual</a:t>
            </a:r>
            <a:endParaRPr lang="ca-E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0471C-0057-430E-BC65-C08283EB606B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183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(presentacions inter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403178" y="2995908"/>
            <a:ext cx="7047194" cy="2380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>
              <a:lnSpc>
                <a:spcPct val="80000"/>
              </a:lnSpc>
              <a:defRPr sz="5400" b="0" cap="none" baseline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títol de la presentació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67544" y="5371222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467544" y="0"/>
            <a:ext cx="8136904" cy="2479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56" y="1154340"/>
            <a:ext cx="2029578" cy="1151923"/>
          </a:xfrm>
          <a:prstGeom prst="rect">
            <a:avLst/>
          </a:prstGeom>
        </p:spPr>
      </p:pic>
      <p:sp>
        <p:nvSpPr>
          <p:cNvPr id="11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581" y="5434013"/>
            <a:ext cx="7888288" cy="1028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 Narrow"/>
                <a:cs typeface="Arial Narrow"/>
              </a:defRPr>
            </a:lvl1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el </a:t>
            </a:r>
            <a:r>
              <a:rPr lang="es-ES_tradnl" dirty="0" err="1" smtClean="0"/>
              <a:t>subtítol</a:t>
            </a:r>
            <a:r>
              <a:rPr lang="es-ES_tradnl" dirty="0" smtClean="0"/>
              <a:t> o data</a:t>
            </a:r>
            <a:endParaRPr lang="es-ES" dirty="0"/>
          </a:p>
        </p:txBody>
      </p:sp>
      <p:pic>
        <p:nvPicPr>
          <p:cNvPr id="12" name="Imagen 2" descr="idb_bn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65" y="1809355"/>
            <a:ext cx="1387304" cy="4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2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2020621"/>
            <a:ext cx="3880048" cy="2237261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4" name="Marcador de posición de imagen 8"/>
          <p:cNvSpPr>
            <a:spLocks noGrp="1"/>
          </p:cNvSpPr>
          <p:nvPr>
            <p:ph type="pic" sz="quarter" idx="20" hasCustomPrompt="1"/>
          </p:nvPr>
        </p:nvSpPr>
        <p:spPr>
          <a:xfrm>
            <a:off x="4714056" y="4390829"/>
            <a:ext cx="3880048" cy="2236163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cxnSp>
        <p:nvCxnSpPr>
          <p:cNvPr id="22" name="Conector recto 21"/>
          <p:cNvCxnSpPr/>
          <p:nvPr userDrawn="1"/>
        </p:nvCxnSpPr>
        <p:spPr>
          <a:xfrm>
            <a:off x="457200" y="185620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42082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020622"/>
            <a:ext cx="4114800" cy="46063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3"/>
            <a:r>
              <a:rPr lang="es-ES_tradnl" dirty="0" err="1" smtClean="0"/>
              <a:t>Quart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4"/>
            <a:r>
              <a:rPr lang="es-ES_tradnl" dirty="0" err="1" smtClean="0"/>
              <a:t>Cinqué</a:t>
            </a:r>
            <a:r>
              <a:rPr lang="es-ES_tradnl" dirty="0" smtClean="0"/>
              <a:t> nivel</a:t>
            </a:r>
            <a:r>
              <a:rPr lang="es-ES" dirty="0" smtClean="0"/>
              <a:t>l</a:t>
            </a:r>
            <a:endParaRPr lang="es-ES" dirty="0"/>
          </a:p>
        </p:txBody>
      </p:sp>
      <p:sp>
        <p:nvSpPr>
          <p:cNvPr id="24" name="Rectángulo 2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6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44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1" y="1971967"/>
            <a:ext cx="1853256" cy="2302197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5" name="Marcador de posición de imagen 8"/>
          <p:cNvSpPr>
            <a:spLocks noGrp="1"/>
          </p:cNvSpPr>
          <p:nvPr>
            <p:ph type="pic" sz="quarter" idx="20" hasCustomPrompt="1"/>
          </p:nvPr>
        </p:nvSpPr>
        <p:spPr>
          <a:xfrm>
            <a:off x="6715607" y="1971966"/>
            <a:ext cx="1889783" cy="2302197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6" name="Marcador de posición de imagen 8"/>
          <p:cNvSpPr>
            <a:spLocks noGrp="1"/>
          </p:cNvSpPr>
          <p:nvPr>
            <p:ph type="pic" sz="quarter" idx="21" hasCustomPrompt="1"/>
          </p:nvPr>
        </p:nvSpPr>
        <p:spPr>
          <a:xfrm>
            <a:off x="4724400" y="4400432"/>
            <a:ext cx="1853257" cy="2226560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7" name="Marcador de posición de imagen 8"/>
          <p:cNvSpPr>
            <a:spLocks noGrp="1"/>
          </p:cNvSpPr>
          <p:nvPr>
            <p:ph type="pic" sz="quarter" idx="22" hasCustomPrompt="1"/>
          </p:nvPr>
        </p:nvSpPr>
        <p:spPr>
          <a:xfrm>
            <a:off x="6715607" y="4400432"/>
            <a:ext cx="1889783" cy="2226560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457200" y="185620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42082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7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020622"/>
            <a:ext cx="4114800" cy="46063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3"/>
            <a:r>
              <a:rPr lang="es-ES_tradnl" dirty="0" err="1" smtClean="0"/>
              <a:t>Quart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4"/>
            <a:r>
              <a:rPr lang="es-ES_tradnl" dirty="0" err="1" smtClean="0"/>
              <a:t>Cinqué</a:t>
            </a:r>
            <a:r>
              <a:rPr lang="es-ES_tradnl" dirty="0" smtClean="0"/>
              <a:t> nivel</a:t>
            </a:r>
            <a:r>
              <a:rPr lang="es-ES" dirty="0" smtClean="0"/>
              <a:t>l</a:t>
            </a:r>
            <a:endParaRPr lang="es-ES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345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8"/>
          <p:cNvSpPr>
            <a:spLocks noGrp="1"/>
          </p:cNvSpPr>
          <p:nvPr>
            <p:ph type="pic" sz="quarter" idx="19" hasCustomPrompt="1"/>
          </p:nvPr>
        </p:nvSpPr>
        <p:spPr>
          <a:xfrm>
            <a:off x="467544" y="2409815"/>
            <a:ext cx="2642189" cy="3902056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4" name="Marcador de posición de imagen 8"/>
          <p:cNvSpPr>
            <a:spLocks noGrp="1"/>
          </p:cNvSpPr>
          <p:nvPr>
            <p:ph type="pic" sz="quarter" idx="20" hasCustomPrompt="1"/>
          </p:nvPr>
        </p:nvSpPr>
        <p:spPr>
          <a:xfrm>
            <a:off x="3316110" y="2409815"/>
            <a:ext cx="2511779" cy="3902056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8" name="Marcador de posición de imagen 8"/>
          <p:cNvSpPr>
            <a:spLocks noGrp="1"/>
          </p:cNvSpPr>
          <p:nvPr>
            <p:ph type="pic" sz="quarter" idx="21" hasCustomPrompt="1"/>
          </p:nvPr>
        </p:nvSpPr>
        <p:spPr>
          <a:xfrm>
            <a:off x="6024090" y="2409815"/>
            <a:ext cx="2570013" cy="3902056"/>
          </a:xfrm>
        </p:spPr>
        <p:txBody>
          <a:bodyPr>
            <a:noAutofit/>
          </a:bodyPr>
          <a:lstStyle>
            <a:lvl1pPr algn="ctr">
              <a:buFontTx/>
              <a:buNone/>
              <a:defRPr sz="1600"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cxnSp>
        <p:nvCxnSpPr>
          <p:cNvPr id="22" name="Conector recto 21"/>
          <p:cNvCxnSpPr/>
          <p:nvPr userDrawn="1"/>
        </p:nvCxnSpPr>
        <p:spPr>
          <a:xfrm>
            <a:off x="457200" y="185620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1860328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4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42082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5" name="Rectángulo 24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9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741363"/>
            <a:ext cx="4042792" cy="542925"/>
          </a:xfr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6" name="Marcador de texto 10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2741363"/>
            <a:ext cx="3950096" cy="542925"/>
          </a:xfr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300571"/>
            <a:ext cx="4042792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952551"/>
            <a:ext cx="4032448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457200" y="2092497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4644008" y="3300571"/>
            <a:ext cx="3960440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2096616"/>
            <a:ext cx="4032448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8" y="2096616"/>
            <a:ext cx="3950096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9" name="Marcador de texto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54352" y="952551"/>
            <a:ext cx="3950096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30" name="Rectángulo 29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254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741363"/>
            <a:ext cx="4042792" cy="542925"/>
          </a:xfr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6" name="Marcador de texto 10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2741363"/>
            <a:ext cx="3950096" cy="542925"/>
          </a:xfrm>
          <a:solidFill>
            <a:srgbClr val="00B481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300571"/>
            <a:ext cx="4042792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952551"/>
            <a:ext cx="4032448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457200" y="2092497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4644008" y="3300571"/>
            <a:ext cx="3960440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2096616"/>
            <a:ext cx="4032448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8" y="2096616"/>
            <a:ext cx="3950096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9" name="Marcador de texto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54352" y="952551"/>
            <a:ext cx="3950096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00B48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9" name="Rectángulo 1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956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741363"/>
            <a:ext cx="4042792" cy="542925"/>
          </a:xfrm>
          <a:solidFill>
            <a:srgbClr val="00B481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6" name="Marcador de texto 10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2741363"/>
            <a:ext cx="3950096" cy="542925"/>
          </a:xfrm>
          <a:solidFill>
            <a:srgbClr val="604A7A"/>
          </a:solidFill>
          <a:ln>
            <a:noFill/>
          </a:ln>
        </p:spPr>
        <p:txBody>
          <a:bodyPr anchor="ctr">
            <a:noAutofit/>
          </a:bodyPr>
          <a:lstStyle>
            <a:lvl1pPr marL="0" algn="l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3pPr>
            <a:lvl4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4pPr>
            <a:lvl5pPr marL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300571"/>
            <a:ext cx="4042792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952551"/>
            <a:ext cx="4032448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00B48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cxnSp>
        <p:nvCxnSpPr>
          <p:cNvPr id="24" name="Conector recto 23"/>
          <p:cNvCxnSpPr/>
          <p:nvPr userDrawn="1"/>
        </p:nvCxnSpPr>
        <p:spPr>
          <a:xfrm>
            <a:off x="457200" y="2092497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4644008" y="3300571"/>
            <a:ext cx="3960440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27" hasCustomPrompt="1"/>
          </p:nvPr>
        </p:nvSpPr>
        <p:spPr>
          <a:xfrm>
            <a:off x="467544" y="2096616"/>
            <a:ext cx="4032448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Marcador de texto 10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8" y="2096616"/>
            <a:ext cx="3950096" cy="753418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1800" b="0" i="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9" name="Marcador de texto 10"/>
          <p:cNvSpPr>
            <a:spLocks noGrp="1"/>
          </p:cNvSpPr>
          <p:nvPr>
            <p:ph type="body" sz="quarter" idx="29" hasCustomPrompt="1"/>
          </p:nvPr>
        </p:nvSpPr>
        <p:spPr>
          <a:xfrm>
            <a:off x="4654352" y="952551"/>
            <a:ext cx="3950096" cy="1155502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604A7A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9" name="Rectángulo 1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628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64283"/>
            <a:ext cx="2970451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795959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arcador de contenido 2"/>
          <p:cNvSpPr>
            <a:spLocks noGrp="1"/>
          </p:cNvSpPr>
          <p:nvPr>
            <p:ph idx="27" hasCustomPrompt="1"/>
          </p:nvPr>
        </p:nvSpPr>
        <p:spPr>
          <a:xfrm>
            <a:off x="6371595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34" name="Rectángulo 3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4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6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103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64283"/>
            <a:ext cx="2970451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00B48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795959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arcador de contenido 2"/>
          <p:cNvSpPr>
            <a:spLocks noGrp="1"/>
          </p:cNvSpPr>
          <p:nvPr>
            <p:ph idx="27" hasCustomPrompt="1"/>
          </p:nvPr>
        </p:nvSpPr>
        <p:spPr>
          <a:xfrm>
            <a:off x="6371595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1" name="Rectángulo 10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3909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64283"/>
            <a:ext cx="2970451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604A7A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795959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Marcador de contenido 2"/>
          <p:cNvSpPr>
            <a:spLocks noGrp="1"/>
          </p:cNvSpPr>
          <p:nvPr>
            <p:ph idx="27" hasCustomPrompt="1"/>
          </p:nvPr>
        </p:nvSpPr>
        <p:spPr>
          <a:xfrm>
            <a:off x="6371595" y="3064283"/>
            <a:ext cx="2222508" cy="30452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1" name="Rectángulo 10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13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467544" y="0"/>
            <a:ext cx="7272808" cy="82217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titular</a:t>
            </a:r>
            <a:endParaRPr lang="ca-ES" dirty="0"/>
          </a:p>
        </p:txBody>
      </p:sp>
      <p:sp>
        <p:nvSpPr>
          <p:cNvPr id="6" name="Rectángulo 53"/>
          <p:cNvSpPr/>
          <p:nvPr userDrawn="1"/>
        </p:nvSpPr>
        <p:spPr>
          <a:xfrm>
            <a:off x="457498" y="3124483"/>
            <a:ext cx="2496049" cy="274217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5" descr="LOG_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302" y="4163532"/>
            <a:ext cx="11113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recto 29"/>
          <p:cNvCxnSpPr/>
          <p:nvPr userDrawn="1"/>
        </p:nvCxnSpPr>
        <p:spPr>
          <a:xfrm>
            <a:off x="467544" y="2082197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47"/>
          <p:cNvCxnSpPr/>
          <p:nvPr userDrawn="1"/>
        </p:nvCxnSpPr>
        <p:spPr>
          <a:xfrm>
            <a:off x="3225180" y="2087174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48"/>
          <p:cNvCxnSpPr/>
          <p:nvPr userDrawn="1"/>
        </p:nvCxnSpPr>
        <p:spPr>
          <a:xfrm>
            <a:off x="5985633" y="2087110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56"/>
          <p:cNvCxnSpPr/>
          <p:nvPr userDrawn="1"/>
        </p:nvCxnSpPr>
        <p:spPr>
          <a:xfrm>
            <a:off x="425299" y="3955559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57"/>
          <p:cNvCxnSpPr/>
          <p:nvPr userDrawn="1"/>
        </p:nvCxnSpPr>
        <p:spPr>
          <a:xfrm>
            <a:off x="400487" y="4853754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ángulo 58"/>
          <p:cNvSpPr/>
          <p:nvPr userDrawn="1"/>
        </p:nvSpPr>
        <p:spPr>
          <a:xfrm>
            <a:off x="3223787" y="3121816"/>
            <a:ext cx="2496049" cy="2742174"/>
          </a:xfrm>
          <a:prstGeom prst="rect">
            <a:avLst/>
          </a:prstGeom>
          <a:solidFill>
            <a:srgbClr val="2A9C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62"/>
          <p:cNvCxnSpPr/>
          <p:nvPr userDrawn="1"/>
        </p:nvCxnSpPr>
        <p:spPr>
          <a:xfrm>
            <a:off x="3191588" y="3952892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63"/>
          <p:cNvCxnSpPr/>
          <p:nvPr userDrawn="1"/>
        </p:nvCxnSpPr>
        <p:spPr>
          <a:xfrm>
            <a:off x="3166776" y="4851087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ángulo 64"/>
          <p:cNvSpPr/>
          <p:nvPr userDrawn="1"/>
        </p:nvSpPr>
        <p:spPr>
          <a:xfrm>
            <a:off x="5983273" y="3116409"/>
            <a:ext cx="2496049" cy="2742174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6" name="Conector recto 68"/>
          <p:cNvCxnSpPr/>
          <p:nvPr userDrawn="1"/>
        </p:nvCxnSpPr>
        <p:spPr>
          <a:xfrm>
            <a:off x="5951074" y="3947485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69"/>
          <p:cNvCxnSpPr/>
          <p:nvPr userDrawn="1"/>
        </p:nvCxnSpPr>
        <p:spPr>
          <a:xfrm>
            <a:off x="5926262" y="4845680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638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75637" y="1395512"/>
            <a:ext cx="7315200" cy="5190066"/>
          </a:xfrm>
          <a:prstGeom prst="rect">
            <a:avLst/>
          </a:prstGeom>
        </p:spPr>
        <p:txBody>
          <a:bodyPr>
            <a:normAutofit/>
          </a:bodyPr>
          <a:lstStyle>
            <a:lvl1pPr marL="361950" indent="-361950"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cs typeface="Georgia"/>
              </a:defRPr>
            </a:lvl1pPr>
            <a:lvl2pPr marL="538163" indent="-176213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Georgia"/>
              </a:defRPr>
            </a:lvl2pPr>
            <a:lvl3pPr marL="715963" indent="-177800">
              <a:buFont typeface="Arial Narrow" panose="020B0606020202030204" pitchFamily="34" charset="0"/>
              <a:buChar char="-"/>
              <a:defRPr sz="1800">
                <a:solidFill>
                  <a:schemeClr val="tx1"/>
                </a:solidFill>
                <a:latin typeface="+mn-lt"/>
                <a:cs typeface="Georgia"/>
              </a:defRPr>
            </a:lvl3pPr>
            <a:lvl4pPr marL="1714500" indent="-342900"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cs typeface="Georgia"/>
              </a:defRPr>
            </a:lvl4pPr>
            <a:lvl5pPr marL="2171700" indent="-342900"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  <a:cs typeface="Georgia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el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575637" y="101919"/>
            <a:ext cx="5247160" cy="723991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2000" b="0" cap="none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Índex</a:t>
            </a:r>
            <a:endParaRPr lang="es-ES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67544" y="985800"/>
            <a:ext cx="8136904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7544" y="1250542"/>
            <a:ext cx="2415616" cy="480972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3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226117" y="1250541"/>
            <a:ext cx="2415616" cy="4809721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6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37357" y="1250542"/>
            <a:ext cx="2415616" cy="4809721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8136904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67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1" y="3014967"/>
            <a:ext cx="2415616" cy="30452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riángulo isósceles 11"/>
          <p:cNvSpPr/>
          <p:nvPr userDrawn="1"/>
        </p:nvSpPr>
        <p:spPr>
          <a:xfrm rot="5400000">
            <a:off x="1457807" y="4421621"/>
            <a:ext cx="3045296" cy="23198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215774" y="3014966"/>
            <a:ext cx="2415616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5" name="Triángulo isósceles 14"/>
          <p:cNvSpPr/>
          <p:nvPr userDrawn="1"/>
        </p:nvSpPr>
        <p:spPr>
          <a:xfrm rot="5400000">
            <a:off x="4216380" y="4421620"/>
            <a:ext cx="3045296" cy="231987"/>
          </a:xfrm>
          <a:prstGeom prst="triangle">
            <a:avLst/>
          </a:prstGeom>
          <a:solidFill>
            <a:srgbClr val="00B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37357" y="3014967"/>
            <a:ext cx="2415616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7" name="Triángulo isósceles 16"/>
          <p:cNvSpPr/>
          <p:nvPr userDrawn="1"/>
        </p:nvSpPr>
        <p:spPr>
          <a:xfrm rot="5400000">
            <a:off x="6937963" y="4421621"/>
            <a:ext cx="3045296" cy="231987"/>
          </a:xfrm>
          <a:prstGeom prst="triangle">
            <a:avLst/>
          </a:prstGeom>
          <a:solidFill>
            <a:srgbClr val="604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8136904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34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57201" y="3064283"/>
            <a:ext cx="8136903" cy="30452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457201" y="3064283"/>
            <a:ext cx="2403286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_tradnl" dirty="0" smtClean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024674" y="3064283"/>
            <a:ext cx="5405979" cy="30452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ángulo isósceles 9"/>
          <p:cNvSpPr/>
          <p:nvPr userDrawn="1"/>
        </p:nvSpPr>
        <p:spPr>
          <a:xfrm rot="5400000">
            <a:off x="1445476" y="4470939"/>
            <a:ext cx="3045296" cy="23198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4" name="Rectángulo 2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67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57200" y="3064283"/>
            <a:ext cx="8136903" cy="304529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457201" y="3064283"/>
            <a:ext cx="2403286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_tradnl" dirty="0" smtClean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024674" y="3064284"/>
            <a:ext cx="5405979" cy="30452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ángulo isósceles 9"/>
          <p:cNvSpPr/>
          <p:nvPr userDrawn="1"/>
        </p:nvSpPr>
        <p:spPr>
          <a:xfrm rot="5400000">
            <a:off x="1445476" y="4470939"/>
            <a:ext cx="3045296" cy="231987"/>
          </a:xfrm>
          <a:prstGeom prst="triangle">
            <a:avLst/>
          </a:prstGeom>
          <a:solidFill>
            <a:srgbClr val="00B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00B481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6936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457200" y="3064284"/>
            <a:ext cx="8136903" cy="304529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Marcador de contenido 2"/>
          <p:cNvSpPr>
            <a:spLocks noGrp="1"/>
          </p:cNvSpPr>
          <p:nvPr>
            <p:ph idx="1"/>
          </p:nvPr>
        </p:nvSpPr>
        <p:spPr>
          <a:xfrm>
            <a:off x="457201" y="3064283"/>
            <a:ext cx="2403286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_tradnl" dirty="0" smtClean="0"/>
          </a:p>
        </p:txBody>
      </p:sp>
      <p:sp>
        <p:nvSpPr>
          <p:cNvPr id="26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024674" y="3064283"/>
            <a:ext cx="5405979" cy="30452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riángulo isósceles 9"/>
          <p:cNvSpPr/>
          <p:nvPr userDrawn="1"/>
        </p:nvSpPr>
        <p:spPr>
          <a:xfrm rot="5400000">
            <a:off x="1445476" y="4470939"/>
            <a:ext cx="3045296" cy="231987"/>
          </a:xfrm>
          <a:prstGeom prst="triangle">
            <a:avLst/>
          </a:prstGeom>
          <a:solidFill>
            <a:srgbClr val="604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4450013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604A7A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70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 userDrawn="1"/>
        </p:nvSpPr>
        <p:spPr>
          <a:xfrm>
            <a:off x="457201" y="4032000"/>
            <a:ext cx="8136903" cy="207757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457201" y="4031999"/>
            <a:ext cx="2403286" cy="2077579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26" hasCustomPrompt="1"/>
          </p:nvPr>
        </p:nvSpPr>
        <p:spPr>
          <a:xfrm>
            <a:off x="3024674" y="4032000"/>
            <a:ext cx="5405979" cy="20775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9" name="Rectángulo 1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16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3" name="Triángulo isósceles 9"/>
          <p:cNvSpPr/>
          <p:nvPr userDrawn="1"/>
        </p:nvSpPr>
        <p:spPr>
          <a:xfrm rot="5400000">
            <a:off x="1929335" y="4954798"/>
            <a:ext cx="2077578" cy="231987"/>
          </a:xfrm>
          <a:prstGeom prst="triangle">
            <a:avLst/>
          </a:prstGeom>
          <a:solidFill>
            <a:srgbClr val="00B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 userDrawn="1"/>
        </p:nvSpPr>
        <p:spPr>
          <a:xfrm>
            <a:off x="444887" y="1599600"/>
            <a:ext cx="8136903" cy="2077578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2"/>
          <p:cNvSpPr>
            <a:spLocks noGrp="1"/>
          </p:cNvSpPr>
          <p:nvPr>
            <p:ph idx="27"/>
          </p:nvPr>
        </p:nvSpPr>
        <p:spPr>
          <a:xfrm>
            <a:off x="444887" y="1599599"/>
            <a:ext cx="2403286" cy="20775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8" hasCustomPrompt="1"/>
          </p:nvPr>
        </p:nvSpPr>
        <p:spPr>
          <a:xfrm>
            <a:off x="3012360" y="1599600"/>
            <a:ext cx="5405979" cy="207757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1" name="Triángulo isósceles 9"/>
          <p:cNvSpPr/>
          <p:nvPr userDrawn="1"/>
        </p:nvSpPr>
        <p:spPr>
          <a:xfrm rot="5400000">
            <a:off x="1917021" y="2522398"/>
            <a:ext cx="2077578" cy="23198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82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14967"/>
            <a:ext cx="2686869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185499" y="3009401"/>
            <a:ext cx="2686869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1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07235" y="3011418"/>
            <a:ext cx="2686869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8136904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4" name="Rectángulo 23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7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06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8147248" cy="628779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/>
          <p:cNvSpPr>
            <a:spLocks noGrp="1"/>
          </p:cNvSpPr>
          <p:nvPr>
            <p:ph idx="21" hasCustomPrompt="1"/>
          </p:nvPr>
        </p:nvSpPr>
        <p:spPr>
          <a:xfrm>
            <a:off x="498630" y="1516466"/>
            <a:ext cx="8095474" cy="10602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3014967"/>
            <a:ext cx="2686869" cy="3045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4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185499" y="3009401"/>
            <a:ext cx="2686869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5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07235" y="3011418"/>
            <a:ext cx="2686869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6" name="Rectángulo 25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n 26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8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089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/>
          <p:cNvCxnSpPr/>
          <p:nvPr userDrawn="1"/>
        </p:nvCxnSpPr>
        <p:spPr>
          <a:xfrm>
            <a:off x="457200" y="4131825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contenido 2"/>
          <p:cNvSpPr>
            <a:spLocks noGrp="1"/>
          </p:cNvSpPr>
          <p:nvPr>
            <p:ph idx="21" hasCustomPrompt="1"/>
          </p:nvPr>
        </p:nvSpPr>
        <p:spPr>
          <a:xfrm>
            <a:off x="498630" y="4244732"/>
            <a:ext cx="8095474" cy="213072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2pPr>
            <a:lvl3pPr>
              <a:defRPr sz="1600">
                <a:solidFill>
                  <a:schemeClr val="tx1"/>
                </a:solidFill>
                <a:latin typeface="Arial Narrow"/>
                <a:cs typeface="Arial Narrow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551203"/>
            <a:ext cx="8147248" cy="571260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24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4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925261"/>
            <a:ext cx="2686869" cy="263150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5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185499" y="919695"/>
            <a:ext cx="2686869" cy="2631507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6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07235" y="921712"/>
            <a:ext cx="2686869" cy="2631507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27" name="Rectángulo 26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9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41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iat presentació ex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9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7272808" cy="82217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ca-ES" smtClean="0"/>
              <a:t>Feu clic aquí per editar l'estil</a:t>
            </a:r>
            <a:endParaRPr lang="ca-ES" dirty="0"/>
          </a:p>
        </p:txBody>
      </p:sp>
      <p:grpSp>
        <p:nvGrpSpPr>
          <p:cNvPr id="4" name="Agrupa 3"/>
          <p:cNvGrpSpPr/>
          <p:nvPr userDrawn="1"/>
        </p:nvGrpSpPr>
        <p:grpSpPr>
          <a:xfrm>
            <a:off x="0" y="2119020"/>
            <a:ext cx="9144000" cy="4738980"/>
            <a:chOff x="0" y="2119020"/>
            <a:chExt cx="9144000" cy="4738980"/>
          </a:xfrm>
        </p:grpSpPr>
        <p:grpSp>
          <p:nvGrpSpPr>
            <p:cNvPr id="2" name="Agrupa 1"/>
            <p:cNvGrpSpPr/>
            <p:nvPr userDrawn="1"/>
          </p:nvGrpSpPr>
          <p:grpSpPr>
            <a:xfrm>
              <a:off x="0" y="4714875"/>
              <a:ext cx="9144000" cy="2143125"/>
              <a:chOff x="0" y="4714875"/>
              <a:chExt cx="9144000" cy="2143125"/>
            </a:xfrm>
          </p:grpSpPr>
          <p:pic>
            <p:nvPicPr>
              <p:cNvPr id="6" name="Imagen 3" descr="57565273retoc.jpg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83" b="51733"/>
              <a:stretch/>
            </p:blipFill>
            <p:spPr>
              <a:xfrm>
                <a:off x="0" y="4714875"/>
                <a:ext cx="9144000" cy="2143125"/>
              </a:xfrm>
              <a:prstGeom prst="rect">
                <a:avLst/>
              </a:prstGeom>
            </p:spPr>
          </p:pic>
          <p:sp>
            <p:nvSpPr>
              <p:cNvPr id="10" name="QuadreDeText 9"/>
              <p:cNvSpPr txBox="1"/>
              <p:nvPr userDrawn="1"/>
            </p:nvSpPr>
            <p:spPr>
              <a:xfrm>
                <a:off x="5694225" y="5341588"/>
                <a:ext cx="3449775" cy="896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ca-ES" dirty="0" smtClean="0">
                    <a:solidFill>
                      <a:schemeClr val="bg1"/>
                    </a:solidFill>
                    <a:latin typeface="Georgia"/>
                    <a:cs typeface="Georgia"/>
                  </a:rPr>
                  <a:t>www.icf.cat</a:t>
                </a:r>
              </a:p>
              <a:p>
                <a:pPr>
                  <a:lnSpc>
                    <a:spcPct val="80000"/>
                  </a:lnSpc>
                </a:pPr>
                <a:r>
                  <a:rPr lang="ca-ES" dirty="0" smtClean="0">
                    <a:solidFill>
                      <a:srgbClr val="FF0000"/>
                    </a:solidFill>
                    <a:latin typeface="Georgia"/>
                    <a:cs typeface="Georgia"/>
                  </a:rPr>
                  <a:t>902 227 237</a:t>
                </a:r>
                <a:endParaRPr lang="ca-ES" dirty="0">
                  <a:solidFill>
                    <a:srgbClr val="FF0000"/>
                  </a:solidFill>
                  <a:latin typeface="Georgia"/>
                  <a:cs typeface="Georgia"/>
                </a:endParaRPr>
              </a:p>
            </p:txBody>
          </p:sp>
          <p:pic>
            <p:nvPicPr>
              <p:cNvPr id="11" name="Imagen 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0938" y="5237722"/>
                <a:ext cx="2029578" cy="1151923"/>
              </a:xfrm>
              <a:prstGeom prst="rect">
                <a:avLst/>
              </a:prstGeom>
            </p:spPr>
          </p:pic>
        </p:grpSp>
        <p:grpSp>
          <p:nvGrpSpPr>
            <p:cNvPr id="3" name="Agrupa 2"/>
            <p:cNvGrpSpPr/>
            <p:nvPr userDrawn="1"/>
          </p:nvGrpSpPr>
          <p:grpSpPr>
            <a:xfrm>
              <a:off x="481096" y="2119020"/>
              <a:ext cx="8139977" cy="769441"/>
              <a:chOff x="481096" y="2119020"/>
              <a:chExt cx="8139977" cy="769441"/>
            </a:xfrm>
          </p:grpSpPr>
          <p:cxnSp>
            <p:nvCxnSpPr>
              <p:cNvPr id="12" name="Conector recto 6"/>
              <p:cNvCxnSpPr/>
              <p:nvPr userDrawn="1"/>
            </p:nvCxnSpPr>
            <p:spPr>
              <a:xfrm>
                <a:off x="484169" y="2843629"/>
                <a:ext cx="8136904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QuadreDeText 12"/>
              <p:cNvSpPr txBox="1"/>
              <p:nvPr userDrawn="1"/>
            </p:nvSpPr>
            <p:spPr>
              <a:xfrm>
                <a:off x="481096" y="2119020"/>
                <a:ext cx="550958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b">
                <a:spAutoFit/>
              </a:bodyPr>
              <a:lstStyle/>
              <a:p>
                <a:pPr lvl="0" eaLnBrk="0" hangingPunct="0">
                  <a:lnSpc>
                    <a:spcPct val="90000"/>
                  </a:lnSpc>
                  <a:spcBef>
                    <a:spcPts val="1800"/>
                  </a:spcBef>
                  <a:buClr>
                    <a:srgbClr val="0060A8"/>
                  </a:buClr>
                  <a:defRPr/>
                </a:pPr>
                <a:r>
                  <a:rPr lang="ca-ES" sz="4800" kern="0" dirty="0" smtClean="0">
                    <a:solidFill>
                      <a:srgbClr val="FF0000"/>
                    </a:solidFill>
                    <a:latin typeface="Georgia"/>
                    <a:cs typeface="Georgia"/>
                  </a:rPr>
                  <a:t>Moltes gràcies!</a:t>
                </a:r>
                <a:endParaRPr lang="ca-ES" sz="4800" kern="0" dirty="0">
                  <a:solidFill>
                    <a:srgbClr val="FF0000"/>
                  </a:solidFill>
                  <a:latin typeface="Georgia"/>
                  <a:cs typeface="Georgi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27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>
          <a:xfrm>
            <a:off x="403178" y="1665348"/>
            <a:ext cx="5105509" cy="2380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>
              <a:lnSpc>
                <a:spcPct val="80000"/>
              </a:lnSpc>
              <a:defRPr sz="5400" b="0" cap="none" baseline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text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67544" y="4040662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730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4" name="Contenidor de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04598"/>
            <a:ext cx="6464300" cy="4082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ca-ES" dirty="0" smtClean="0"/>
              <a:t>Feu clic aquí per editar </a:t>
            </a:r>
            <a:r>
              <a:rPr lang="ca-ES" dirty="0" err="1" smtClean="0"/>
              <a:t>titol</a:t>
            </a:r>
            <a:r>
              <a:rPr lang="ca-ES" dirty="0" smtClean="0"/>
              <a:t> de diapositiva</a:t>
            </a:r>
          </a:p>
          <a:p>
            <a:pPr lvl="0"/>
            <a:endParaRPr lang="ca-ES" dirty="0"/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>
          <a:xfrm>
            <a:off x="457200" y="413830"/>
            <a:ext cx="8136904" cy="422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47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>
          <a:xfrm>
            <a:off x="403178" y="2995908"/>
            <a:ext cx="5247160" cy="2380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>
              <a:lnSpc>
                <a:spcPct val="80000"/>
              </a:lnSpc>
              <a:defRPr sz="5400" b="0" cap="none" baseline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títol de la presentació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67544" y="5371222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 userDrawn="1"/>
        </p:nvSpPr>
        <p:spPr>
          <a:xfrm>
            <a:off x="467544" y="0"/>
            <a:ext cx="8136904" cy="2479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logo 30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" y="1154340"/>
            <a:ext cx="2886280" cy="1151923"/>
          </a:xfrm>
          <a:prstGeom prst="rect">
            <a:avLst/>
          </a:prstGeom>
        </p:spPr>
      </p:pic>
      <p:pic>
        <p:nvPicPr>
          <p:cNvPr id="3" name="Imagen 2" descr="idb_bn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65" y="1809355"/>
            <a:ext cx="1387304" cy="496908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581" y="5434013"/>
            <a:ext cx="7888288" cy="1028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 Narrow"/>
                <a:cs typeface="Arial Narrow"/>
              </a:defRPr>
            </a:lvl1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el </a:t>
            </a:r>
            <a:r>
              <a:rPr lang="es-ES_tradnl" dirty="0" err="1" smtClean="0"/>
              <a:t>subtítol</a:t>
            </a:r>
            <a:r>
              <a:rPr lang="es-ES_tradnl" dirty="0" smtClean="0"/>
              <a:t> o data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8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>
          <a:xfrm>
            <a:off x="403178" y="1665348"/>
            <a:ext cx="5105509" cy="2380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>
              <a:lnSpc>
                <a:spcPct val="80000"/>
              </a:lnSpc>
              <a:defRPr sz="5400" b="0" cap="none" baseline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text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67544" y="4040662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730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467544" y="0"/>
            <a:ext cx="7272808" cy="82217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b="0"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titular</a:t>
            </a:r>
            <a:endParaRPr lang="ca-ES" dirty="0"/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730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218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1 (presentacions inter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403178" y="2995908"/>
            <a:ext cx="7047194" cy="238026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 algn="l">
              <a:lnSpc>
                <a:spcPct val="80000"/>
              </a:lnSpc>
              <a:defRPr sz="5400" b="0" cap="none" baseline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títol de la presentació</a:t>
            </a:r>
            <a:endParaRPr lang="es-E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467544" y="5371222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 userDrawn="1"/>
        </p:nvSpPr>
        <p:spPr>
          <a:xfrm>
            <a:off x="467544" y="0"/>
            <a:ext cx="8136904" cy="247968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logo 30 blan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" y="1154340"/>
            <a:ext cx="2886280" cy="1151923"/>
          </a:xfrm>
          <a:prstGeom prst="rect">
            <a:avLst/>
          </a:prstGeom>
        </p:spPr>
      </p:pic>
      <p:sp>
        <p:nvSpPr>
          <p:cNvPr id="11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22581" y="5434013"/>
            <a:ext cx="7888288" cy="10287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>
                <a:latin typeface="Arial Narrow"/>
                <a:cs typeface="Arial Narrow"/>
              </a:defRPr>
            </a:lvl1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el </a:t>
            </a:r>
            <a:r>
              <a:rPr lang="es-ES_tradnl" dirty="0" err="1" smtClean="0"/>
              <a:t>subtítol</a:t>
            </a:r>
            <a:r>
              <a:rPr lang="es-ES_tradnl" dirty="0" smtClean="0"/>
              <a:t> o data</a:t>
            </a:r>
            <a:endParaRPr lang="es-ES" dirty="0"/>
          </a:p>
        </p:txBody>
      </p:sp>
      <p:pic>
        <p:nvPicPr>
          <p:cNvPr id="12" name="Imagen 2" descr="idb_bn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65" y="1809355"/>
            <a:ext cx="1387304" cy="4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 hasCustomPrompt="1"/>
          </p:nvPr>
        </p:nvSpPr>
        <p:spPr>
          <a:xfrm>
            <a:off x="467544" y="0"/>
            <a:ext cx="7272808" cy="82217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 b="0">
                <a:latin typeface="Georgia"/>
                <a:cs typeface="Georgia"/>
              </a:defRPr>
            </a:lvl1pPr>
          </a:lstStyle>
          <a:p>
            <a:r>
              <a:rPr lang="ca-ES" dirty="0" smtClean="0"/>
              <a:t>Feu clic aquí per editar titular</a:t>
            </a:r>
            <a:endParaRPr lang="ca-ES" dirty="0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48264" y="730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512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072800"/>
            <a:ext cx="8153400" cy="530639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sp>
        <p:nvSpPr>
          <p:cNvPr id="20" name="Rectángulo 19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05879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801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1" y="3014967"/>
            <a:ext cx="2415616" cy="304529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271923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riángulo isósceles 11"/>
          <p:cNvSpPr/>
          <p:nvPr userDrawn="1"/>
        </p:nvSpPr>
        <p:spPr>
          <a:xfrm rot="5400000">
            <a:off x="1457807" y="4421621"/>
            <a:ext cx="3045296" cy="231987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3215774" y="3014966"/>
            <a:ext cx="2415616" cy="3045296"/>
          </a:xfrm>
          <a:prstGeom prst="rect">
            <a:avLst/>
          </a:prstGeom>
          <a:solidFill>
            <a:srgbClr val="00B481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5" name="Triángulo isósceles 14"/>
          <p:cNvSpPr/>
          <p:nvPr userDrawn="1"/>
        </p:nvSpPr>
        <p:spPr>
          <a:xfrm rot="5400000">
            <a:off x="4216380" y="4421620"/>
            <a:ext cx="3045296" cy="231987"/>
          </a:xfrm>
          <a:prstGeom prst="triangle">
            <a:avLst/>
          </a:prstGeom>
          <a:solidFill>
            <a:srgbClr val="00B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5937357" y="3014967"/>
            <a:ext cx="2415616" cy="3045296"/>
          </a:xfrm>
          <a:prstGeom prst="rect">
            <a:avLst/>
          </a:prstGeom>
          <a:solidFill>
            <a:srgbClr val="604A7A"/>
          </a:solidFill>
          <a:ln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defRPr sz="1800">
                <a:solidFill>
                  <a:schemeClr val="bg1"/>
                </a:solidFill>
                <a:latin typeface="Georgia"/>
                <a:cs typeface="Georgia"/>
              </a:defRPr>
            </a:lvl2pPr>
            <a:lvl3pPr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modificar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</p:txBody>
      </p:sp>
      <p:sp>
        <p:nvSpPr>
          <p:cNvPr id="17" name="Triángulo isósceles 16"/>
          <p:cNvSpPr/>
          <p:nvPr userDrawn="1"/>
        </p:nvSpPr>
        <p:spPr>
          <a:xfrm rot="5400000">
            <a:off x="6937963" y="4421621"/>
            <a:ext cx="3045296" cy="231987"/>
          </a:xfrm>
          <a:prstGeom prst="triangle">
            <a:avLst/>
          </a:prstGeom>
          <a:solidFill>
            <a:srgbClr val="604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87687"/>
            <a:ext cx="8136904" cy="1617388"/>
          </a:xfrm>
        </p:spPr>
        <p:txBody>
          <a:bodyPr anchor="b">
            <a:noAutofit/>
          </a:bodyPr>
          <a:lstStyle>
            <a:lvl1pPr marL="0">
              <a:spcBef>
                <a:spcPts val="0"/>
              </a:spcBef>
              <a:buFontTx/>
              <a:buNone/>
              <a:defRPr sz="32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8" name="Rectángulo 27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31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9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1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16460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994999"/>
            <a:ext cx="8153400" cy="331913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57200" y="1830587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05879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070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072800"/>
            <a:ext cx="8153400" cy="530639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sp>
        <p:nvSpPr>
          <p:cNvPr id="20" name="Rectángulo 19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05879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2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50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A + tex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177553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156092"/>
            <a:ext cx="8153400" cy="69786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18" name="Conector recto 17"/>
          <p:cNvCxnSpPr/>
          <p:nvPr userDrawn="1"/>
        </p:nvCxnSpPr>
        <p:spPr>
          <a:xfrm>
            <a:off x="457200" y="1991680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3657600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7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457200" y="4636139"/>
            <a:ext cx="8153400" cy="697861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28" name="Conector recto 27"/>
          <p:cNvCxnSpPr/>
          <p:nvPr userDrawn="1"/>
        </p:nvCxnSpPr>
        <p:spPr>
          <a:xfrm>
            <a:off x="457200" y="4471727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574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A + tex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908631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8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1450003"/>
            <a:ext cx="6694015" cy="88776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18" name="Conector recto 17"/>
          <p:cNvCxnSpPr/>
          <p:nvPr userDrawn="1"/>
        </p:nvCxnSpPr>
        <p:spPr>
          <a:xfrm>
            <a:off x="457200" y="92907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441141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8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5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446856" y="2982513"/>
            <a:ext cx="6694015" cy="88776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26" name="Conector recto 25"/>
          <p:cNvCxnSpPr/>
          <p:nvPr userDrawn="1"/>
        </p:nvCxnSpPr>
        <p:spPr>
          <a:xfrm>
            <a:off x="446856" y="246158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Marcador de texto 10"/>
          <p:cNvSpPr>
            <a:spLocks noGrp="1"/>
          </p:cNvSpPr>
          <p:nvPr>
            <p:ph type="body" sz="quarter" idx="21" hasCustomPrompt="1"/>
          </p:nvPr>
        </p:nvSpPr>
        <p:spPr>
          <a:xfrm>
            <a:off x="446856" y="3973651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8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30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436512" y="4515023"/>
            <a:ext cx="6694015" cy="88776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31" name="Conector recto 30"/>
          <p:cNvCxnSpPr/>
          <p:nvPr userDrawn="1"/>
        </p:nvCxnSpPr>
        <p:spPr>
          <a:xfrm>
            <a:off x="436512" y="399409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arcador de texto 10"/>
          <p:cNvSpPr>
            <a:spLocks noGrp="1"/>
          </p:cNvSpPr>
          <p:nvPr>
            <p:ph type="body" sz="quarter" idx="23" hasCustomPrompt="1"/>
          </p:nvPr>
        </p:nvSpPr>
        <p:spPr>
          <a:xfrm>
            <a:off x="446856" y="5473133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28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33" name="Marcador de contenido 2"/>
          <p:cNvSpPr>
            <a:spLocks noGrp="1"/>
          </p:cNvSpPr>
          <p:nvPr>
            <p:ph idx="24" hasCustomPrompt="1"/>
          </p:nvPr>
        </p:nvSpPr>
        <p:spPr>
          <a:xfrm>
            <a:off x="436512" y="6014505"/>
            <a:ext cx="6694015" cy="887762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buNone/>
              <a:defRPr sz="18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</p:txBody>
      </p:sp>
      <p:cxnSp>
        <p:nvCxnSpPr>
          <p:cNvPr id="34" name="Conector recto 33"/>
          <p:cNvCxnSpPr/>
          <p:nvPr userDrawn="1"/>
        </p:nvCxnSpPr>
        <p:spPr>
          <a:xfrm>
            <a:off x="436512" y="5493581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41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7110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42082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18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020622"/>
            <a:ext cx="4019384" cy="46063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3"/>
            <a:r>
              <a:rPr lang="es-ES_tradnl" dirty="0" err="1" smtClean="0"/>
              <a:t>Quart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4"/>
            <a:r>
              <a:rPr lang="es-ES_tradnl" dirty="0" err="1" smtClean="0"/>
              <a:t>Cinqué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" dirty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57200" y="185620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9" name="Marcador de contenido 2"/>
          <p:cNvSpPr>
            <a:spLocks noGrp="1"/>
          </p:cNvSpPr>
          <p:nvPr>
            <p:ph idx="19" hasCustomPrompt="1"/>
          </p:nvPr>
        </p:nvSpPr>
        <p:spPr>
          <a:xfrm>
            <a:off x="4617315" y="2020622"/>
            <a:ext cx="3976789" cy="46063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3"/>
            <a:r>
              <a:rPr lang="es-ES_tradnl" dirty="0" err="1" smtClean="0"/>
              <a:t>Quart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4"/>
            <a:r>
              <a:rPr lang="es-ES_tradnl" dirty="0" err="1" smtClean="0"/>
              <a:t>Cinqué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" dirty="0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00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1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1971968"/>
            <a:ext cx="3880048" cy="4655024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s-ES_tradnl" dirty="0" err="1" smtClean="0"/>
              <a:t>Arrossegueu</a:t>
            </a:r>
            <a:r>
              <a:rPr lang="es-ES_tradnl" dirty="0" smtClean="0"/>
              <a:t> la </a:t>
            </a:r>
            <a:r>
              <a:rPr lang="es-ES_tradnl" dirty="0" err="1" smtClean="0"/>
              <a:t>imatge</a:t>
            </a:r>
            <a:r>
              <a:rPr lang="es-ES_tradnl" dirty="0" smtClean="0"/>
              <a:t> al marcador de </a:t>
            </a:r>
            <a:r>
              <a:rPr lang="es-ES_tradnl" dirty="0" err="1" smtClean="0"/>
              <a:t>posició</a:t>
            </a:r>
            <a:r>
              <a:rPr lang="es-ES_tradnl" dirty="0" smtClean="0"/>
              <a:t> o </a:t>
            </a:r>
            <a:r>
              <a:rPr lang="es-ES_tradnl" dirty="0" err="1" smtClean="0"/>
              <a:t>feu</a:t>
            </a:r>
            <a:r>
              <a:rPr lang="es-ES_tradnl" dirty="0" smtClean="0"/>
              <a:t> clic a la </a:t>
            </a:r>
            <a:r>
              <a:rPr lang="es-ES_tradnl" dirty="0" err="1" smtClean="0"/>
              <a:t>icona</a:t>
            </a:r>
            <a:r>
              <a:rPr lang="es-ES_tradnl" dirty="0" smtClean="0"/>
              <a:t> per </a:t>
            </a:r>
            <a:r>
              <a:rPr lang="es-ES_tradnl" dirty="0" err="1" smtClean="0"/>
              <a:t>afegir</a:t>
            </a:r>
            <a:endParaRPr lang="es-ES_tradnl" dirty="0"/>
          </a:p>
        </p:txBody>
      </p:sp>
      <p:sp>
        <p:nvSpPr>
          <p:cNvPr id="19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57200" y="2020622"/>
            <a:ext cx="4114800" cy="460637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>
              <a:buNone/>
              <a:defRPr sz="200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>
              <a:defRPr sz="180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>
              <a:defRPr sz="1400">
                <a:solidFill>
                  <a:srgbClr val="000000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 smtClean="0"/>
          </a:p>
          <a:p>
            <a:pPr lvl="1"/>
            <a:r>
              <a:rPr lang="es-ES_tradnl" dirty="0" err="1" smtClean="0"/>
              <a:t>Segon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2"/>
            <a:r>
              <a:rPr lang="es-ES_tradnl" dirty="0" smtClean="0"/>
              <a:t>Tercer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3"/>
            <a:r>
              <a:rPr lang="es-ES_tradnl" dirty="0" err="1" smtClean="0"/>
              <a:t>Quart</a:t>
            </a:r>
            <a:r>
              <a:rPr lang="es-ES_tradnl" dirty="0" smtClean="0"/>
              <a:t> </a:t>
            </a:r>
            <a:r>
              <a:rPr lang="es-ES_tradnl" dirty="0" err="1" smtClean="0"/>
              <a:t>nivell</a:t>
            </a:r>
            <a:endParaRPr lang="es-ES_tradnl" dirty="0" smtClean="0"/>
          </a:p>
          <a:p>
            <a:pPr lvl="4"/>
            <a:r>
              <a:rPr lang="es-ES_tradnl" dirty="0" err="1" smtClean="0"/>
              <a:t>Cinqué</a:t>
            </a:r>
            <a:r>
              <a:rPr lang="es-ES_tradnl" dirty="0" smtClean="0"/>
              <a:t> nivel</a:t>
            </a:r>
            <a:r>
              <a:rPr lang="es-ES" dirty="0" smtClean="0"/>
              <a:t>l</a:t>
            </a:r>
            <a:endParaRPr lang="es-ES" dirty="0"/>
          </a:p>
        </p:txBody>
      </p:sp>
      <p:cxnSp>
        <p:nvCxnSpPr>
          <p:cNvPr id="20" name="Conector recto 19"/>
          <p:cNvCxnSpPr/>
          <p:nvPr userDrawn="1"/>
        </p:nvCxnSpPr>
        <p:spPr>
          <a:xfrm>
            <a:off x="457200" y="1856209"/>
            <a:ext cx="8136904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1042082"/>
            <a:ext cx="7315200" cy="644747"/>
          </a:xfrm>
        </p:spPr>
        <p:txBody>
          <a:bodyPr>
            <a:noAutofit/>
          </a:bodyPr>
          <a:lstStyle>
            <a:lvl1pPr marL="0">
              <a:spcBef>
                <a:spcPts val="0"/>
              </a:spcBef>
              <a:buFontTx/>
              <a:buNone/>
              <a:defRPr sz="4000" b="0" i="0" baseline="0">
                <a:solidFill>
                  <a:srgbClr val="FF0000"/>
                </a:solidFill>
                <a:latin typeface="Georgia"/>
                <a:cs typeface="Georgia"/>
              </a:defRPr>
            </a:lvl1pPr>
            <a:lvl2pPr marL="0">
              <a:spcBef>
                <a:spcPts val="0"/>
              </a:spcBef>
              <a:buFontTx/>
              <a:buNone/>
              <a:defRPr sz="2000" b="1" i="1"/>
            </a:lvl2pPr>
            <a:lvl3pPr marL="0">
              <a:spcBef>
                <a:spcPts val="0"/>
              </a:spcBef>
              <a:buFontTx/>
              <a:buNone/>
              <a:defRPr sz="2000" b="1" i="1"/>
            </a:lvl3pPr>
            <a:lvl4pPr marL="0">
              <a:spcBef>
                <a:spcPts val="0"/>
              </a:spcBef>
              <a:buFontTx/>
              <a:buNone/>
              <a:defRPr sz="2000" b="1" i="1"/>
            </a:lvl4pPr>
            <a:lvl5pPr marL="0">
              <a:spcBef>
                <a:spcPts val="0"/>
              </a:spcBef>
              <a:buFontTx/>
              <a:buNone/>
              <a:defRPr sz="2000" b="1" i="1"/>
            </a:lvl5pPr>
          </a:lstStyle>
          <a:p>
            <a:pPr lvl="0"/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text</a:t>
            </a: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467544" y="0"/>
            <a:ext cx="8136904" cy="83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icf blanc trans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13830"/>
            <a:ext cx="8136904" cy="422882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s-ES_tradnl" dirty="0" err="1" smtClean="0"/>
              <a:t>Feu</a:t>
            </a:r>
            <a:r>
              <a:rPr lang="es-ES_tradnl" dirty="0" smtClean="0"/>
              <a:t> clic aquí per editar </a:t>
            </a:r>
            <a:r>
              <a:rPr lang="es-ES_tradnl" dirty="0" err="1" smtClean="0"/>
              <a:t>titol</a:t>
            </a:r>
            <a:r>
              <a:rPr lang="es-ES_tradnl" dirty="0" smtClean="0"/>
              <a:t> de diapositiva</a:t>
            </a:r>
            <a:endParaRPr lang="es-ES_tradnl" dirty="0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eorgia"/>
                <a:cs typeface="Georgia"/>
              </a:defRPr>
            </a:lvl1pPr>
          </a:lstStyle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993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7382-3225-B14E-9D64-8FD43F7A081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8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  <p:sldLayoutId id="2147484735" r:id="rId13"/>
    <p:sldLayoutId id="2147484736" r:id="rId14"/>
    <p:sldLayoutId id="2147484737" r:id="rId15"/>
    <p:sldLayoutId id="2147484738" r:id="rId16"/>
    <p:sldLayoutId id="2147484739" r:id="rId17"/>
    <p:sldLayoutId id="2147484740" r:id="rId18"/>
    <p:sldLayoutId id="2147484741" r:id="rId19"/>
    <p:sldLayoutId id="2147484754" r:id="rId20"/>
    <p:sldLayoutId id="2147484742" r:id="rId21"/>
    <p:sldLayoutId id="2147484743" r:id="rId22"/>
    <p:sldLayoutId id="2147484744" r:id="rId23"/>
    <p:sldLayoutId id="2147484745" r:id="rId24"/>
    <p:sldLayoutId id="2147484746" r:id="rId25"/>
    <p:sldLayoutId id="2147484747" r:id="rId26"/>
    <p:sldLayoutId id="2147484748" r:id="rId27"/>
    <p:sldLayoutId id="2147484749" r:id="rId28"/>
    <p:sldLayoutId id="2147484750" r:id="rId29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D1F9-E7DE-4033-8F8F-C267E8B5AE42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722" r:id="rId5"/>
    <p:sldLayoutId id="2147484751" r:id="rId6"/>
    <p:sldLayoutId id="2147484752" r:id="rId7"/>
    <p:sldLayoutId id="2147484753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10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725613" indent="-304800" algn="just" rtl="0" eaLnBrk="0" fontAlgn="base" hangingPunct="0">
        <a:spcBef>
          <a:spcPct val="100000"/>
        </a:spcBef>
        <a:spcAft>
          <a:spcPct val="0"/>
        </a:spcAft>
        <a:buAutoNum type="arabicPeriod"/>
        <a:defRPr sz="1600">
          <a:solidFill>
            <a:schemeClr val="tx1"/>
          </a:solidFill>
          <a:latin typeface="+mn-lt"/>
        </a:defRPr>
      </a:lvl2pPr>
      <a:lvl3pPr marL="2986088" indent="-304800" algn="just" rtl="0" eaLnBrk="0" fontAlgn="base" hangingPunct="0">
        <a:spcBef>
          <a:spcPct val="10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3355975" indent="-304800" algn="just" rtl="0" eaLnBrk="0" fontAlgn="base" hangingPunct="0">
        <a:spcBef>
          <a:spcPct val="10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3717925" indent="-304800" algn="just" rtl="0" eaLnBrk="0" fontAlgn="base" hangingPunct="0">
        <a:spcBef>
          <a:spcPct val="10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4175125" indent="-304800" algn="just" rtl="0" fontAlgn="base">
        <a:spcBef>
          <a:spcPct val="10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4632325" indent="-304800" algn="just" rtl="0" fontAlgn="base">
        <a:spcBef>
          <a:spcPct val="10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5089525" indent="-304800" algn="just" rtl="0" fontAlgn="base">
        <a:spcBef>
          <a:spcPct val="10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5546725" indent="-304800" algn="just" rtl="0" fontAlgn="base">
        <a:spcBef>
          <a:spcPct val="10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/>
              <a:t>Institut</a:t>
            </a:r>
            <a:r>
              <a:rPr lang="es-ES" sz="4800" dirty="0"/>
              <a:t> </a:t>
            </a:r>
            <a:r>
              <a:rPr lang="es-ES" sz="4800" dirty="0" err="1"/>
              <a:t>Català</a:t>
            </a:r>
            <a:r>
              <a:rPr lang="es-ES" sz="4800" dirty="0"/>
              <a:t> de </a:t>
            </a:r>
            <a:r>
              <a:rPr lang="es-ES" sz="4800" dirty="0" err="1"/>
              <a:t>Finances</a:t>
            </a:r>
            <a:endParaRPr lang="es-ES" sz="4800" dirty="0"/>
          </a:p>
        </p:txBody>
      </p:sp>
      <p:sp>
        <p:nvSpPr>
          <p:cNvPr id="6" name="QuadreDeText 11"/>
          <p:cNvSpPr txBox="1"/>
          <p:nvPr/>
        </p:nvSpPr>
        <p:spPr>
          <a:xfrm>
            <a:off x="650152" y="2619149"/>
            <a:ext cx="1474656" cy="59503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 eaLnBrk="0" hangingPunct="0">
              <a:lnSpc>
                <a:spcPct val="80000"/>
              </a:lnSpc>
              <a:spcBef>
                <a:spcPts val="1800"/>
              </a:spcBef>
              <a:buClr>
                <a:srgbClr val="0060A8"/>
              </a:buClr>
              <a:defRPr/>
            </a:pPr>
            <a:r>
              <a:rPr lang="ca-ES" sz="2000" kern="0" dirty="0" smtClean="0">
                <a:solidFill>
                  <a:srgbClr val="FFFFFF"/>
                </a:solidFill>
                <a:latin typeface="Georgia"/>
                <a:cs typeface="Georgia"/>
              </a:rPr>
              <a:t>Fem creixement</a:t>
            </a:r>
            <a:endParaRPr lang="ca-ES" sz="2000" kern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3" name="AutoShape 4" descr="data:image/jpeg;base64,/9j/4AAQSkZJRgABAQAAAQABAAD/2wCEAAkGBxIHEhUSEhQVFBQUGR0aGBgXGBgcGxofHiQgGhoaIhwaHCgsGiIlHRobIjEiJSorLi4uGh83ODMtNygtLisBCgoKDg0OGhAQGiwkHyQsMCwsLCwsLCwtLCwsLCwsLCwsLywsLC0sLCwsLCwsLCwsLCwsLCwsLCwsLCwtLCwsLP/AABEIALYBFQMBEQACEQEDEQH/xAAcAAEAAgIDAQAAAAAAAAAAAAAABgcEBQIDCAH/xABMEAABAwIEAwUDBBAEAwkAAAABAAIDBBEFBhIhMUFRBxMiYXEUgZEyQqGxFRYjJDM0UmJyc3SCorLB0TZTksM1s/AlQ2NlhJPS4fH/xAAbAQEAAgMBAQAAAAAAAAAAAAAAAQYCAwUEB//EADYRAQABAgQCBggGAwEBAAAAAAABAgMEESExBVFBcZGhsdEGEhQyYYHB4RMiM3KC8DRS8UNC/9oADAMBAAIRAxEAPwC8UBAQRnMmeKTALtc7vJR/3cdiR+keDffv5LGaoh0sJwrEYnWIyp5z9OaucX7UqysuIQyBvkNbv9Thb4NCwmqZWGxwDD0a3JmqeyO7zRmqzHWVZJfUzm/LvHAfAGw9yxdKjBYeiMqbdPZDD9vlvfvJL9dTv7pk3fg29vVjsZlLmSspDdlTMLcu8cR8CbFGmvA4auMqrdPZCUYP2p1lJYTtZO3mbaH/ABaLfwrKKphzMRwDD1625mme2O/XvWNlvOtJmGzWO0S/5clg73cne438gs4qiVexfC8Rhtaozp5xt9kkWTnCAgICAgICAgICAgICAgICAgICAgICAgICDjI8RgucQABck7AAcTfkiYiZnKFRZ47R31ZdBRuLI+DpRs5/6P5LfPifLnqmrPZbOG8FpoiLl+M56I6I6+c9yuCbrFYhAQFIICgGnSbjYhCYzWVkbtHdTlsFa7Uzg2Y/Kb0D/wAofncRzvyzirLdW+JcFiqJuYeMp6aefV5Lba4PAINwdwRzWxVZjLSX1ECAgICAgICAgICAgICAgICAgICAgICAgqDtTzgat7qOB33NhtK4fPcPmeg59T6b6qpz0W3gvDYopi/cjWdo5Rz658FcKFiEBQCkFAKQQFAKRZfZXnAwObRTu8DtoXH5p/y/Q8uh25i00TlorfG+GxVE4i3Gse9HP4+fattbVUEBAQEBAQEBAQEBAQEBAQEBAQEBAQEEZ7Qcf+wFI5zTaWTwR+RPF3uFz62WNU5Q6XCsJ7TiIifdjWfL5vP5N1qX0QEEqyjkaozJ4/wUF/wjh8rrpHzvXh9SmImXLx/FbWF/LvVy5df9zWTTZEwzAozJM0PDBdz5nXHw2H0LP1KY3Vyvi2NxFfq0TlntFP8Ac2lnzRgLPCKZrh1bTtt/FYqM6eT2U4Dik6/iTH8pdlLljCM4sc6kLoXttq03GknhdjtrbHhbgd0imJ2Y147H4GqIv/miefT84+qA5rylUZZcO8GqNxs2RvyT5H8k+R911jMTG7vYHiNrFx+XSemJ/usNAoe8QfWuLTcbEcCEJjPSXoTImPfbBSMkcfujfBJ+kOfvFj71tpnOFA4lhPZsRNMbTrHV9tkhWTniAgICAgICAgICAgICAgICAgICAgIKU7YMU9srBCD4YGAfvPs530aB7lqqnOVz4BY9TDzcneqe6NPNBFi7gpEt7Osq/bHOXSA9xFYv/OPJl/PifL1CRGcuVxbH+y2sqfeq2+Hx8l7xRiIBrQA0CwAFgAOAA5Lco0zMznKue2usMcEEQNhI9ziOugC30uv7gtdaw+jtqJu118oy7f8AioVgtr0LkjLjMu0zWgDvXgOld1dbh6NuQPjxJW2mMoUDiONqxV6Zn3Y0iPh5z0ttiuHR4tE+GUXY8WPl0I6EHcHqFMxm8li9XZuRconWHmqtpjRyPjdxjc5p9Wmx+paX0e3XFyiK46Yz7XfhOEzYy8xwMMj2tLiAQDYEAnci+5GwRhfxFuxTFVycozydVbQTYedM0b4z0e0t+sboyt3rdyM6KonqnNOOxvFPZqp8BPhmZcfpM3H8Jd8AsqZ1cT0gsetYi5G9M90/fJcy2qeICAgICAgICAgICAgICAgICAgICAg825pqDV1lS8m95n29A4ho9wAC0PouCoijD26Y/wBY8GrR6hSPQHZzhgwyghFrOkHeO8y/cfBuke5bKI0ULi1+buKr5RpHy+6TLJzVVduHGk9Jf9ta691o9G9rv8fqq5YLO9CZLzNFj9OyzgJmtAkZfcEbEgcweIPn1W2mrNQOIYG5hrs5x+WZ0n+9LPx7HIMBiMszwLDwtuNTjyaBzKmZyaMNhbmIrii3Hz6I63nKtqTWSPkdxkc5x9XG5+taX0O3RFuiKI6Iy7E17Gfx5/6h38zFNPvOL6Qf4sfujwldEsTZxpc0OB4ggEfArcp1NU0znE5I3iuWqXD2vq6eFkdRCxz2Ft2tuGnYtaQCDwPqsJpjeHRs469cmLFyuZoqmInPWd+iZRXDO10HaopyPzonX/hdb61EVupe9HZ/8q+3zjyS3DM9YfiNg2drCeUngPxdsfcVlFcOVe4Vi7W9GfVr4JFHIJRdpBB4EG4WTnzExOUuSIEBAQEBAQEBAQEBAQEBAQEBAQeYsSv30t+Ot31laIfS7P6dPVHgxlLYKJHprBrezw24d2y3ppC3Rs+a38/xas+c+LMUtSqu3DjSekv+2tde60eje13+P1VcsFnfWuLdxsUJjPce8yG5JJ8zdERERs+KUp32M/jz/wBQ7+ZiU+84XpB/ix+6PCV1rcprExf8BLfh3b/qKidm2x+rT1x4vMa0w+lPqCRZdwnFHnVSMqGX31AmNp97iAUiOTnYvEYGNL80z3z3ZytjLVHi8Nvap4HN6aC59ul2lgB8/EtlMVdKq4y5gKv0aKs+vKO/P6JYs3LEBAQEBAQEBAQEBAQEBAQEBB5uzXTGkralh5Svt6Ekt+ghaH0XA1xXhrdUf6x4NUpeoUD0B2c4mMToITe7ox3bvIs2HxbpPvW2idFC4tYm1iq+U6x8/ukyyc1VXbhxpPSX/bWuvdaPRva7/H6quWKziAoBSJ32M/jz/wBQ7+ZiU+84XpB/ix+6PCVwV+JwYcLzSxxj89wH18VtmYjdUrVi5dnKimZ6oRiszlS40TRUz3Plna6Nrgw6G3abuJda4AudrrGaonSHSo4bfsR7RdjKmnKcs9Z126e9r8M7J6WnsZ5JJj0FmN+i5+lIoei96QX6tLdMU98+XcluGZcpMKt3MEbCPnabu/1OufpWUUxDlXsbiL36lcz4dmzaqXlEBAQEBAQEBAQEBAQEBAQEBAQEFLdsWFmkq2zgeGdgufzmeE/w6PpWqqMpXLgGI9exNud6Z7p18c0CWLuiCW9nWavtcnLZD9wlsH/mnk+3lwPl6BTE5S5XFsB7Vazp96nb4/DyXvFIJQHNIc1wuCDcEHgQea3KNMTE5TurntrozJBBKBcRvLT5aht9LfpC119Cw+jtyIu10c4z7P8AqoVitr61peQALk7ADmoJnKM5WXk/I0dDE6sxMBrA02jftYHbU7mDvs3jc9bWyinplWsfxWu5XFjCaznvHhHw5z9FdYg6J0rzCHNi1HQHG7g3lc/9e/isVhtRXFEfiT+bLXLm+0VdLQEuie6NzhpJYSDY2JFx5gfBC5aouRlXETG+rpkkMpLnEkniSbk+8oziIiMoWB2NYWaipkqCPDC3SP0n/wBmg/ELKmNXA9IL/q2abUb1Tn8o+65FtVAQEBAQEBAQEBAQEBAQEBAQEBAQEBBHc+YB9sNI+No+6M8cf6Q5e8XHvHRY1RnDocMxfs1+Kp2nSer7PPjmlhsRYjiDyWpf4nPWHxSCgSnKOeajLdmfhYL/AINx4ddLvm+m447XN1MTMOXj+FWsV+barnH15+KyYc84ZmCIxTu0B4s5kwIH+oXHHcG9/RZ+tE7q7VwrG4auK7cZ5bTT5b9zRPyngWrV7aAPyRURW9OBP0rHKnm9scQ4pll+F8/Vn/jsZmDBcqXNLH30vItBcf8A3JPkj9H4JnTGzGcHxLGaXqvVp+OndH1QXNWbqjMzvuh0xtN2xtvpHmfyj5nzta6iZmd3cwXDrOEj8us9Mzv9oaBQ94g+sYZCAASSbADckngERMxEZy9D5JwH7XqRkR/CHxyH848R7hYe5baYyh8/4ji/ab819G0dX91b5ZPCICAgICAgICAgICAgICAgICAgICAgIKm7VMnGJzq2Bt2neZo+af8AMt0PPod+ZtrqjLVauCcSiYjD3J1/+Z+nl2KyWKyigEBAQFIICgEFo9lWTyS2unbYDeFp5/8AiEfy/HoVnTT0qxxviW+Htz+6fp59nNaq2KuICAgICAgICAgICAgICAgICAgICAgICD44BwsdwUInJVGeOzZ0ZdPQtu07uhHEdSzqPzeI5X4DVNGWy1cN43ExFvETr0Vefn281ZPaWEgggjYg8R5LFZYmJjOHxSCAgICDlGwykNaCSTYAC5J6Ac1CJmIjOVn5H7Njds9c3hu2E8+hf/8AH48ws6aeas8S43vbw89dXl59nNagFlsVd9QEBAQEBAQEBAQEBAQEBAQEBAQEBAQEBAQEGgzFk+kzDvKzTJ/mM2f7z873grGaYl7sJxG/htKJ05Tt9vkrvF+yippyTTyMlb0d4Hf1B+IWE0SsNj0gs1aXaZpn4ax5ovV5Qr6T5VLL+63X/JdRq6dviWFr2uR85y8cmH9hKrh7PPf9U/8AsozbvarH+9PbDNpMn19Z8mll/ebo/nspynk03OJYSje5Hy18M0owjsnqJyDUSMib0b43f0A+JUxRLl3/AEhtU6WqZmfjpHn4LFy7lKky8LxR3fzkfu8+/wCb6CyzimIV/F8Rv4n3505Rt/etvVk8IgICAgICAgICAgICAgICAgICAgICAgICAgICAgICAgICAgICAgICAgICAgICAgICAgICAgICAgICAgICAgICAgICAgICAgICAgICAgICAgICAgICAgICAgICAgICAgICAgICDorauOgY6WV7Y42C7nOIDQPMlBHcI7RcLxiXuYathkJsA4PZqPABpe0BxPQE3QSlAQEBAQarCMfhxeWohi1F1K8RyXFhqNzYdeHFBtUBAQEBAQarGsfhwV8DJdWqpkEUYaL3cevQINqgICDFxLEYcKjdNPIyKNvFzyAByG55k7Ac0GjwPtAwzHpO5p6pjpDsGuD2F3k3vGjV7roJMgICAgICAgICAgICAgICCtO1D/tivwzDXXMM0jpZW/lCPcNPUWD/AKFIm2J5bo8VYyOanieyMtcwFoGktNxa3AbWI4EbG42UDW5izpHgk3s4pqupl0hxbTwlwaDexLiQOR6oO3KWcYM0d42NssUsJAkhmZokbfgSLnY26oMSuz/T0tRPSiKolqIC0d1HHqc/U3Xdtj8kAi7nWG46oMSi7TKesD2tp6s1LHFrqURXlFvnGx0tb5khBt8o5thzQJQxksMsDg2WKVoa9hN7XAJ2Nj8CggeXMzswCvxVncz1E0lVdkUEZe4gAguJ2DQCeZQTzKWb4M0d41jZIZoDaWGZumRl+Btc3BsUGqrO0ykpjMwR1Ek8UzoRAyO8ry0Aue1oPyNz4jbh5hBn4vnSPCY4HOp6t8tQzW2COLXIOFw6xs0jUL7oOGWs9wY7O6lMVRTVDW6+6qI9DnN/KFib8fr6FBKkGjzXmmDK8bXza3ukdpiiibqkkd0a3+p23HUIK9zTmb7O1mFsdTVNNIyra4tqI9NwbC7SCQd+XFBYmZ8zwZbawy63vldpiiibqkkd0a3+pIG46hBr8DzxFiVQKSWGekqHN1MjqGBveAcS0gkG2+3keiCVIKzz4wY/jOHYfJ4oGtdUSMPB58YZfrbu3C3R56qROa/L9JiJjdLBG8wuDoyWi7SNxYjl5cNgoGBmXOEGASMg0Sz1MouyCBuuQjhqO4DW7HcnkbcCg4ZaznDjsr6YxzU1TGNRhnbpeW/lNsSHD0QdOKZ9psNqZaQx1ElRGGFsccZe6XWCfBY8Gi13OsBfigwaPtNp6gyRmnq21UbtPsvdapjte4DSQBbm4jiOouG1ylnGLMzpohFNBNTkCSKZoa4ar2OxO2x/6IJDpxjPEVDO6mhgqKyaMAytp2BwjvwDnEgAnpuUGflnNEGZYXSw6wYyWyRvbpkjcOLXN5FBHmdqdLUxxuggqqiSQuvDFGHSRhrizVINVmAkbXPPkg2+Zs6QZfkZAWTT1Mgu2CBmuS35R3AaOO5PI9EHXgueIsTL2Pp6uCSO2qOSB97OvY+AO2Ok/BBKUBAQEBBWeez7JjuETH5Lu8jv5kaQPjIFIsxQIZjGbqiasfQYdTsnmha100kr9EUWoXaDYEuJB5f0Ng0uSBUjHK72sQic08WruNWjlptrAN7cUGVlb/EOL/q6b/ltQc8nf8cxn/0v/LKDjkb/AI1jX6VN/I5By7Nx9/Yz+1D6ig6MMGjNFVp4GiaX9NWqIC/npt9Kkc8iQNOMYw/SNQkiAdbcAtJIB5XIHwCgbjNWbZMNqIqKkg9pq5ml4aXBjI2A21vd0uDsOnpcIpF7ccfoTXCmbIYJtIpy8jTpds4vA3ueWykWuoFcY4e/zLQsfuyOle9gP5bu9Dvfpa34KR39p341hH7a36lA1Oap6n7YoBTxxzSRUhdEyV5Y0ai8PcCAfFbb0v0UjKxfB8Xx+qoZpaelh9kmDy9kxc7SSNbbFnQcFAsxBWWYPvPM1DI7ZstO6Np/OHekj+JvxQWagrjKP3xmDFnv3fGyFjL/ADWFoJA6AlrSg+55+4Y3g72bPeZmOtzZYbHyGp3xUjsw/wDxNU/sDf52IOeC/wCIq/8AZYf6KB9y7/iDE/1NP/Kgi/ZnWYkGVklLT08pkq5TK6WZzHh+xLbBp2F9vUqZEqyPgNbRV9bWVUcUTatrPBFIXjUza+4HEEn1JUDE7EYWtp61waNRrZgTbcgBukX6C5sPM9VMjjkg+147i8j93x9zGy/JljcDoDpaUFkqAQEBAQEEbz1lRubIBHrMUsThJDKOLHjgfMH+x5INGzDMw1+iKeqpKeNpaXS07HmZ4BvazxpF7b2A9CLhBzxDK+I4bXz1uGy01qsME0dSJLAsGkOaY9ztvx5njtYO7LWUazC8QfXT1TJzNDolGjT4w4FoYBsGNaABckm5vx2DPwfLclBiddXOcwx1TYg1ovqb3bQ032tuRyKDlgWXJMNxGvrHOYWVfc6Gi+pvdt0m9xbc8LIOOXctyYVX4hVucwsrDEWNF9Te7aWnVcW3vyugjtHlbGcBlqailno5HVUznvimZIGAXOghzTe4abEcNhuUG7yRlabCZaisrJWS1lUW6zGCGMa3ZrG33I8/IdCSGTlvLkmE1tfUvcwtq3xuYG3u3SCDquPPldBr81ZXrJK6LEsPkhbOyIwvZOHGN7Llw3ZuNzytwG/EEMWmyhiMtfS4hU1UL5ItbXxsY4RsY5tg2O+7jcuJc88x03CwEEQzzlefFZKesopGR1lIXaO8B0Pa4Wcx1hcf/buFwQGkxDKOLY8+CpqqmmZLTysfHDEx/ctAN3uLnXc5xAtbhx3F0G8ztlKTGZIKuklEFbSk929wuxzTsWOty3O++znbb7BwwenxyomjdVzUUULDdzKdkjjLsRYmQ+Hje4PLggmKCLZ9yj9tEcTo5O4qad/eQS2vpO12nyNgfVo47ghraPDser5IhVVNJBDG5rnGla8yS6d9J7zZoNt7W9Cg7MxZVqoa37JYbJC2d7O7minDu7laLWddm4cAGj90cNwQ5YFlerqa1uI4lJC6aJhZBFAHd3EHfKdd+7nEEj3nysGbS5bkhxeXEC5ndyUwhDd9QIc11+FreE80HLD8uyU2KVNcXMMc8LI2tF9QLbXJ2tbbqg+4Xl2SjxOrrS5hjqI4mNaL6gWCxvtb4FBo6rKmIYBVT1OEyU+iqdrlp6kP0B54vaWb7knbbjzAAASLK1LiMPePxCeGRz9OiOFhayK172c7d97jjwtxQY3Z9lqTLEM8cr2PMtTJMCy9gHhoANwN/Cg0WdsEqcAnmxmgkja4RH2iGVri2QMGxGkg6rNAtccOO5BDOyVVYhjsRqZK2kc2TSGxwRF7IyLlwLi8HV4gCCTbSEE3QEBAQEBBr8XxqDBu679+jvpGxR7OOp7tmt2Bt6nZBsEBAQY1fiEOGtDppY4mk2Bke1oJ42u4jfY/BBjUuYKOscGR1MD3ng1srCT6AHdBskBAQEBAQEGvxXGoMJMTZn6TPII4xZx1OPAbDb1OyDYICAgICAgICAgICAgIMPF6F2IxOjbLJATa0kRaHixB21Aje1jtwJQYmWcvR5cjeyNz3mWR0sj5CC573WBcbAAbAbAAbINugICAgINXmLH6fLcXfVMgYy4aNiS5x4Na0buPp0JQVjnjOFNmSTDY4u9ZIyvgeWSxPjdpvp1DULEXI4Hmgs/MGP0+XYu+qZAxpIa3YlznHg1rQCXHyCDW4Fnikxqb2dplintqEc8b43OHVocPFwv12PRBJUFb9t7BLT0bXAEOrYgQeBBDgR7wpgY/avlLDcNw2aeOnhp5YywxviaGO1FwAHhte4J9OPK6gTTBMRNLh0NRWO0FtOx8znX2OkFxPn1QaNnavhbi28krWONhI6GURn94t2HmgkuPY9BgEPtE7iI7tbqALt3GzeHAb8eCDAoM6UeJVjqKFzpJWB2pzGkxt021DXwuLgbczbigwsW7SMPwyV8OqSV8X4XuYnyCO2x1OaLC1iDa9iCEG5psyUlVS+2tmZ7NpLjIbgADY3BFwb7Wte+yDS0PaTQVckcZM0XfG0T5oZI45CeGl7hbfztyQa/tR/GMI/bmIJzXVkeHxulle1kbBdznGwAHNBEqftPw6ZzAXTRskNo5pIZGRPPk9w+k2QSHHsegwBjJKhxYx72xg6SRqdwvYbDYm522QR+t7T8No3G75Hxh2l0zInuhB6d4BY/u3QSLFscp8HgNVNIGwgA67Fw8XybBoJN7i1uqCPYf2nYdXSsh1yRulNmGWKRjXE7ABxFt787cUEyQEBAQEBAQEBAQEBAQEFdZvHtmO4VE/eNjZpQ08C8A2Nuo0ghBy7XR4sLP/mMH9UGvz3XTNx2hZHTmq7mB0scQe1l3uL2l137XaGAqRxzLFieZKihlGGPp3UtQx5kM8DvBca2+FwNiBfnwtzUC1UFbduUfe01I25GqsjFxsRcOFweRHEFTAws3dnL6SB1VHW1U8tIDMxlW8TxnQNRGl4sCQDY//qCV4Nm+GtwpuI1IDGd2TKLXFwSxwAPG7hsPMKBDs74/W4/hc7vsd3NI6MOEk0rRJpBDmvEQBtyIuVMDZ5x8eWLnc+y059/3M3+KgSSlYzL+E3p2NYIqUyNDR84ML7+ZJ3JQansTpGU+EwvFi+Z0j5Hc3O1ubcnmQGge5JGr7Zh7NDQ08cQMctYzVE3S1sm5d3e+w1uPE7X3KDqzy7E810b6X7EPjLi0sf7TTnQWkG4GocRdvo4oMnPQkH2D73aX2qHWNj4tI1bjjvdB3dtbjLBR05J7uorYmSjq3c6fjY/uhBIO0OgjqcLq43NbobA9zRYWaWN1MIHKxAQV9nGqfWZUge8ku0wbnibODQfgEE47SqZlPg9XGxrWsZCQ1rQA0AWsABwsgHHoMu4TTT1ALmiGENYG6nPeWt0taDxNxfysgg/afilfitE19RQNpoRNG5r3zNdK03sPA1vhuCQd7i6kXMoBAQEBAQEBAQEBAQEBBBe0/C5GCDE6csE+HuLrPvpex3he3bn/AHPBBEMRq8Qz5BBXfe0MVNUQuihu9xfJra3U+TT4QNQsGg8T0CkTPtEwCapMOIUr2R1VFqcNd9D2H5bDYX4Xt6nhe4gabJue8QzfUMYyKmhijN5yXSOe5o2IZ4QB70FnoIF2wYdLiFNT91o1RVLJPGXAHSHG3hB52UwNFV1+M5wY6ivQwMmBbI9nfF2g/LA1C24uOXqOKCUY1kdk+DuwuF9tLBpe7m5rhJd1uGpw3twuoEOZiWJZ4o5qL71gbFERNIC9xk0DZrWloDA4gXO5AJsOSkSLGcNmrMutpyWCU00Lbgu07aLG+m/ADlxUCZ4fTB9NHE8AgxNa4ciNIBCCoYsarey932MY2Gpjc4up3vc9pYHm9ngN33N7DmTvuAJE2xrKtTmjDWRVU0YrWOEzJY2kMY8ElgA42DTpvx58VAimHdoeK4pKKCOOkbUghrpnOkLDyJDA3j77eSkSftWw+WWCnq4izXQzsnLXXDXgbFtwCRvb3XUDprKGTtLwu7wynn7zvISxznBjm/JJJaDuCQbDa9x0QRhuacQz2HYSW08D3DRPOHPddo+XoZpFiQOBPPkpEp7S8u95g/sVPpaI+6azWTazCOJAO9h0UDe9oNG6vw6qiaQHPjIF7299gUEfzblyXEsJpRG9jZqMQzN1X0Ext3BsL2tcjbkFIjGOVuIdoVBK772p4oC1xYC97pHtO13Fo0NG52ubgDgguSnLi1uu2qw1WNxfnYkC4v5BQOxAQEBAQEBAQf/Z"/>
          <p:cNvSpPr>
            <a:spLocks noChangeAspect="1" noChangeArrowheads="1"/>
          </p:cNvSpPr>
          <p:nvPr/>
        </p:nvSpPr>
        <p:spPr bwMode="auto">
          <a:xfrm>
            <a:off x="2690956" y="3089188"/>
            <a:ext cx="1332403" cy="13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" name="QuadreDeText 1"/>
          <p:cNvSpPr txBox="1"/>
          <p:nvPr/>
        </p:nvSpPr>
        <p:spPr>
          <a:xfrm>
            <a:off x="403178" y="5469456"/>
            <a:ext cx="2956845" cy="4016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ca-ES" sz="1800" dirty="0" smtClean="0">
                <a:latin typeface="+mn-lt"/>
              </a:rPr>
              <a:t>5 d’abril de 2017</a:t>
            </a:r>
          </a:p>
        </p:txBody>
      </p:sp>
    </p:spTree>
    <p:extLst>
      <p:ext uri="{BB962C8B-B14F-4D97-AF65-F5344CB8AC3E}">
        <p14:creationId xmlns:p14="http://schemas.microsoft.com/office/powerpoint/2010/main" val="25936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392379"/>
              </p:ext>
            </p:extLst>
          </p:nvPr>
        </p:nvGraphicFramePr>
        <p:xfrm>
          <a:off x="457200" y="1073150"/>
          <a:ext cx="8153400" cy="530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Tipus</a:t>
            </a:r>
            <a:r>
              <a:rPr lang="es-ES_tradnl" dirty="0" smtClean="0"/>
              <a:t> de </a:t>
            </a:r>
            <a:r>
              <a:rPr lang="es-ES_tradnl" dirty="0" err="1" smtClean="0"/>
              <a:t>projectes</a:t>
            </a:r>
            <a:r>
              <a:rPr lang="es-ES_tradnl" dirty="0" smtClean="0"/>
              <a:t> </a:t>
            </a:r>
            <a:r>
              <a:rPr lang="es-ES_tradnl" dirty="0" err="1" smtClean="0"/>
              <a:t>finançats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43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_tradnl" dirty="0" err="1" smtClean="0"/>
              <a:t>Sol·licitud</a:t>
            </a:r>
            <a:r>
              <a:rPr lang="es-ES_tradnl" dirty="0" smtClean="0"/>
              <a:t> </a:t>
            </a:r>
            <a:r>
              <a:rPr lang="es-ES_tradnl" dirty="0" err="1" smtClean="0"/>
              <a:t>d’operacions</a:t>
            </a:r>
            <a:r>
              <a:rPr lang="es-ES_tradnl" dirty="0" smtClean="0"/>
              <a:t> </a:t>
            </a:r>
            <a:r>
              <a:rPr lang="es-ES_tradnl" dirty="0"/>
              <a:t>-</a:t>
            </a:r>
            <a:r>
              <a:rPr lang="es-ES_tradnl" dirty="0" smtClean="0"/>
              <a:t> Portal web ICF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476592" y="1914293"/>
            <a:ext cx="1338714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Informació</a:t>
            </a:r>
            <a:r>
              <a:rPr lang="es-ES_tradnl" sz="1400" dirty="0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 de </a:t>
            </a:r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productes</a:t>
            </a:r>
            <a:r>
              <a:rPr lang="es-ES_tradnl" sz="1400" dirty="0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 i </a:t>
            </a:r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serveis</a:t>
            </a:r>
            <a:endParaRPr lang="es-ES_tradnl" sz="1400" dirty="0">
              <a:solidFill>
                <a:srgbClr val="FF0000"/>
              </a:solidFill>
              <a:latin typeface="Georgia" panose="02040502050405020303" pitchFamily="18" charset="0"/>
              <a:cs typeface="Arial Narrow"/>
            </a:endParaRPr>
          </a:p>
        </p:txBody>
      </p:sp>
      <p:sp>
        <p:nvSpPr>
          <p:cNvPr id="18" name="QuadreDeText 17"/>
          <p:cNvSpPr txBox="1"/>
          <p:nvPr/>
        </p:nvSpPr>
        <p:spPr>
          <a:xfrm>
            <a:off x="6867550" y="4272561"/>
            <a:ext cx="104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smtClean="0">
                <a:solidFill>
                  <a:schemeClr val="bg1"/>
                </a:solidFill>
                <a:latin typeface="Arial Narrow"/>
                <a:cs typeface="Arial Narrow"/>
              </a:rPr>
              <a:t>Sol·licitud</a:t>
            </a:r>
            <a:endParaRPr lang="es-ES_tradnl" sz="160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QuadreDeText 38"/>
          <p:cNvSpPr txBox="1"/>
          <p:nvPr/>
        </p:nvSpPr>
        <p:spPr>
          <a:xfrm>
            <a:off x="7188251" y="1652684"/>
            <a:ext cx="1338714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Accés</a:t>
            </a:r>
            <a:r>
              <a:rPr lang="es-ES_tradnl" sz="1400" dirty="0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 per </a:t>
            </a:r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clients</a:t>
            </a:r>
            <a:r>
              <a:rPr lang="es-ES_tradnl" sz="1400" dirty="0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 i </a:t>
            </a:r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col·laboradors</a:t>
            </a:r>
            <a:endParaRPr lang="es-ES_tradnl" sz="1400" dirty="0">
              <a:solidFill>
                <a:srgbClr val="FF0000"/>
              </a:solidFill>
              <a:latin typeface="Georgia" panose="02040502050405020303" pitchFamily="18" charset="0"/>
              <a:cs typeface="Arial Narrow"/>
            </a:endParaRPr>
          </a:p>
        </p:txBody>
      </p:sp>
      <p:sp>
        <p:nvSpPr>
          <p:cNvPr id="41" name="Triángulo isósceles 2"/>
          <p:cNvSpPr/>
          <p:nvPr/>
        </p:nvSpPr>
        <p:spPr>
          <a:xfrm rot="16200000">
            <a:off x="6631358" y="1619010"/>
            <a:ext cx="523220" cy="590567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QuadreDeText 41"/>
          <p:cNvSpPr txBox="1"/>
          <p:nvPr/>
        </p:nvSpPr>
        <p:spPr>
          <a:xfrm>
            <a:off x="6798973" y="4477974"/>
            <a:ext cx="1084974" cy="30777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err="1" smtClean="0">
                <a:solidFill>
                  <a:srgbClr val="FF0000"/>
                </a:solidFill>
                <a:latin typeface="Georgia" panose="02040502050405020303" pitchFamily="18" charset="0"/>
                <a:cs typeface="Arial Narrow"/>
              </a:rPr>
              <a:t>Sol·licitud</a:t>
            </a:r>
            <a:endParaRPr lang="es-ES_tradnl" sz="1400" dirty="0">
              <a:solidFill>
                <a:srgbClr val="FF0000"/>
              </a:solidFill>
              <a:latin typeface="Georgia" panose="02040502050405020303" pitchFamily="18" charset="0"/>
              <a:cs typeface="Arial Narrow"/>
            </a:endParaRPr>
          </a:p>
        </p:txBody>
      </p:sp>
      <p:sp>
        <p:nvSpPr>
          <p:cNvPr id="30" name="Triángulo isósceles 2"/>
          <p:cNvSpPr/>
          <p:nvPr/>
        </p:nvSpPr>
        <p:spPr>
          <a:xfrm rot="5400000">
            <a:off x="1808073" y="2002361"/>
            <a:ext cx="523220" cy="517980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l="23962" t="7487" r="25473" b="7308"/>
          <a:stretch/>
        </p:blipFill>
        <p:spPr>
          <a:xfrm>
            <a:off x="2448374" y="1766770"/>
            <a:ext cx="4120348" cy="4223589"/>
          </a:xfrm>
          <a:prstGeom prst="rect">
            <a:avLst/>
          </a:prstGeom>
        </p:spPr>
      </p:pic>
      <p:sp>
        <p:nvSpPr>
          <p:cNvPr id="43" name="Triángulo isósceles 2"/>
          <p:cNvSpPr/>
          <p:nvPr/>
        </p:nvSpPr>
        <p:spPr>
          <a:xfrm rot="16200000">
            <a:off x="6340187" y="4407739"/>
            <a:ext cx="473159" cy="444413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QuadreDeText 4"/>
          <p:cNvSpPr txBox="1"/>
          <p:nvPr/>
        </p:nvSpPr>
        <p:spPr>
          <a:xfrm>
            <a:off x="476592" y="1068224"/>
            <a:ext cx="536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 Narrow" panose="020B0606020202030204" pitchFamily="34" charset="0"/>
              </a:rPr>
              <a:t>www.icf.cat</a:t>
            </a:r>
            <a:endParaRPr lang="ca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349750" y="244475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b">
            <a:normAutofit/>
          </a:bodyPr>
          <a:lstStyle/>
          <a:p>
            <a:endParaRPr lang="ca-ES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2201333" y="2317750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b">
            <a:normAutofit/>
          </a:bodyPr>
          <a:lstStyle/>
          <a:p>
            <a:endParaRPr lang="ca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624917" y="2360083"/>
            <a:ext cx="9144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rtlCol="0" anchor="b">
            <a:normAutofit/>
          </a:bodyPr>
          <a:lstStyle/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9120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latin typeface="+mj-lt"/>
              </a:rPr>
              <a:t>Institut </a:t>
            </a:r>
            <a:r>
              <a:rPr lang="es-ES_tradnl" dirty="0" err="1" smtClean="0">
                <a:latin typeface="+mj-lt"/>
              </a:rPr>
              <a:t>Català</a:t>
            </a:r>
            <a:r>
              <a:rPr lang="es-ES_tradnl" dirty="0" smtClean="0">
                <a:latin typeface="+mj-lt"/>
              </a:rPr>
              <a:t> de Finances </a:t>
            </a:r>
            <a:r>
              <a:rPr lang="es-ES_tradnl" dirty="0" smtClean="0"/>
              <a:t>–</a:t>
            </a:r>
            <a:r>
              <a:rPr lang="es-ES_tradnl" dirty="0" smtClean="0">
                <a:latin typeface="+mj-lt"/>
              </a:rPr>
              <a:t> </a:t>
            </a:r>
            <a:r>
              <a:rPr lang="es-ES_tradnl" dirty="0" err="1" smtClean="0">
                <a:latin typeface="+mj-lt"/>
              </a:rPr>
              <a:t>Qui</a:t>
            </a:r>
            <a:r>
              <a:rPr lang="es-ES_tradnl" dirty="0" smtClean="0">
                <a:latin typeface="+mj-lt"/>
              </a:rPr>
              <a:t> </a:t>
            </a:r>
            <a:r>
              <a:rPr lang="es-ES_tradnl" dirty="0" err="1" smtClean="0">
                <a:latin typeface="+mj-lt"/>
              </a:rPr>
              <a:t>som</a:t>
            </a:r>
            <a:r>
              <a:rPr lang="es-ES_tradnl" dirty="0" smtClean="0">
                <a:latin typeface="+mj-lt"/>
              </a:rPr>
              <a:t> ? </a:t>
            </a:r>
          </a:p>
        </p:txBody>
      </p:sp>
      <p:sp>
        <p:nvSpPr>
          <p:cNvPr id="35842" name="Contenidor de número de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5C1A62-B732-431D-AEB8-6E0976D24C03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6" name="Contenidor de contingut 2"/>
          <p:cNvSpPr txBox="1">
            <a:spLocks/>
          </p:cNvSpPr>
          <p:nvPr/>
        </p:nvSpPr>
        <p:spPr>
          <a:xfrm>
            <a:off x="395536" y="1196752"/>
            <a:ext cx="8198568" cy="5101498"/>
          </a:xfrm>
          <a:prstGeom prst="rect">
            <a:avLst/>
          </a:prstGeom>
        </p:spPr>
        <p:txBody>
          <a:bodyPr/>
          <a:lstStyle/>
          <a:p>
            <a:pPr marL="177800" lvl="0" indent="-177800" algn="just" eaLnBrk="0" hangingPunct="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Una </a:t>
            </a: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entitat financera pública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 amb més de 30 anys d’història</a:t>
            </a:r>
          </a:p>
          <a:p>
            <a:pPr marL="177800" lvl="0" indent="-177800" algn="just" eaLnBrk="0" hangingPunct="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Subjecte </a:t>
            </a: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al dret privat 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i 100% </a:t>
            </a: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propietat de la Generalitat de Catalunya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. Classificada pel Banc d’Espanya com una </a:t>
            </a: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entitat financera no monetària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177800" lvl="0" indent="-177800" algn="just" eaLnBrk="0" hangingPunct="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Autonomia financera: 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es finança en els mercats de capital, no depèn dels pressupostos públics.</a:t>
            </a:r>
          </a:p>
          <a:p>
            <a:pPr marL="177800" lvl="0" indent="-177800" algn="just" eaLnBrk="0" hangingPunct="0">
              <a:spcBef>
                <a:spcPct val="100000"/>
              </a:spcBef>
              <a:buFont typeface="Arial" panose="020B0604020202020204" pitchFamily="34" charset="0"/>
              <a:buChar char="•"/>
              <a:defRPr/>
            </a:pP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Segueix la </a:t>
            </a:r>
            <a:r>
              <a:rPr lang="ca-ES" sz="2400" b="1" dirty="0" smtClean="0">
                <a:solidFill>
                  <a:srgbClr val="000000"/>
                </a:solidFill>
                <a:latin typeface="+mn-lt"/>
              </a:rPr>
              <a:t>normativa europea </a:t>
            </a:r>
            <a:r>
              <a:rPr lang="ca-ES" sz="2400" dirty="0" smtClean="0">
                <a:solidFill>
                  <a:srgbClr val="000000"/>
                </a:solidFill>
                <a:latin typeface="+mn-lt"/>
              </a:rPr>
              <a:t>per les entitats de crèdit.</a:t>
            </a:r>
          </a:p>
          <a:p>
            <a:pPr marL="177800" lvl="0" indent="-177800" algn="just" eaLnBrk="0" hangingPunct="0">
              <a:spcBef>
                <a:spcPct val="100000"/>
              </a:spcBef>
              <a:defRPr/>
            </a:pPr>
            <a:endParaRPr lang="ca-ES" sz="2400" dirty="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7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/>
          <p:cNvSpPr/>
          <p:nvPr/>
        </p:nvSpPr>
        <p:spPr>
          <a:xfrm>
            <a:off x="489097" y="3116409"/>
            <a:ext cx="2496049" cy="274217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2" name="Picture 5" descr="LOG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302" y="4163532"/>
            <a:ext cx="11113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15 CuadroTexto"/>
          <p:cNvSpPr txBox="1"/>
          <p:nvPr/>
        </p:nvSpPr>
        <p:spPr>
          <a:xfrm>
            <a:off x="395536" y="21756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Cofinancem</a:t>
            </a:r>
            <a:r>
              <a:rPr lang="es-ES_tradnl" sz="1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amb</a:t>
            </a:r>
            <a:r>
              <a:rPr lang="es-ES_tradnl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entitats</a:t>
            </a:r>
            <a:r>
              <a:rPr lang="es-ES_tradnl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financeres</a:t>
            </a:r>
            <a:endParaRPr lang="es-ES_tradnl" sz="1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36" name="19 CuadroTexto"/>
          <p:cNvSpPr txBox="1"/>
          <p:nvPr/>
        </p:nvSpPr>
        <p:spPr>
          <a:xfrm>
            <a:off x="5881238" y="2207950"/>
            <a:ext cx="265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Coinvertim</a:t>
            </a:r>
            <a:r>
              <a:rPr lang="es-ES_tradnl" sz="1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amb</a:t>
            </a:r>
            <a:r>
              <a:rPr lang="es-ES_tradnl" sz="18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inversors</a:t>
            </a:r>
            <a:r>
              <a:rPr lang="es-ES_tradnl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privats</a:t>
            </a:r>
            <a:endParaRPr lang="es-ES_tradnl" sz="180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3" name="15 CuadroTexto"/>
          <p:cNvSpPr txBox="1"/>
          <p:nvPr/>
        </p:nvSpPr>
        <p:spPr>
          <a:xfrm>
            <a:off x="3128975" y="2186925"/>
            <a:ext cx="26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Coavalem</a:t>
            </a:r>
            <a:r>
              <a:rPr lang="es-ES_tradnl" sz="1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amb</a:t>
            </a:r>
            <a:r>
              <a:rPr lang="es-ES_tradnl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_tradnl" sz="18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Avalis</a:t>
            </a:r>
            <a:r>
              <a:rPr lang="es-ES_tradnl" sz="1800" dirty="0" smtClean="0">
                <a:solidFill>
                  <a:srgbClr val="000000"/>
                </a:solidFill>
                <a:latin typeface="Arial Narrow"/>
                <a:cs typeface="Arial Narrow"/>
              </a:rPr>
              <a:t>, SGR</a:t>
            </a:r>
            <a:endParaRPr lang="es-ES_tradnl" sz="1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5536" y="1506133"/>
            <a:ext cx="35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dirty="0" err="1" smtClean="0">
                <a:solidFill>
                  <a:srgbClr val="FF0000"/>
                </a:solidFill>
                <a:latin typeface="Georgia"/>
                <a:cs typeface="Georgia"/>
              </a:rPr>
              <a:t>Préstecs</a:t>
            </a:r>
            <a:endParaRPr lang="es-ES_tradnl" sz="36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467544" y="2082197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5868144" y="1506133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dirty="0" smtClean="0">
                <a:solidFill>
                  <a:srgbClr val="604A7B"/>
                </a:solidFill>
                <a:latin typeface="Georgia"/>
                <a:cs typeface="Georgia"/>
              </a:rPr>
              <a:t>Capital </a:t>
            </a:r>
            <a:r>
              <a:rPr lang="es-ES_tradnl" sz="3600" dirty="0" err="1" smtClean="0">
                <a:solidFill>
                  <a:srgbClr val="604A7B"/>
                </a:solidFill>
                <a:latin typeface="Georgia"/>
                <a:cs typeface="Georgia"/>
              </a:rPr>
              <a:t>risc</a:t>
            </a:r>
            <a:endParaRPr lang="es-ES_tradnl" sz="3600" dirty="0">
              <a:solidFill>
                <a:srgbClr val="604A7B"/>
              </a:solidFill>
              <a:latin typeface="Georgia"/>
              <a:cs typeface="Georgia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166928" y="1506133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3600" dirty="0" err="1" smtClean="0">
                <a:solidFill>
                  <a:srgbClr val="2A9C6E"/>
                </a:solidFill>
                <a:latin typeface="Georgia"/>
                <a:cs typeface="Georgia"/>
              </a:rPr>
              <a:t>Avals</a:t>
            </a:r>
            <a:endParaRPr lang="es-ES_tradnl" sz="3600" dirty="0">
              <a:solidFill>
                <a:srgbClr val="2A9C6E"/>
              </a:solidFill>
              <a:latin typeface="Georgia"/>
              <a:cs typeface="Georgia"/>
            </a:endParaRPr>
          </a:p>
        </p:txBody>
      </p:sp>
      <p:cxnSp>
        <p:nvCxnSpPr>
          <p:cNvPr id="48" name="Conector recto 47"/>
          <p:cNvCxnSpPr/>
          <p:nvPr/>
        </p:nvCxnSpPr>
        <p:spPr>
          <a:xfrm>
            <a:off x="3225180" y="2087174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>
            <a:off x="5985633" y="2087110"/>
            <a:ext cx="248076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444561" y="3168035"/>
            <a:ext cx="254396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Inversió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456669" y="3992390"/>
            <a:ext cx="251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Circulant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68776" y="4897969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Mediació</a:t>
            </a:r>
            <a:r>
              <a:rPr lang="es-ES_tradnl" sz="2000" dirty="0" smtClean="0">
                <a:solidFill>
                  <a:schemeClr val="bg1"/>
                </a:solidFill>
                <a:latin typeface="Georgia"/>
                <a:cs typeface="Georgia"/>
              </a:rPr>
              <a:t> (</a:t>
            </a: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amb</a:t>
            </a:r>
            <a:r>
              <a:rPr lang="es-ES_tradnl" sz="20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risc</a:t>
            </a:r>
            <a:r>
              <a:rPr lang="es-ES_tradnl" sz="2000" dirty="0" smtClean="0">
                <a:solidFill>
                  <a:schemeClr val="bg1"/>
                </a:solidFill>
                <a:latin typeface="Georgia"/>
                <a:cs typeface="Georgia"/>
              </a:rPr>
              <a:t>)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57" name="Conector recto 56"/>
          <p:cNvCxnSpPr/>
          <p:nvPr/>
        </p:nvCxnSpPr>
        <p:spPr>
          <a:xfrm>
            <a:off x="425299" y="3955559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400487" y="4853754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3223787" y="3121816"/>
            <a:ext cx="2496049" cy="2742174"/>
          </a:xfrm>
          <a:prstGeom prst="rect">
            <a:avLst/>
          </a:prstGeom>
          <a:solidFill>
            <a:srgbClr val="2A9C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CuadroTexto 59"/>
          <p:cNvSpPr txBox="1"/>
          <p:nvPr/>
        </p:nvSpPr>
        <p:spPr>
          <a:xfrm>
            <a:off x="3260477" y="3168035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Financers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3222958" y="3989723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Tècnics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235065" y="4895302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Econòmics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63" name="Conector recto 62"/>
          <p:cNvCxnSpPr/>
          <p:nvPr/>
        </p:nvCxnSpPr>
        <p:spPr>
          <a:xfrm>
            <a:off x="3191588" y="3952892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3166776" y="4851087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ángulo 64"/>
          <p:cNvSpPr/>
          <p:nvPr/>
        </p:nvSpPr>
        <p:spPr>
          <a:xfrm>
            <a:off x="5983273" y="3116409"/>
            <a:ext cx="2496049" cy="2742174"/>
          </a:xfrm>
          <a:prstGeom prst="rect">
            <a:avLst/>
          </a:prstGeom>
          <a:solidFill>
            <a:srgbClr val="604A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CuadroTexto 65"/>
          <p:cNvSpPr txBox="1"/>
          <p:nvPr/>
        </p:nvSpPr>
        <p:spPr>
          <a:xfrm>
            <a:off x="5970337" y="3159961"/>
            <a:ext cx="2516370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err="1" smtClean="0">
                <a:solidFill>
                  <a:srgbClr val="FFFFFF"/>
                </a:solidFill>
                <a:latin typeface="Georgia"/>
                <a:cs typeface="Georgia"/>
              </a:rPr>
              <a:t>Coinversió</a:t>
            </a:r>
            <a:r>
              <a:rPr lang="es-ES_tradnl" sz="200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Georgia"/>
                <a:cs typeface="Georgia"/>
              </a:rPr>
              <a:t>amb</a:t>
            </a:r>
            <a:r>
              <a:rPr lang="es-ES_tradnl" sz="200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Georgia"/>
                <a:cs typeface="Georgia"/>
              </a:rPr>
              <a:t>business</a:t>
            </a:r>
            <a:r>
              <a:rPr lang="es-ES_tradnl" sz="2000" dirty="0" smtClean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lang="es-ES_tradnl" sz="2000" dirty="0" err="1" smtClean="0">
                <a:solidFill>
                  <a:srgbClr val="FFFFFF"/>
                </a:solidFill>
                <a:latin typeface="Georgia"/>
                <a:cs typeface="Georgia"/>
              </a:rPr>
              <a:t>angels</a:t>
            </a:r>
            <a:endParaRPr lang="es-ES_tradnl" sz="200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982444" y="3984316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smtClean="0">
                <a:solidFill>
                  <a:schemeClr val="bg1"/>
                </a:solidFill>
                <a:latin typeface="Georgia"/>
                <a:cs typeface="Georgia"/>
              </a:rPr>
              <a:t>Venture Capital</a:t>
            </a:r>
            <a:endParaRPr lang="es-ES_tradnl" sz="200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994551" y="4889895"/>
            <a:ext cx="251637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dirty="0" smtClean="0">
                <a:solidFill>
                  <a:schemeClr val="bg1"/>
                </a:solidFill>
                <a:latin typeface="Georgia"/>
                <a:cs typeface="Georgia"/>
              </a:rPr>
              <a:t>Capital </a:t>
            </a:r>
            <a:r>
              <a:rPr lang="es-ES_tradnl" sz="2000" dirty="0" err="1" smtClean="0">
                <a:solidFill>
                  <a:schemeClr val="bg1"/>
                </a:solidFill>
                <a:latin typeface="Georgia"/>
                <a:cs typeface="Georgia"/>
              </a:rPr>
              <a:t>Expansió</a:t>
            </a:r>
            <a:endParaRPr lang="es-ES_tradnl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69" name="Conector recto 68"/>
          <p:cNvCxnSpPr/>
          <p:nvPr/>
        </p:nvCxnSpPr>
        <p:spPr>
          <a:xfrm>
            <a:off x="5951074" y="3947485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>
            <a:off x="5926262" y="4845680"/>
            <a:ext cx="256516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n 32" descr="icf blanc trans-0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43"/>
          <a:stretch/>
        </p:blipFill>
        <p:spPr>
          <a:xfrm>
            <a:off x="7871204" y="110761"/>
            <a:ext cx="931960" cy="310235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Solucions</a:t>
            </a:r>
            <a:r>
              <a:rPr lang="es-ES_tradnl" dirty="0" smtClean="0"/>
              <a:t> responsables</a:t>
            </a:r>
            <a:endParaRPr lang="es-ES_tradnl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68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48488" y="730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4EF00C2-AD7F-4022-BB2B-E78AD03CE751}" type="slidenum">
              <a:rPr lang="es-E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4</a:t>
            </a:fld>
            <a:endParaRPr lang="es-E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136372"/>
            <a:ext cx="8356499" cy="700241"/>
          </a:xfrm>
          <a:prstGeom prst="rect">
            <a:avLst/>
          </a:prstGeom>
        </p:spPr>
        <p:txBody>
          <a:bodyPr/>
          <a:lstStyle/>
          <a:p>
            <a:r>
              <a:rPr lang="es-ES" dirty="0" err="1" smtClean="0"/>
              <a:t>Finançament</a:t>
            </a:r>
            <a:r>
              <a:rPr lang="es-ES" dirty="0" smtClean="0"/>
              <a:t> a les </a:t>
            </a:r>
            <a:r>
              <a:rPr lang="es-ES" dirty="0" err="1" smtClean="0"/>
              <a:t>entitats</a:t>
            </a:r>
            <a:r>
              <a:rPr lang="es-ES" dirty="0" smtClean="0"/>
              <a:t> </a:t>
            </a:r>
            <a:r>
              <a:rPr lang="es-ES" dirty="0" err="1" smtClean="0"/>
              <a:t>culturals</a:t>
            </a:r>
            <a:r>
              <a:rPr lang="es-ES" dirty="0" smtClean="0"/>
              <a:t> (2011-2016)</a:t>
            </a:r>
            <a:endParaRPr lang="es-ES" dirty="0"/>
          </a:p>
        </p:txBody>
      </p:sp>
      <p:sp>
        <p:nvSpPr>
          <p:cNvPr id="22" name="5 CuadroTexto"/>
          <p:cNvSpPr txBox="1"/>
          <p:nvPr/>
        </p:nvSpPr>
        <p:spPr>
          <a:xfrm>
            <a:off x="457199" y="1153607"/>
            <a:ext cx="8091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 smtClean="0">
                <a:latin typeface="Georgia"/>
                <a:cs typeface="Georgia"/>
              </a:rPr>
              <a:t>Des de 2011, </a:t>
            </a:r>
            <a:r>
              <a:rPr lang="es-ES" sz="2200" dirty="0" err="1" smtClean="0">
                <a:latin typeface="Georgia"/>
                <a:cs typeface="Georgia"/>
              </a:rPr>
              <a:t>l’ICF</a:t>
            </a:r>
            <a:r>
              <a:rPr lang="es-ES" sz="2200" dirty="0" smtClean="0">
                <a:latin typeface="Georgia"/>
                <a:cs typeface="Georgia"/>
              </a:rPr>
              <a:t> ha </a:t>
            </a:r>
            <a:r>
              <a:rPr lang="es-ES" sz="2200" dirty="0" err="1" smtClean="0">
                <a:latin typeface="Georgia"/>
                <a:cs typeface="Georgia"/>
              </a:rPr>
              <a:t>finançat</a:t>
            </a:r>
            <a:r>
              <a:rPr lang="es-ES" sz="2200" dirty="0" smtClean="0">
                <a:latin typeface="Georgia"/>
                <a:cs typeface="Georgia"/>
              </a:rPr>
              <a:t> </a:t>
            </a:r>
            <a:r>
              <a:rPr lang="es-ES" sz="2200" dirty="0" smtClean="0">
                <a:solidFill>
                  <a:srgbClr val="FF0000"/>
                </a:solidFill>
                <a:latin typeface="Georgia"/>
                <a:cs typeface="Georgia"/>
              </a:rPr>
              <a:t>104 </a:t>
            </a:r>
            <a:r>
              <a:rPr lang="es-ES" sz="2200" dirty="0" err="1" smtClean="0">
                <a:solidFill>
                  <a:srgbClr val="FF0000"/>
                </a:solidFill>
                <a:latin typeface="Georgia"/>
                <a:cs typeface="Georgia"/>
              </a:rPr>
              <a:t>projectes</a:t>
            </a:r>
            <a:r>
              <a:rPr lang="es-ES" sz="220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s-ES" sz="2200" dirty="0" smtClean="0">
                <a:latin typeface="Georgia"/>
                <a:cs typeface="Georgia"/>
              </a:rPr>
              <a:t>per un </a:t>
            </a:r>
            <a:r>
              <a:rPr lang="es-ES" sz="2200" dirty="0" err="1" smtClean="0">
                <a:latin typeface="Georgia"/>
                <a:cs typeface="Georgia"/>
              </a:rPr>
              <a:t>import</a:t>
            </a:r>
            <a:r>
              <a:rPr lang="es-ES" sz="2200" dirty="0" smtClean="0">
                <a:latin typeface="Georgia"/>
                <a:cs typeface="Georgia"/>
              </a:rPr>
              <a:t> global </a:t>
            </a:r>
            <a:r>
              <a:rPr lang="es-ES" sz="2200" dirty="0" err="1" smtClean="0">
                <a:latin typeface="Georgia"/>
                <a:cs typeface="Georgia"/>
              </a:rPr>
              <a:t>d’aproximadament</a:t>
            </a:r>
            <a:r>
              <a:rPr lang="es-ES" sz="2200" dirty="0" smtClean="0">
                <a:latin typeface="Georgia"/>
                <a:cs typeface="Georgia"/>
              </a:rPr>
              <a:t> </a:t>
            </a:r>
            <a:r>
              <a:rPr lang="es-ES" sz="2200" dirty="0" smtClean="0">
                <a:solidFill>
                  <a:srgbClr val="FF0000"/>
                </a:solidFill>
                <a:latin typeface="Georgia"/>
                <a:cs typeface="Georgia"/>
              </a:rPr>
              <a:t>15 </a:t>
            </a:r>
            <a:r>
              <a:rPr lang="es-ES" sz="2200" dirty="0" err="1" smtClean="0">
                <a:solidFill>
                  <a:srgbClr val="FF0000"/>
                </a:solidFill>
                <a:latin typeface="Georgia"/>
                <a:cs typeface="Georgia"/>
              </a:rPr>
              <a:t>milions</a:t>
            </a:r>
            <a:r>
              <a:rPr lang="es-ES" sz="2200" dirty="0" smtClean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lang="es-ES" sz="2200" dirty="0" err="1" smtClean="0">
                <a:solidFill>
                  <a:srgbClr val="FF0000"/>
                </a:solidFill>
                <a:latin typeface="Georgia"/>
                <a:cs typeface="Georgia"/>
              </a:rPr>
              <a:t>d’euros</a:t>
            </a:r>
            <a:r>
              <a:rPr lang="es-ES" sz="2200" dirty="0" smtClean="0">
                <a:solidFill>
                  <a:srgbClr val="FF0000"/>
                </a:solidFill>
                <a:latin typeface="Georgia"/>
                <a:cs typeface="Georgia"/>
              </a:rPr>
              <a:t>.</a:t>
            </a:r>
            <a:endParaRPr lang="es-ES" sz="22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6" name="Elipse 35"/>
          <p:cNvSpPr/>
          <p:nvPr/>
        </p:nvSpPr>
        <p:spPr>
          <a:xfrm>
            <a:off x="958565" y="2240041"/>
            <a:ext cx="3676883" cy="3676883"/>
          </a:xfrm>
          <a:prstGeom prst="ellipse">
            <a:avLst/>
          </a:prstGeom>
          <a:solidFill>
            <a:srgbClr val="2A9C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latin typeface="Georgia" panose="02040502050405020303" pitchFamily="18" charset="0"/>
              </a:rPr>
              <a:t>104</a:t>
            </a:r>
            <a:endParaRPr lang="es-ES" sz="4400" b="1" dirty="0" smtClean="0">
              <a:latin typeface="Georgia" panose="02040502050405020303" pitchFamily="18" charset="0"/>
            </a:endParaRPr>
          </a:p>
          <a:p>
            <a:pPr algn="ctr"/>
            <a:r>
              <a:rPr lang="es-ES" sz="4400" dirty="0" err="1" smtClean="0">
                <a:latin typeface="Georgia" panose="02040502050405020303" pitchFamily="18" charset="0"/>
              </a:rPr>
              <a:t>Projectes</a:t>
            </a:r>
            <a:endParaRPr lang="es-ES" sz="4400" dirty="0">
              <a:latin typeface="Georgia" panose="02040502050405020303" pitchFamily="18" charset="0"/>
            </a:endParaRPr>
          </a:p>
        </p:txBody>
      </p:sp>
      <p:sp>
        <p:nvSpPr>
          <p:cNvPr id="47" name="Elipse 35"/>
          <p:cNvSpPr/>
          <p:nvPr/>
        </p:nvSpPr>
        <p:spPr>
          <a:xfrm>
            <a:off x="4871541" y="2240040"/>
            <a:ext cx="3676883" cy="3676883"/>
          </a:xfrm>
          <a:prstGeom prst="ellipse">
            <a:avLst/>
          </a:prstGeom>
          <a:solidFill>
            <a:srgbClr val="604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 smtClean="0">
                <a:latin typeface="Georgia" panose="02040502050405020303" pitchFamily="18" charset="0"/>
              </a:rPr>
              <a:t>15</a:t>
            </a:r>
            <a:r>
              <a:rPr lang="es-ES" sz="4400" dirty="0" smtClean="0">
                <a:latin typeface="Georgia" panose="02040502050405020303" pitchFamily="18" charset="0"/>
              </a:rPr>
              <a:t>M€</a:t>
            </a:r>
            <a:endParaRPr lang="es-E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452169" y="1389455"/>
            <a:ext cx="2415616" cy="42291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1990</a:t>
            </a:r>
          </a:p>
          <a:p>
            <a:endParaRPr lang="ca-ES" dirty="0" smtClean="0"/>
          </a:p>
          <a:p>
            <a:pPr lvl="0" algn="l"/>
            <a:r>
              <a:rPr lang="ca-ES" sz="2200" dirty="0" smtClean="0">
                <a:latin typeface="Arial Narrow" panose="020B0606020202030204" pitchFamily="34" charset="0"/>
              </a:rPr>
              <a:t>Es crea el primer conveni amb el  Departament de Cultura. </a:t>
            </a:r>
          </a:p>
          <a:p>
            <a:pPr lvl="0" algn="l"/>
            <a:r>
              <a:rPr lang="ca-ES" sz="2200" dirty="0" smtClean="0">
                <a:latin typeface="Arial Narrow" panose="020B0606020202030204" pitchFamily="34" charset="0"/>
              </a:rPr>
              <a:t>Varen destacar algunes línies especifiques per millorar equipaments teatrals i biblioteques. </a:t>
            </a:r>
            <a:endParaRPr lang="ca-ES" dirty="0"/>
          </a:p>
        </p:txBody>
      </p:sp>
      <p:sp>
        <p:nvSpPr>
          <p:cNvPr id="5" name="Contenidor de contingut 4"/>
          <p:cNvSpPr>
            <a:spLocks noGrp="1"/>
          </p:cNvSpPr>
          <p:nvPr>
            <p:ph idx="19"/>
          </p:nvPr>
        </p:nvSpPr>
        <p:spPr>
          <a:xfrm>
            <a:off x="3210229" y="1364205"/>
            <a:ext cx="2415616" cy="4229100"/>
          </a:xfrm>
        </p:spPr>
        <p:txBody>
          <a:bodyPr anchor="t">
            <a:normAutofit/>
          </a:bodyPr>
          <a:lstStyle/>
          <a:p>
            <a:r>
              <a:rPr lang="ca-ES" sz="3600" dirty="0" smtClean="0"/>
              <a:t>2006</a:t>
            </a:r>
          </a:p>
          <a:p>
            <a:endParaRPr lang="ca-ES" dirty="0" smtClean="0"/>
          </a:p>
          <a:p>
            <a:endParaRPr lang="ca-ES" sz="300" dirty="0" smtClean="0"/>
          </a:p>
          <a:p>
            <a:pPr algn="l"/>
            <a:r>
              <a:rPr lang="ca-ES" sz="2200" dirty="0" smtClean="0">
                <a:latin typeface="Arial Narrow" panose="020B0606020202030204" pitchFamily="34" charset="0"/>
              </a:rPr>
              <a:t>Conveni amb ICEC per finançar producció audiovisual</a:t>
            </a:r>
            <a:endParaRPr lang="ca-ES" dirty="0"/>
          </a:p>
        </p:txBody>
      </p:sp>
      <p:sp>
        <p:nvSpPr>
          <p:cNvPr id="6" name="Contenidor de contingut 5"/>
          <p:cNvSpPr>
            <a:spLocks noGrp="1"/>
          </p:cNvSpPr>
          <p:nvPr>
            <p:ph idx="20"/>
          </p:nvPr>
        </p:nvSpPr>
        <p:spPr>
          <a:xfrm>
            <a:off x="5937356" y="1371601"/>
            <a:ext cx="2415616" cy="4229100"/>
          </a:xfrm>
        </p:spPr>
        <p:txBody>
          <a:bodyPr>
            <a:normAutofit/>
          </a:bodyPr>
          <a:lstStyle/>
          <a:p>
            <a:r>
              <a:rPr lang="ca-ES" sz="3600" dirty="0" smtClean="0"/>
              <a:t>2013</a:t>
            </a:r>
          </a:p>
          <a:p>
            <a:endParaRPr lang="ca-ES" sz="2200" dirty="0" smtClean="0">
              <a:latin typeface="+mn-lt"/>
            </a:endParaRPr>
          </a:p>
          <a:p>
            <a:r>
              <a:rPr lang="ca-ES" sz="2200" dirty="0" smtClean="0">
                <a:latin typeface="+mn-lt"/>
              </a:rPr>
              <a:t>Conveni amb ICEC pel al finançament d’empreses i entitats culturals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Suport</a:t>
            </a:r>
            <a:r>
              <a:rPr lang="es-ES_tradnl" dirty="0" smtClean="0"/>
              <a:t> de </a:t>
            </a:r>
            <a:r>
              <a:rPr lang="es-ES_tradnl" dirty="0" err="1" smtClean="0"/>
              <a:t>l’ICF</a:t>
            </a:r>
            <a:r>
              <a:rPr lang="es-ES_tradnl" dirty="0" smtClean="0"/>
              <a:t> a les </a:t>
            </a:r>
            <a:r>
              <a:rPr lang="es-ES_tradnl" dirty="0" err="1" smtClean="0"/>
              <a:t>empreses</a:t>
            </a:r>
            <a:r>
              <a:rPr lang="es-ES_tradnl" dirty="0" smtClean="0"/>
              <a:t> del sector cultural</a:t>
            </a:r>
            <a:endParaRPr lang="es-ES_tradnl" dirty="0"/>
          </a:p>
        </p:txBody>
      </p:sp>
      <p:sp>
        <p:nvSpPr>
          <p:cNvPr id="10" name="Triángulo isósceles 11"/>
          <p:cNvSpPr/>
          <p:nvPr/>
        </p:nvSpPr>
        <p:spPr>
          <a:xfrm rot="5400000">
            <a:off x="857360" y="3396386"/>
            <a:ext cx="4229100" cy="215240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riángulo isósceles 14"/>
          <p:cNvSpPr/>
          <p:nvPr/>
        </p:nvSpPr>
        <p:spPr>
          <a:xfrm rot="5400000">
            <a:off x="3616100" y="3396385"/>
            <a:ext cx="4229100" cy="215240"/>
          </a:xfrm>
          <a:prstGeom prst="triangle">
            <a:avLst/>
          </a:prstGeom>
          <a:solidFill>
            <a:srgbClr val="00B4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Triángulo isósceles 16"/>
          <p:cNvSpPr/>
          <p:nvPr/>
        </p:nvSpPr>
        <p:spPr>
          <a:xfrm rot="5400000">
            <a:off x="6357993" y="3366341"/>
            <a:ext cx="4221941" cy="231987"/>
          </a:xfrm>
          <a:prstGeom prst="triangle">
            <a:avLst/>
          </a:prstGeom>
          <a:solidFill>
            <a:srgbClr val="604A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56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430" y="1071437"/>
            <a:ext cx="819912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0"/>
              </a:spcBef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Conveni pel finançament d’entitats culturals: ICF i ICEC comparteixen el risc.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ca-ES" sz="2200" dirty="0">
              <a:latin typeface="Georgia" panose="02040502050405020303" pitchFamily="18" charset="0"/>
              <a:cs typeface="Arial Narrow"/>
            </a:endParaRPr>
          </a:p>
          <a:p>
            <a:pPr algn="just" eaLnBrk="0" hangingPunct="0">
              <a:spcBef>
                <a:spcPts val="0"/>
              </a:spcBef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Què aporta? </a:t>
            </a:r>
          </a:p>
          <a:p>
            <a:pPr algn="just" eaLnBrk="0" hangingPunct="0">
              <a:spcBef>
                <a:spcPts val="0"/>
              </a:spcBef>
              <a:defRPr/>
            </a:pPr>
            <a:endParaRPr lang="ca-ES" sz="2200" dirty="0" smtClean="0">
              <a:latin typeface="Georgia" panose="02040502050405020303" pitchFamily="18" charset="0"/>
              <a:cs typeface="Arial Narrow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rebaixa la necessitat d’aportació d’altres garanties.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increment dels terminis de finançament.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increment del percentatge del projecte finançat.</a:t>
            </a:r>
          </a:p>
          <a:p>
            <a:pPr marL="342900" indent="-342900" algn="just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preu segons mercat, però acotat</a:t>
            </a:r>
            <a:r>
              <a:rPr lang="ca-ES" sz="2200" dirty="0">
                <a:latin typeface="Georgia" panose="02040502050405020303" pitchFamily="18" charset="0"/>
                <a:cs typeface="Arial Narrow"/>
              </a:rPr>
              <a:t> </a:t>
            </a:r>
            <a:r>
              <a:rPr lang="ca-ES" sz="2200" dirty="0" smtClean="0">
                <a:latin typeface="Georgia" panose="02040502050405020303" pitchFamily="18" charset="0"/>
                <a:cs typeface="Arial Narrow"/>
              </a:rPr>
              <a:t>per conveni. </a:t>
            </a:r>
            <a:endParaRPr lang="ca-ES" sz="2200" dirty="0">
              <a:latin typeface="Georgia" panose="02040502050405020303" pitchFamily="18" charset="0"/>
              <a:cs typeface="Arial Narrow"/>
            </a:endParaRPr>
          </a:p>
        </p:txBody>
      </p:sp>
      <p:sp>
        <p:nvSpPr>
          <p:cNvPr id="7" name="Títol 2"/>
          <p:cNvSpPr txBox="1">
            <a:spLocks/>
          </p:cNvSpPr>
          <p:nvPr/>
        </p:nvSpPr>
        <p:spPr>
          <a:xfrm>
            <a:off x="467544" y="0"/>
            <a:ext cx="7272808" cy="82217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_tradnl" kern="0" dirty="0" err="1" smtClean="0"/>
              <a:t>Préstecs</a:t>
            </a:r>
            <a:r>
              <a:rPr lang="es-ES_tradnl" kern="0" dirty="0" smtClean="0"/>
              <a:t> </a:t>
            </a:r>
            <a:r>
              <a:rPr lang="es-ES_tradnl" kern="0" dirty="0" err="1" smtClean="0"/>
              <a:t>entitats</a:t>
            </a:r>
            <a:r>
              <a:rPr lang="es-ES_tradnl" kern="0" dirty="0" smtClean="0"/>
              <a:t> </a:t>
            </a:r>
            <a:r>
              <a:rPr lang="es-ES_tradnl" kern="0" dirty="0" err="1" smtClean="0"/>
              <a:t>culturals</a:t>
            </a:r>
            <a:r>
              <a:rPr lang="es-ES_tradnl" kern="0" dirty="0" smtClean="0"/>
              <a:t> ICF</a:t>
            </a:r>
            <a:endParaRPr lang="es-ES_tradnl" kern="0" dirty="0"/>
          </a:p>
        </p:txBody>
      </p:sp>
      <p:sp>
        <p:nvSpPr>
          <p:cNvPr id="3" name="Conteni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536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882129"/>
            <a:ext cx="8153400" cy="4954649"/>
          </a:xfrm>
        </p:spPr>
        <p:txBody>
          <a:bodyPr>
            <a:noAutofit/>
          </a:bodyPr>
          <a:lstStyle/>
          <a:p>
            <a:pPr indent="0"/>
            <a:r>
              <a:rPr lang="ca-ES" u="sng" dirty="0" smtClean="0"/>
              <a:t>Objecte</a:t>
            </a:r>
            <a:r>
              <a:rPr lang="ca-ES" dirty="0" smtClean="0"/>
              <a:t>: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a-ES" dirty="0" smtClean="0"/>
              <a:t>Inversions per millorar la competitivitat: adquisició d’actius, processos de </a:t>
            </a:r>
            <a:r>
              <a:rPr lang="ca-ES" dirty="0" err="1" smtClean="0"/>
              <a:t>R+D+i</a:t>
            </a:r>
            <a:r>
              <a:rPr lang="ca-ES" dirty="0" smtClean="0"/>
              <a:t>, processos de concentració empresarial, noves línies de negoci, ampliació de mercats, digitalització de sales de cinema.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a-ES" dirty="0" smtClean="0"/>
              <a:t>Circulant per garantir el funcionament correcte de l’activitat habitual. </a:t>
            </a:r>
          </a:p>
          <a:p>
            <a:pPr>
              <a:buFont typeface="Arial" panose="020B0604020202020204" pitchFamily="34" charset="0"/>
              <a:buChar char="•"/>
            </a:pPr>
            <a:endParaRPr lang="ca-ES" dirty="0" smtClean="0"/>
          </a:p>
          <a:p>
            <a:pPr indent="0"/>
            <a:r>
              <a:rPr lang="ca-ES" u="sng" dirty="0" smtClean="0"/>
              <a:t>Beneficiaris</a:t>
            </a:r>
            <a:r>
              <a:rPr lang="ca-ES" dirty="0" smtClean="0"/>
              <a:t>: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a-ES" dirty="0" smtClean="0"/>
              <a:t>Empreses culturals privades domiciliades a Catalunya o en un estat membre de la Unió Europea o associat a l’Espai Econòmic Europeu amb establiment operatiu a Catalunya. 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a-ES" dirty="0" smtClean="0"/>
              <a:t>Entitats privades sense ànim de lucre, així com entitats locals amb seu social o seu operativa a Catalunya. </a:t>
            </a: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Préstecs</a:t>
            </a:r>
            <a:r>
              <a:rPr lang="es-ES_tradnl" dirty="0"/>
              <a:t> </a:t>
            </a:r>
            <a:r>
              <a:rPr lang="es-ES_tradnl" dirty="0" err="1"/>
              <a:t>entitats</a:t>
            </a:r>
            <a:r>
              <a:rPr lang="es-ES_tradnl" dirty="0"/>
              <a:t> </a:t>
            </a:r>
            <a:r>
              <a:rPr lang="es-ES_tradnl" dirty="0" err="1"/>
              <a:t>culturals</a:t>
            </a:r>
            <a:r>
              <a:rPr lang="es-ES_tradnl" dirty="0"/>
              <a:t> </a:t>
            </a:r>
            <a:r>
              <a:rPr lang="es-ES_tradnl" dirty="0" smtClean="0"/>
              <a:t>ICF : </a:t>
            </a:r>
            <a:r>
              <a:rPr lang="ca-ES" dirty="0" smtClean="0"/>
              <a:t>Característiques 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57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</p:spPr>
        <p:txBody>
          <a:bodyPr/>
          <a:lstStyle/>
          <a:p>
            <a:pPr>
              <a:defRPr/>
            </a:pPr>
            <a:fld id="{44EF00C2-AD7F-4022-BB2B-E78AD03CE751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12" name="Rectángulo 38"/>
          <p:cNvSpPr/>
          <p:nvPr/>
        </p:nvSpPr>
        <p:spPr>
          <a:xfrm>
            <a:off x="2400877" y="1271789"/>
            <a:ext cx="6314499" cy="48064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marL="342900" indent="-342900" algn="just">
              <a:buFont typeface="Arial"/>
              <a:buChar char="•"/>
            </a:pP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Finançament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d’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inversions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o de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p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lans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millora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per la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competitivitat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 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Fins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a un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100% de la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inversió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  <a:endParaRPr lang="es-ES_tradnl" sz="2000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Import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: entre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20.000€ i 1M€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Termini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: de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fins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a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7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anys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, que poden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incloure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fins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a 2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anys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carència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Preu: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EURIBOR+ 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un diferencial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màxim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del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3,95%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Comissions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: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0,5%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,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amb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un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mínim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 250€ 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per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operació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/>
              <a:buChar char="•"/>
            </a:pP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El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Departament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 Cultura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assumeix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un 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80% del </a:t>
            </a:r>
            <a:r>
              <a:rPr lang="es-ES_tradnl" sz="2000" b="1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risc</a:t>
            </a:r>
            <a:r>
              <a:rPr lang="es-ES_tradnl" sz="20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creditici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 de </a:t>
            </a:r>
            <a:r>
              <a:rPr lang="es-ES_tradnl" sz="2000" dirty="0" err="1" smtClean="0">
                <a:solidFill>
                  <a:srgbClr val="333333"/>
                </a:solidFill>
                <a:latin typeface="Arial Narrow" panose="020B0606020202030204" pitchFamily="34" charset="0"/>
              </a:rPr>
              <a:t>l’operació</a:t>
            </a:r>
            <a:r>
              <a: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" name="Rectángulo 21"/>
          <p:cNvSpPr/>
          <p:nvPr/>
        </p:nvSpPr>
        <p:spPr>
          <a:xfrm>
            <a:off x="443870" y="1271789"/>
            <a:ext cx="1957008" cy="48064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s-ES_tradnl" sz="2400" dirty="0" err="1" smtClean="0">
                <a:latin typeface="Georgia" panose="02040502050405020303" pitchFamily="18" charset="0"/>
              </a:rPr>
              <a:t>Préstecs</a:t>
            </a:r>
            <a:r>
              <a:rPr lang="es-ES_tradnl" sz="2400" dirty="0" smtClean="0">
                <a:latin typeface="Georgia" panose="02040502050405020303" pitchFamily="18" charset="0"/>
              </a:rPr>
              <a:t>  per </a:t>
            </a:r>
            <a:r>
              <a:rPr lang="es-ES_tradnl" sz="2400" dirty="0" err="1" smtClean="0">
                <a:latin typeface="Georgia" panose="02040502050405020303" pitchFamily="18" charset="0"/>
              </a:rPr>
              <a:t>inversió</a:t>
            </a:r>
            <a:endParaRPr lang="es-ES_tradnl" sz="2400" dirty="0">
              <a:latin typeface="Georgia" panose="02040502050405020303" pitchFamily="18" charset="0"/>
            </a:endParaRPr>
          </a:p>
        </p:txBody>
      </p:sp>
      <p:sp>
        <p:nvSpPr>
          <p:cNvPr id="14" name="Triángulo isósceles 10"/>
          <p:cNvSpPr/>
          <p:nvPr/>
        </p:nvSpPr>
        <p:spPr>
          <a:xfrm rot="5400000">
            <a:off x="185607" y="3487061"/>
            <a:ext cx="4670278" cy="239736"/>
          </a:xfrm>
          <a:prstGeom prst="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400"/>
          </a:p>
        </p:txBody>
      </p:sp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Préstecs</a:t>
            </a:r>
            <a:r>
              <a:rPr lang="es-ES_tradnl" dirty="0"/>
              <a:t> </a:t>
            </a:r>
            <a:r>
              <a:rPr lang="es-ES_tradnl" dirty="0" err="1"/>
              <a:t>entitats</a:t>
            </a:r>
            <a:r>
              <a:rPr lang="es-ES_tradnl" dirty="0"/>
              <a:t> </a:t>
            </a:r>
            <a:r>
              <a:rPr lang="es-ES_tradnl" dirty="0" err="1"/>
              <a:t>culturals</a:t>
            </a:r>
            <a:r>
              <a:rPr lang="es-ES_tradnl" dirty="0"/>
              <a:t> </a:t>
            </a:r>
            <a:r>
              <a:rPr lang="es-ES_tradnl" dirty="0" smtClean="0"/>
              <a:t>ICF - </a:t>
            </a:r>
            <a:r>
              <a:rPr lang="es-ES_tradnl" dirty="0" err="1" smtClean="0"/>
              <a:t>Inversió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18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94104" y="73025"/>
            <a:ext cx="487760" cy="476250"/>
          </a:xfrm>
        </p:spPr>
        <p:txBody>
          <a:bodyPr/>
          <a:lstStyle/>
          <a:p>
            <a:pPr>
              <a:defRPr/>
            </a:pPr>
            <a:fld id="{44EF00C2-AD7F-4022-BB2B-E78AD03CE751}" type="slidenum">
              <a:rPr lang="ca-ES" smtClean="0"/>
              <a:pPr>
                <a:defRPr/>
              </a:pPr>
              <a:t>9</a:t>
            </a:fld>
            <a:endParaRPr lang="ca-ES" dirty="0"/>
          </a:p>
        </p:txBody>
      </p:sp>
      <p:grpSp>
        <p:nvGrpSpPr>
          <p:cNvPr id="3" name="Agrupa 2"/>
          <p:cNvGrpSpPr/>
          <p:nvPr/>
        </p:nvGrpSpPr>
        <p:grpSpPr>
          <a:xfrm>
            <a:off x="457200" y="1347631"/>
            <a:ext cx="8198236" cy="4557955"/>
            <a:chOff x="453662" y="3018827"/>
            <a:chExt cx="8147050" cy="1679634"/>
          </a:xfrm>
        </p:grpSpPr>
        <p:sp>
          <p:nvSpPr>
            <p:cNvPr id="23" name="Rectángulo 38"/>
            <p:cNvSpPr/>
            <p:nvPr/>
          </p:nvSpPr>
          <p:spPr>
            <a:xfrm>
              <a:off x="2384157" y="3018828"/>
              <a:ext cx="6216555" cy="1679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96000" rtlCol="0" anchor="ctr"/>
            <a:lstStyle/>
            <a:p>
              <a:pPr marL="342900" indent="-342900">
                <a:spcAft>
                  <a:spcPts val="600"/>
                </a:spcAft>
                <a:buFont typeface="Arial"/>
                <a:buChar char="•"/>
              </a:pPr>
              <a:r>
                <a:rPr lang="es-ES_tradnl" sz="20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Necessitats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de </a:t>
              </a:r>
              <a:r>
                <a:rPr lang="es-ES_tradnl" sz="2000" b="1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circulant</a:t>
              </a:r>
              <a:endPara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Arial"/>
                <a:buChar char="•"/>
              </a:pP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Importe: entre </a:t>
              </a:r>
              <a:r>
                <a:rPr lang="es-ES_tradnl" sz="20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20.000€ i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</a:t>
              </a:r>
              <a:r>
                <a:rPr lang="es-ES_tradnl" sz="20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600.000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€.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</a:t>
              </a:r>
              <a:endParaRPr lang="es-ES_tradnl" sz="2000" dirty="0" smtClean="0">
                <a:solidFill>
                  <a:srgbClr val="333333"/>
                </a:solidFill>
                <a:latin typeface="Arial Narrow" panose="020B060602020203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Arial"/>
                <a:buChar char="•"/>
              </a:pPr>
              <a:r>
                <a:rPr lang="es-ES_tradnl" sz="20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Termini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: </a:t>
              </a:r>
              <a:r>
                <a:rPr lang="es-ES_tradnl" sz="20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màxim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de 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4 </a:t>
              </a:r>
              <a:r>
                <a:rPr lang="es-ES_tradnl" sz="2000" b="1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anys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 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que poden </a:t>
              </a:r>
              <a:r>
                <a:rPr lang="es-ES_tradnl" sz="20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incloure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</a:t>
              </a:r>
              <a:r>
                <a:rPr lang="es-ES_tradnl" sz="2000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fins</a:t>
              </a: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a </a:t>
              </a:r>
              <a:r>
                <a:rPr lang="es-ES_tradnl" sz="20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1 </a:t>
              </a:r>
              <a:r>
                <a:rPr lang="es-ES_tradnl" sz="2000" b="1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any</a:t>
              </a:r>
              <a:r>
                <a:rPr lang="es-ES_tradnl" sz="20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 de </a:t>
              </a:r>
              <a:r>
                <a:rPr lang="es-ES_tradnl" sz="2000" b="1" dirty="0" err="1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carència</a:t>
              </a:r>
              <a:r>
                <a:rPr lang="es-ES_tradnl" sz="20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.</a:t>
              </a:r>
              <a:endParaRPr lang="es-ES_tradnl" sz="2000" b="1" dirty="0">
                <a:solidFill>
                  <a:srgbClr val="333333"/>
                </a:solidFill>
                <a:latin typeface="Arial Narrow" panose="020B0606020202030204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Preu: 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EURIBOR+ 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un diferencial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màxim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del 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3,95%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342900" indent="-342900" algn="just">
                <a:buFont typeface="Arial"/>
                <a:buChar char="•"/>
              </a:pP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Comissions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: 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0,5%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,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amb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un </a:t>
              </a:r>
              <a:r>
                <a:rPr lang="es-ES_tradnl" sz="2000" b="1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mínim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de 250€ 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per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operació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 marL="342900" indent="-342900">
                <a:buFont typeface="Arial"/>
                <a:buChar char="•"/>
              </a:pPr>
              <a:r>
                <a:rPr lang="es-ES_tradnl" sz="20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El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Departament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de Cultura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assumeix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un 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80% del </a:t>
              </a:r>
              <a:r>
                <a:rPr lang="es-ES_tradnl" sz="2000" b="1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risc</a:t>
              </a:r>
              <a:r>
                <a:rPr lang="es-ES_tradnl" sz="2000" b="1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creditici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 de </a:t>
              </a:r>
              <a:r>
                <a:rPr lang="es-ES_tradnl" sz="2000" dirty="0" err="1">
                  <a:solidFill>
                    <a:srgbClr val="333333"/>
                  </a:solidFill>
                  <a:latin typeface="Arial Narrow" panose="020B0606020202030204" pitchFamily="34" charset="0"/>
                </a:rPr>
                <a:t>l’operació</a:t>
              </a:r>
              <a:r>
                <a:rPr lang="es-ES_tradnl" sz="20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grpSp>
          <p:nvGrpSpPr>
            <p:cNvPr id="5" name="Agrupa 4"/>
            <p:cNvGrpSpPr/>
            <p:nvPr/>
          </p:nvGrpSpPr>
          <p:grpSpPr>
            <a:xfrm>
              <a:off x="453662" y="3018827"/>
              <a:ext cx="2166876" cy="1679634"/>
              <a:chOff x="453661" y="4176075"/>
              <a:chExt cx="2908477" cy="2122184"/>
            </a:xfrm>
          </p:grpSpPr>
          <p:sp>
            <p:nvSpPr>
              <p:cNvPr id="16" name="Rectángulo 21"/>
              <p:cNvSpPr/>
              <p:nvPr/>
            </p:nvSpPr>
            <p:spPr>
              <a:xfrm>
                <a:off x="453661" y="4176075"/>
                <a:ext cx="2591197" cy="2122183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s-ES" sz="2400" dirty="0" err="1" smtClean="0">
                    <a:latin typeface="Georgia" panose="02040502050405020303" pitchFamily="18" charset="0"/>
                  </a:rPr>
                  <a:t>Préstecs</a:t>
                </a:r>
                <a:r>
                  <a:rPr lang="es-ES" sz="2400" dirty="0" smtClean="0">
                    <a:latin typeface="Georgia" panose="02040502050405020303" pitchFamily="18" charset="0"/>
                  </a:rPr>
                  <a:t> per </a:t>
                </a:r>
                <a:r>
                  <a:rPr lang="es-ES" sz="2400" dirty="0" err="1" smtClean="0">
                    <a:latin typeface="Georgia" panose="02040502050405020303" pitchFamily="18" charset="0"/>
                  </a:rPr>
                  <a:t>circulant</a:t>
                </a:r>
                <a:endParaRPr lang="es-ES" sz="1100" dirty="0">
                  <a:latin typeface="Georgia" panose="02040502050405020303" pitchFamily="18" charset="0"/>
                </a:endParaRPr>
              </a:p>
            </p:txBody>
          </p:sp>
          <p:sp>
            <p:nvSpPr>
              <p:cNvPr id="17" name="Triángulo isósceles 10"/>
              <p:cNvSpPr/>
              <p:nvPr/>
            </p:nvSpPr>
            <p:spPr>
              <a:xfrm rot="5400000">
                <a:off x="2142407" y="5078529"/>
                <a:ext cx="2122181" cy="317280"/>
              </a:xfrm>
              <a:prstGeom prst="triangle">
                <a:avLst/>
              </a:prstGeom>
              <a:solidFill>
                <a:srgbClr val="604A7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/>
              </a:p>
            </p:txBody>
          </p:sp>
        </p:grpSp>
      </p:grpSp>
      <p:sp>
        <p:nvSpPr>
          <p:cNvPr id="18" name="1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Préstecs</a:t>
            </a:r>
            <a:r>
              <a:rPr lang="es-ES_tradnl" dirty="0"/>
              <a:t> </a:t>
            </a:r>
            <a:r>
              <a:rPr lang="es-ES_tradnl" dirty="0" err="1"/>
              <a:t>entitats</a:t>
            </a:r>
            <a:r>
              <a:rPr lang="es-ES_tradnl" dirty="0"/>
              <a:t> </a:t>
            </a:r>
            <a:r>
              <a:rPr lang="es-ES_tradnl" dirty="0" err="1"/>
              <a:t>culturals</a:t>
            </a:r>
            <a:r>
              <a:rPr lang="es-ES_tradnl" dirty="0"/>
              <a:t> ICF - </a:t>
            </a:r>
            <a:r>
              <a:rPr lang="es-ES_tradnl" dirty="0" err="1" smtClean="0"/>
              <a:t>Circulant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06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lors ICF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4B481"/>
      </a:accent2>
      <a:accent3>
        <a:srgbClr val="604A7A"/>
      </a:accent3>
      <a:accent4>
        <a:srgbClr val="18376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pografia ICF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  <a:effectLst/>
      </a:spPr>
      <a:bodyPr vert="horz" lIns="91440" tIns="45720" rIns="91440" bIns="45720" rtlCol="0" anchor="b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1" id="{139CF55D-2656-4870-B6FB-06D0F80B6419}" vid="{60009D0D-C5F3-4B47-BDA7-BC50313BAE28}"/>
    </a:ext>
  </a:extLst>
</a:theme>
</file>

<file path=ppt/theme/theme2.xml><?xml version="1.0" encoding="utf-8"?>
<a:theme xmlns:a="http://schemas.openxmlformats.org/drawingml/2006/main" name="Diseño predeterminado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75764</TotalTime>
  <Words>800</Words>
  <Application>Microsoft Office PowerPoint</Application>
  <PresentationFormat>Presentació en pantalla (4:3)</PresentationFormat>
  <Paragraphs>139</Paragraphs>
  <Slides>12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Georgia</vt:lpstr>
      <vt:lpstr>Wingdings</vt:lpstr>
      <vt:lpstr>Tema de Office</vt:lpstr>
      <vt:lpstr>Diseño predeterminado</vt:lpstr>
      <vt:lpstr>Institut Català de Finances</vt:lpstr>
      <vt:lpstr>Institut Català de Finances – Qui som ? </vt:lpstr>
      <vt:lpstr>Solucions responsables</vt:lpstr>
      <vt:lpstr>Finançament a les entitats culturals (2011-2016)</vt:lpstr>
      <vt:lpstr>Suport de l’ICF a les empreses del sector cultural</vt:lpstr>
      <vt:lpstr>Presentació del PowerPoint</vt:lpstr>
      <vt:lpstr>Préstecs entitats culturals ICF : Característiques </vt:lpstr>
      <vt:lpstr>Préstecs entitats culturals ICF - Inversió</vt:lpstr>
      <vt:lpstr>Préstecs entitats culturals ICF - Circulant</vt:lpstr>
      <vt:lpstr>Tipus de projectes finançats</vt:lpstr>
      <vt:lpstr>Sol·licitud d’operacions - Portal web ICF</vt:lpstr>
      <vt:lpstr>Presentació del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Institut Català de Finances</dc:creator>
  <cp:lastModifiedBy>Anna Salvatella Giralt</cp:lastModifiedBy>
  <cp:revision>7446</cp:revision>
  <cp:lastPrinted>2017-02-28T08:06:52Z</cp:lastPrinted>
  <dcterms:created xsi:type="dcterms:W3CDTF">2005-11-18T14:19:28Z</dcterms:created>
  <dcterms:modified xsi:type="dcterms:W3CDTF">2017-04-04T07:48:32Z</dcterms:modified>
</cp:coreProperties>
</file>