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74" r:id="rId4"/>
    <p:sldId id="275" r:id="rId5"/>
    <p:sldId id="260" r:id="rId6"/>
    <p:sldId id="271" r:id="rId7"/>
    <p:sldId id="268" r:id="rId8"/>
    <p:sldId id="269" r:id="rId9"/>
    <p:sldId id="270" r:id="rId10"/>
    <p:sldId id="277" r:id="rId11"/>
    <p:sldId id="279" r:id="rId12"/>
    <p:sldId id="276" r:id="rId13"/>
    <p:sldId id="278" r:id="rId14"/>
    <p:sldId id="272" r:id="rId15"/>
    <p:sldId id="280" r:id="rId16"/>
  </p:sldIdLst>
  <p:sldSz cx="10287000" cy="6858000" type="35mm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E4"/>
    <a:srgbClr val="D3672B"/>
    <a:srgbClr val="E1D5D1"/>
    <a:srgbClr val="CD7371"/>
    <a:srgbClr val="DA7D4A"/>
    <a:srgbClr val="F3C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10" autoAdjust="0"/>
  </p:normalViewPr>
  <p:slideViewPr>
    <p:cSldViewPr>
      <p:cViewPr>
        <p:scale>
          <a:sx n="80" d="100"/>
          <a:sy n="80" d="100"/>
        </p:scale>
        <p:origin x="-492" y="-522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7E79B-749C-427B-B24E-BD678C4D7724}" type="datetimeFigureOut">
              <a:rPr lang="ca-ES" smtClean="0"/>
              <a:t>05/04/2017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859D-D967-4D5D-9DEC-5A5365A3836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602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6684C-480D-4EE2-AC3C-75FA10C3530E}" type="slidenum">
              <a:rPr lang="ca-E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7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4103-0C68-4AAE-9A46-D230DF2A9370}" type="datetimeFigureOut">
              <a:rPr lang="ca-ES" smtClean="0"/>
              <a:t>05/04/2017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59C0-BAAB-4C84-9AB8-077650CD3D2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7636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4103-0C68-4AAE-9A46-D230DF2A9370}" type="datetimeFigureOut">
              <a:rPr lang="ca-ES" smtClean="0"/>
              <a:t>05/04/2017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59C0-BAAB-4C84-9AB8-077650CD3D2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6642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4103-0C68-4AAE-9A46-D230DF2A9370}" type="datetimeFigureOut">
              <a:rPr lang="ca-ES" smtClean="0"/>
              <a:t>05/04/2017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59C0-BAAB-4C84-9AB8-077650CD3D2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87530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ECF-0820-420E-8B5D-220E604C1461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05/04/2017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1F10-4684-4075-B266-0ED06B03D878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42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ECF-0820-420E-8B5D-220E604C1461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05/04/2017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1F10-4684-4075-B266-0ED06B03D878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5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ECF-0820-420E-8B5D-220E604C1461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05/04/2017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1F10-4684-4075-B266-0ED06B03D878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27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0" y="1600203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9225" y="1600203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ECF-0820-420E-8B5D-220E604C1461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05/04/2017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1F10-4684-4075-B266-0ED06B03D878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87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ECF-0820-420E-8B5D-220E604C1461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05/04/2017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1F10-4684-4075-B266-0ED06B03D878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73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ECF-0820-420E-8B5D-220E604C1461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05/04/2017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1F10-4684-4075-B266-0ED06B03D878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1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ECF-0820-420E-8B5D-220E604C1461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05/04/2017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1F10-4684-4075-B266-0ED06B03D878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98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1931" y="27305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352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ECF-0820-420E-8B5D-220E604C1461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05/04/2017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1F10-4684-4075-B266-0ED06B03D878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8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4103-0C68-4AAE-9A46-D230DF2A9370}" type="datetimeFigureOut">
              <a:rPr lang="ca-ES" smtClean="0"/>
              <a:t>05/04/2017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59C0-BAAB-4C84-9AB8-077650CD3D2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91302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ECF-0820-420E-8B5D-220E604C1461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05/04/2017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1F10-4684-4075-B266-0ED06B03D878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49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ECF-0820-420E-8B5D-220E604C1461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05/04/2017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1F10-4684-4075-B266-0ED06B03D878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91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58075" y="274641"/>
            <a:ext cx="2314575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14350" y="274641"/>
            <a:ext cx="6772275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ECF-0820-420E-8B5D-220E604C1461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05/04/2017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1F10-4684-4075-B266-0ED06B03D878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7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4103-0C68-4AAE-9A46-D230DF2A9370}" type="datetimeFigureOut">
              <a:rPr lang="ca-ES" smtClean="0"/>
              <a:t>05/04/2017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59C0-BAAB-4C84-9AB8-077650CD3D2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9139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4103-0C68-4AAE-9A46-D230DF2A9370}" type="datetimeFigureOut">
              <a:rPr lang="ca-ES" smtClean="0"/>
              <a:t>05/04/2017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59C0-BAAB-4C84-9AB8-077650CD3D2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37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4103-0C68-4AAE-9A46-D230DF2A9370}" type="datetimeFigureOut">
              <a:rPr lang="ca-ES" smtClean="0"/>
              <a:t>05/04/2017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59C0-BAAB-4C84-9AB8-077650CD3D2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1715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4103-0C68-4AAE-9A46-D230DF2A9370}" type="datetimeFigureOut">
              <a:rPr lang="ca-ES" smtClean="0"/>
              <a:t>05/04/2017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59C0-BAAB-4C84-9AB8-077650CD3D2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070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4103-0C68-4AAE-9A46-D230DF2A9370}" type="datetimeFigureOut">
              <a:rPr lang="ca-ES" smtClean="0"/>
              <a:t>05/04/2017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59C0-BAAB-4C84-9AB8-077650CD3D2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254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4103-0C68-4AAE-9A46-D230DF2A9370}" type="datetimeFigureOut">
              <a:rPr lang="ca-ES" smtClean="0"/>
              <a:t>05/04/2017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59C0-BAAB-4C84-9AB8-077650CD3D2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512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4103-0C68-4AAE-9A46-D230DF2A9370}" type="datetimeFigureOut">
              <a:rPr lang="ca-ES" smtClean="0"/>
              <a:t>05/04/2017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59C0-BAAB-4C84-9AB8-077650CD3D2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481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4103-0C68-4AAE-9A46-D230DF2A9370}" type="datetimeFigureOut">
              <a:rPr lang="ca-ES" smtClean="0"/>
              <a:t>05/04/2017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59C0-BAAB-4C84-9AB8-077650CD3D2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1733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4350" y="1600203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14350" y="635635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53ECF-0820-420E-8B5D-220E604C1461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05/04/2017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14725" y="6356353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372350" y="635635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61F10-4684-4075-B266-0ED06B03D878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6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99392137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vehicleautonomconnecta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xarxaempren.gencat.cat/inicia/images/cat/PoligonsInsdustrialsMobilita_tcm124-119769.pdf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upc.edu/emprenupc/ca/de-la-ciencia-al-merca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ticanoia.cat/documents/connected-car-20171.pdf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adbergueda.cat/posts/texinnova-formacio-especialitzada-i-innovadora-en-el-textil924.php?recurs_id=924?p=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leina.org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creaccio.cat/endulab/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hubbik.uoc.edu/ca/actualitat/la-uoc-busca-emprenedors-creatius-del-sector-de-leducacio-impulsar-els-seus-projectes-a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hyperlink" Target="http://www.cpac.es/" TargetMode="External"/><Relationship Id="rId5" Type="http://schemas.openxmlformats.org/officeDocument/2006/relationships/hyperlink" Target="http://cancalderon.info/articles/emprendre/food-iot-startups-innovadores-per-la-distribucio-sostenible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endurancelab.com/" TargetMode="Externa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46747700q\Downloads\StockSnap_3H7RDBCZ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7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38030" y="4289426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323756" y="428942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313165" y="4291013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542015" y="428942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838481" y="4554538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712840" y="4735513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6" y="5373216"/>
            <a:ext cx="3534368" cy="557004"/>
          </a:xfrm>
          <a:prstGeom prst="rect">
            <a:avLst/>
          </a:prstGeom>
        </p:spPr>
      </p:pic>
      <p:grpSp>
        <p:nvGrpSpPr>
          <p:cNvPr id="13" name="Agrupa 12"/>
          <p:cNvGrpSpPr/>
          <p:nvPr/>
        </p:nvGrpSpPr>
        <p:grpSpPr>
          <a:xfrm>
            <a:off x="606996" y="3212976"/>
            <a:ext cx="4945521" cy="2028710"/>
            <a:chOff x="606996" y="3704546"/>
            <a:chExt cx="4945521" cy="2028710"/>
          </a:xfrm>
        </p:grpSpPr>
        <p:sp>
          <p:nvSpPr>
            <p:cNvPr id="15" name="Rectangle 14"/>
            <p:cNvSpPr/>
            <p:nvPr/>
          </p:nvSpPr>
          <p:spPr>
            <a:xfrm>
              <a:off x="611560" y="4166211"/>
              <a:ext cx="19442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CONSTRUINT</a:t>
              </a:r>
              <a:endParaRPr lang="ca-E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6996" y="4653136"/>
              <a:ext cx="49455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 sz="2400" b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L’ECOSISTEMA </a:t>
              </a:r>
              <a:r>
                <a:rPr lang="ca-E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EMPRENEDOR CATALÀ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1560" y="3704546"/>
              <a:ext cx="1886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PROMOVENT</a:t>
              </a:r>
              <a:endParaRPr lang="ca-E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3733" y="5271591"/>
              <a:ext cx="18420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ca-ES" sz="2400" b="1" smtClean="0">
                  <a:latin typeface="Calibri" panose="020F0502020204030204" pitchFamily="34" charset="0"/>
                </a:rPr>
                <a:t>@emprencat</a:t>
              </a:r>
              <a:endParaRPr lang="ca-ES" sz="2400" b="1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9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06814"/>
            <a:ext cx="10129376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ca-ES" sz="4400" smtClean="0">
                <a:latin typeface="+mj-lt"/>
                <a:ea typeface="Calibri" pitchFamily="34" charset="0"/>
                <a:cs typeface="Arial" pitchFamily="34" charset="0"/>
              </a:rPr>
              <a:t>iFest</a:t>
            </a:r>
            <a:endParaRPr lang="ca-ES" sz="4400" dirty="0" smtClean="0">
              <a:latin typeface="+mj-lt"/>
              <a:ea typeface="Calibri" pitchFamily="34" charset="0"/>
              <a:cs typeface="Arial" pitchFamily="34" charset="0"/>
            </a:endParaRPr>
          </a:p>
        </p:txBody>
      </p:sp>
      <p:pic>
        <p:nvPicPr>
          <p:cNvPr id="6" name="Picture 1" descr="I:\SGECCE\04_CREACIÓ D'EMPRESES\01_COMUNICACIÓ\11_IMATGES\Presentació CatalunyaEmprèn Femtalent\Challenge iFe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2" t="9074" r="6606" b="-3519"/>
          <a:stretch/>
        </p:blipFill>
        <p:spPr bwMode="auto">
          <a:xfrm>
            <a:off x="0" y="1302405"/>
            <a:ext cx="5359524" cy="53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t="14929" r="18843" b="19607"/>
          <a:stretch/>
        </p:blipFill>
        <p:spPr bwMode="auto">
          <a:xfrm>
            <a:off x="5503540" y="2276872"/>
            <a:ext cx="4575408" cy="231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38030" y="4289426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323756" y="428942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313165" y="4291013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542015" y="428942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838481" y="4554538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712840" y="4735513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335188" y="2439615"/>
            <a:ext cx="5616624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ca-ES" sz="5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Catalunya Emprèn</a:t>
            </a:r>
          </a:p>
        </p:txBody>
      </p:sp>
    </p:spTree>
    <p:extLst>
      <p:ext uri="{BB962C8B-B14F-4D97-AF65-F5344CB8AC3E}">
        <p14:creationId xmlns:p14="http://schemas.microsoft.com/office/powerpoint/2010/main" val="38352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38030" y="4289426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323756" y="428942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313165" y="4291013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542015" y="428942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838481" y="4554538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712840" y="4735513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948" y="1196752"/>
            <a:ext cx="993710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ca-ES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Augmentar </a:t>
            </a:r>
            <a:r>
              <a:rPr lang="ca-ES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la creació de noves empreses principalment les orientades al creixement, basades en la innovació, la tecnologia i els nous models de </a:t>
            </a:r>
            <a:r>
              <a:rPr lang="ca-ES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negoci</a:t>
            </a:r>
            <a:r>
              <a:rPr lang="ca-ES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.</a:t>
            </a:r>
            <a:endParaRPr lang="ca-ES" dirty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ca-ES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Potenciar </a:t>
            </a:r>
            <a:r>
              <a:rPr lang="ca-ES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la cultura emprenedora i la percepció de les oportunitats que deriven de la ciència, la innovació i la tecnologia a escoles i universitats</a:t>
            </a:r>
          </a:p>
          <a:p>
            <a:pPr marL="342900" indent="-342900" algn="just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ca-ES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Enfortir </a:t>
            </a:r>
            <a:r>
              <a:rPr lang="ca-ES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l'estratègia d'emprenedoria de la Generalitat de Catalunya i adaptar les polítiques de suport a les diverses tipologies d'emprenedoria</a:t>
            </a:r>
          </a:p>
          <a:p>
            <a:pPr marL="342900" indent="-342900" algn="just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ca-ES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Difondre </a:t>
            </a:r>
            <a:r>
              <a:rPr lang="ca-ES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internacionalment l'estratègia d'emprenedoria catalana </a:t>
            </a:r>
          </a:p>
          <a:p>
            <a:pPr marL="342900" indent="-342900" algn="just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ca-ES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Difondre Barcelona </a:t>
            </a:r>
            <a:r>
              <a:rPr lang="ca-ES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 Catalunya com a pols de referència mundials en l'àmbit de l'emprenedoria.</a:t>
            </a:r>
          </a:p>
          <a:p>
            <a:pPr marL="342900" indent="-342900" algn="just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ca-ES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Coordinar </a:t>
            </a:r>
            <a:r>
              <a:rPr lang="ca-ES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l'acció de la Generalitat en l'àmbit de l'emprenedoria amb els agents privats i altres administracions</a:t>
            </a:r>
          </a:p>
          <a:p>
            <a:pPr marL="342900" indent="-342900" algn="just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ca-ES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Fomentar </a:t>
            </a:r>
            <a:r>
              <a:rPr lang="ca-ES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el desenvolupament de projectes empresarials per part de dones emprenedores</a:t>
            </a:r>
          </a:p>
          <a:p>
            <a:pPr marL="342900" indent="-342900" algn="just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ca-ES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Promoure </a:t>
            </a:r>
            <a:r>
              <a:rPr lang="ca-ES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la formació en emprenedoria i ajustar el talent jove al nou context empresarial</a:t>
            </a:r>
          </a:p>
          <a:p>
            <a:pPr marL="342900" indent="-342900" algn="just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ca-ES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Conèixer </a:t>
            </a:r>
            <a:r>
              <a:rPr lang="ca-ES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els estudis de bones pràctiques d'ecosistemes d'emprenedors a nivell internacional</a:t>
            </a:r>
          </a:p>
          <a:p>
            <a:pPr marL="342900" indent="-342900" algn="just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ca-ES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Optimitzar </a:t>
            </a:r>
            <a:r>
              <a:rPr lang="ca-ES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la Xarxa Emprèn i valoritzar-la</a:t>
            </a:r>
          </a:p>
          <a:p>
            <a:pPr marL="342900" indent="-342900" algn="just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ca-ES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Definir </a:t>
            </a:r>
            <a:r>
              <a:rPr lang="ca-ES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els indicadors de les actuacions de la Generalitat en l'àmbit de l'emprenedoria</a:t>
            </a:r>
          </a:p>
          <a:p>
            <a:pPr algn="just" fontAlgn="base">
              <a:spcBef>
                <a:spcPts val="1200"/>
              </a:spcBef>
              <a:spcAft>
                <a:spcPct val="0"/>
              </a:spcAft>
            </a:pPr>
            <a:endParaRPr lang="ca-ES" sz="1500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232870"/>
            <a:ext cx="982402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ca-ES" sz="4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Funcions del Catalunya Emprèn</a:t>
            </a:r>
          </a:p>
        </p:txBody>
      </p:sp>
    </p:spTree>
    <p:extLst>
      <p:ext uri="{BB962C8B-B14F-4D97-AF65-F5344CB8AC3E}">
        <p14:creationId xmlns:p14="http://schemas.microsoft.com/office/powerpoint/2010/main" val="35091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38030" y="4289426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323756" y="428942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313165" y="4291013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542015" y="428942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838481" y="4554538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712840" y="4735513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4988"/>
            <a:ext cx="10286999" cy="647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6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1012" y="117223"/>
            <a:ext cx="1512168" cy="71948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a-ES" sz="1200" b="1" dirty="0" smtClean="0">
                <a:latin typeface="Arial" pitchFamily="34" charset="0"/>
                <a:cs typeface="Arial" pitchFamily="34" charset="0"/>
              </a:rPr>
              <a:t>Emprenedoria de petites empreses</a:t>
            </a:r>
            <a:endParaRPr lang="ca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2392857" y="103254"/>
            <a:ext cx="1548171" cy="733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eaLnBrk="1" latinLnBrk="0" hangingPunct="1">
              <a:buNone/>
              <a:defRPr sz="12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dirty="0">
                <a:solidFill>
                  <a:prstClr val="black"/>
                </a:solidFill>
              </a:rPr>
              <a:t>Emprenedoria de </a:t>
            </a:r>
            <a:r>
              <a:rPr lang="ca-ES" dirty="0" err="1">
                <a:solidFill>
                  <a:prstClr val="black"/>
                </a:solidFill>
              </a:rPr>
              <a:t>Startups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8726559" y="84411"/>
            <a:ext cx="1440159" cy="752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ca-ES"/>
            </a:defPPr>
            <a:lvl1pPr algn="ctr" defTabSz="914400" eaLnBrk="1" latinLnBrk="0" hangingPunct="1">
              <a:buNone/>
              <a:defRPr sz="12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dirty="0">
                <a:solidFill>
                  <a:prstClr val="black"/>
                </a:solidFill>
              </a:rPr>
              <a:t>Emprenedoria Indústries culturals i creatives</a:t>
            </a: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7167158" y="84411"/>
            <a:ext cx="1440159" cy="752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ca-ES"/>
            </a:defPPr>
            <a:lvl1pPr algn="ctr" defTabSz="914400" eaLnBrk="1" latinLnBrk="0" hangingPunct="1">
              <a:buNone/>
              <a:defRPr sz="12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dirty="0">
                <a:solidFill>
                  <a:prstClr val="black"/>
                </a:solidFill>
              </a:rPr>
              <a:t>Emprenedoria de l’Economia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dirty="0">
                <a:solidFill>
                  <a:prstClr val="black"/>
                </a:solidFill>
              </a:rPr>
              <a:t>Social</a:t>
            </a: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5581353" y="95043"/>
            <a:ext cx="1440159" cy="7416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ca-ES"/>
            </a:defPPr>
            <a:lvl1pPr algn="ctr" defTabSz="914400" eaLnBrk="1" latinLnBrk="0" hangingPunct="1">
              <a:buNone/>
              <a:defRPr sz="12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dirty="0">
                <a:solidFill>
                  <a:prstClr val="black"/>
                </a:solidFill>
              </a:rPr>
              <a:t>Emprenedoria Corporativa</a:t>
            </a: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4070901" y="116633"/>
            <a:ext cx="1440159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ca-ES"/>
            </a:defPPr>
            <a:lvl1pPr algn="ctr" defTabSz="914400" eaLnBrk="1" latinLnBrk="0" hangingPunct="1">
              <a:buNone/>
              <a:defRPr sz="12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dirty="0">
                <a:solidFill>
                  <a:prstClr val="black"/>
                </a:solidFill>
              </a:rPr>
              <a:t>Emprenedoria basada en la Ciència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195631" y="942980"/>
            <a:ext cx="1440160" cy="126188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indent="-920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Mapa de Recursos a l’Emprenedoria Social</a:t>
            </a:r>
            <a:endParaRPr lang="ca-ES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2075" indent="-92075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Ara </a:t>
            </a:r>
            <a:r>
              <a:rPr lang="ca-ES" sz="1100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Coop</a:t>
            </a:r>
            <a:endParaRPr lang="ca-ES" sz="11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2075" indent="-92075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Emprèn Social</a:t>
            </a:r>
            <a:endParaRPr lang="ca-ES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802093" y="924810"/>
            <a:ext cx="1512168" cy="15081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indent="-920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Xarxa Emprèn </a:t>
            </a:r>
          </a:p>
          <a:p>
            <a:pPr marL="92075" indent="-920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Consolida’t</a:t>
            </a:r>
          </a:p>
          <a:p>
            <a:pPr marL="92075" indent="-920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Premi </a:t>
            </a:r>
            <a:r>
              <a:rPr lang="ca-E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la Innovació Tecnològica </a:t>
            </a: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Agrària</a:t>
            </a:r>
          </a:p>
          <a:p>
            <a:pPr marL="92075" indent="-920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Premis </a:t>
            </a:r>
            <a:r>
              <a:rPr lang="ca-ES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ruralapps</a:t>
            </a:r>
            <a:endParaRPr lang="ca-ES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415511" y="1412776"/>
            <a:ext cx="3095547" cy="16619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indent="-92075" fontAlgn="base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Startup</a:t>
            </a:r>
            <a:r>
              <a:rPr lang="ca-ES" sz="11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a-ES" sz="1100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Catalonia</a:t>
            </a:r>
            <a:r>
              <a:rPr lang="ca-ES" sz="11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Pla Embarca</a:t>
            </a:r>
          </a:p>
          <a:p>
            <a:pPr marL="92075" indent="-92075" fontAlgn="base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Startup</a:t>
            </a:r>
            <a:r>
              <a:rPr lang="ca-ES" sz="11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a-ES" sz="1100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Catalonia</a:t>
            </a:r>
            <a:r>
              <a:rPr lang="ca-ES" sz="11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Pla </a:t>
            </a: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Esprint</a:t>
            </a:r>
          </a:p>
          <a:p>
            <a:pPr marL="92075" indent="-92075" fontAlgn="base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100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Start</a:t>
            </a:r>
            <a:r>
              <a:rPr lang="ca-ES" sz="11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DMC de Turisme</a:t>
            </a:r>
          </a:p>
          <a:p>
            <a:pPr marL="92075" indent="-92075" fontAlgn="base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Internacionalització </a:t>
            </a:r>
            <a:r>
              <a:rPr lang="ca-ES" sz="1100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Startups</a:t>
            </a:r>
            <a:endParaRPr lang="ca-ES" sz="11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2075" indent="-92075" fontAlgn="base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Acceleradores </a:t>
            </a: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MWC (NUMA...)</a:t>
            </a:r>
            <a:endParaRPr lang="ca-ES" sz="11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2075" indent="-92075" fontAlgn="base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Fires d’emprenedoria (</a:t>
            </a:r>
            <a:r>
              <a:rPr lang="ca-ES" sz="1100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Biz</a:t>
            </a:r>
            <a:r>
              <a:rPr lang="ca-ES" sz="11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4YFN</a:t>
            </a: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...)</a:t>
            </a:r>
          </a:p>
          <a:p>
            <a:pPr marL="92075" indent="-92075" fontAlgn="base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Startups</a:t>
            </a: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industrials</a:t>
            </a:r>
            <a:endParaRPr lang="ca-ES" sz="11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5583735" y="941817"/>
            <a:ext cx="1440160" cy="126188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indent="-920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Programa d’Emprenedoria Corporativa</a:t>
            </a:r>
          </a:p>
          <a:p>
            <a:pPr marL="92075" indent="-920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Conveni amb el Consell de Cambres</a:t>
            </a: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802181" y="3451647"/>
            <a:ext cx="9221535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IFest</a:t>
            </a: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			· Web </a:t>
            </a:r>
            <a:r>
              <a:rPr lang="ca-ES" sz="11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Catalunya </a:t>
            </a: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Emprèn</a:t>
            </a:r>
          </a:p>
          <a:p>
            <a:pPr marL="171450" indent="-171450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Mapa de Serveis a l’Emprenedor		· Barcelona </a:t>
            </a:r>
            <a:r>
              <a:rPr lang="ca-ES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Catalonia</a:t>
            </a: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Startup</a:t>
            </a: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Hub</a:t>
            </a:r>
            <a:endParaRPr lang="ca-ES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Projecte </a:t>
            </a:r>
            <a:r>
              <a:rPr lang="ca-ES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Reempresa</a:t>
            </a: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· Actuacions de foment de la cultura emprenedora (Departament Ensenyament)</a:t>
            </a:r>
          </a:p>
          <a:p>
            <a:pPr marL="171450" indent="-171450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Informe GEM			· Fòrum </a:t>
            </a:r>
            <a:r>
              <a:rPr lang="ca-E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d’inversió internacional de la indústria de la </a:t>
            </a: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moda - 080</a:t>
            </a:r>
            <a:endParaRPr lang="ca-ES" sz="11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070901" y="942980"/>
            <a:ext cx="1440159" cy="3966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2075" indent="-920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Unitats de Valorització </a:t>
            </a: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Acció</a:t>
            </a:r>
            <a:endParaRPr lang="ca-ES" sz="11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415513" y="3140968"/>
            <a:ext cx="4606000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indent="-920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Xarxa d’Inversors – Fòrum d’Inversió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726559" y="935142"/>
            <a:ext cx="1440160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indent="-920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Game BCN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15112" y="932755"/>
            <a:ext cx="1548172" cy="4068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2075" indent="-920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Primer  </a:t>
            </a:r>
            <a:r>
              <a:rPr lang="ca-ES" sz="11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Preaccelerator</a:t>
            </a:r>
            <a:endParaRPr lang="ca-ES" sz="1100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4" name="Connector recte 3"/>
          <p:cNvCxnSpPr/>
          <p:nvPr/>
        </p:nvCxnSpPr>
        <p:spPr>
          <a:xfrm>
            <a:off x="145408" y="4293096"/>
            <a:ext cx="100091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65268" y="4391748"/>
            <a:ext cx="2062666" cy="23237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indent="-920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Línia de finançament per a autònoms i comerços</a:t>
            </a:r>
          </a:p>
          <a:p>
            <a:pPr algn="just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-EAC: </a:t>
            </a:r>
          </a:p>
          <a:p>
            <a:pPr algn="just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Dotació inicial: 24.064.707€</a:t>
            </a:r>
          </a:p>
          <a:p>
            <a:pPr algn="just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Atorgat: 8.086.140€ </a:t>
            </a:r>
            <a:endParaRPr lang="ca-E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-Emprèn:</a:t>
            </a:r>
          </a:p>
          <a:p>
            <a:pPr algn="just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Dotació inicial: 21.388.000€</a:t>
            </a:r>
          </a:p>
          <a:p>
            <a:pPr algn="just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Atorgat: 5.177.520€</a:t>
            </a:r>
          </a:p>
          <a:p>
            <a:pPr marL="92075" indent="-920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Ajuts per a la primera instal·lació de joves agricultors</a:t>
            </a: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22.220.000€ (convocat i atorgat 2015)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780894" y="4391748"/>
            <a:ext cx="1824144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indent="-920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Programa Indústria del Coneixement</a:t>
            </a: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30 M€ en 5 anys: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Dotació inicial 2015: 2M€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Atorgat 2015: 500.000€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647556" y="4390073"/>
            <a:ext cx="1614051" cy="11991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92075" indent="-920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Préstecs participatius per a la </a:t>
            </a:r>
            <a:r>
              <a:rPr lang="ca-ES" sz="1000" b="1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coinversió</a:t>
            </a:r>
            <a:r>
              <a:rPr lang="ca-ES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empresarial en </a:t>
            </a:r>
            <a:r>
              <a:rPr lang="ca-ES" sz="1000" b="1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startups</a:t>
            </a:r>
            <a:endParaRPr lang="ca-ES" sz="1000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 M€ de 2015 a 2020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Atorgat 2015: 170.000 € </a:t>
            </a: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305142" y="4391748"/>
            <a:ext cx="1330649" cy="15226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92075" indent="-92075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Línia </a:t>
            </a:r>
            <a:r>
              <a:rPr lang="ca-ES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finançament per a l’economia </a:t>
            </a:r>
            <a:r>
              <a:rPr lang="ca-E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ca-E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Dotació inicial 2015: 3.759.008,04 €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Atorgat 2015: 1.440.200,00 €</a:t>
            </a:r>
            <a:endParaRPr lang="ca-E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8693143" y="4390072"/>
            <a:ext cx="1440160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indent="-920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Préstecs participatius en l’àmbit dels continguts i serveis digitals interactius culturals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Atorgat 2015:  </a:t>
            </a: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1.540.000 €</a:t>
            </a:r>
            <a:endParaRPr lang="ca-ES" sz="1000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983260" y="6021288"/>
            <a:ext cx="4752527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indent="-920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a-ES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Préstecs participatius IFEM - </a:t>
            </a:r>
            <a:r>
              <a:rPr lang="ca-ES" sz="1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Coinversió</a:t>
            </a:r>
            <a:r>
              <a:rPr lang="ca-ES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amb </a:t>
            </a:r>
            <a:r>
              <a:rPr lang="ca-ES" sz="1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business</a:t>
            </a:r>
            <a:r>
              <a:rPr lang="ca-ES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angels</a:t>
            </a:r>
            <a:r>
              <a:rPr lang="ca-E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ca-ES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ca-E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Dotació </a:t>
            </a:r>
            <a:r>
              <a:rPr lang="ca-E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inicial (any 2011) de 12 M€ per diferents anys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ca-E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Operacions formalitzades 2015 per un import: 2.082.600 €</a:t>
            </a:r>
          </a:p>
        </p:txBody>
      </p:sp>
      <p:sp>
        <p:nvSpPr>
          <p:cNvPr id="36" name="1 Título"/>
          <p:cNvSpPr txBox="1">
            <a:spLocks/>
          </p:cNvSpPr>
          <p:nvPr/>
        </p:nvSpPr>
        <p:spPr>
          <a:xfrm>
            <a:off x="146574" y="924811"/>
            <a:ext cx="459898" cy="32962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vert270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Ajuts per generar ecosistema</a:t>
            </a:r>
            <a:endParaRPr lang="ca-E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1 Título"/>
          <p:cNvSpPr txBox="1">
            <a:spLocks/>
          </p:cNvSpPr>
          <p:nvPr/>
        </p:nvSpPr>
        <p:spPr>
          <a:xfrm>
            <a:off x="146574" y="4437112"/>
            <a:ext cx="459898" cy="23274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vert270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Ajuts directes a emprenedors </a:t>
            </a:r>
            <a:endParaRPr lang="ca-E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847356" y="2497832"/>
            <a:ext cx="2592288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ca-ES" sz="15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Secretari Empresa i Competitivitat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847356" y="4353635"/>
            <a:ext cx="2592288" cy="323165"/>
          </a:xfrm>
          <a:prstGeom prst="rect">
            <a:avLst/>
          </a:prstGeom>
          <a:solidFill>
            <a:srgbClr val="E1D5D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ca-ES" sz="15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Àrea d’Emprenedoria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831132" y="5482099"/>
            <a:ext cx="2592288" cy="323165"/>
          </a:xfrm>
          <a:prstGeom prst="rect">
            <a:avLst/>
          </a:prstGeom>
          <a:solidFill>
            <a:srgbClr val="E1D5D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ca-ES" sz="15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Programes propis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151612" y="5482099"/>
            <a:ext cx="2592288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ca-ES" sz="1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Catalunya Emprèn</a:t>
            </a:r>
          </a:p>
        </p:txBody>
      </p:sp>
      <p:cxnSp>
        <p:nvCxnSpPr>
          <p:cNvPr id="5" name="Connector recte 4"/>
          <p:cNvCxnSpPr>
            <a:stCxn id="12" idx="2"/>
            <a:endCxn id="13" idx="0"/>
          </p:cNvCxnSpPr>
          <p:nvPr/>
        </p:nvCxnSpPr>
        <p:spPr>
          <a:xfrm>
            <a:off x="5143500" y="3051830"/>
            <a:ext cx="0" cy="1301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 recte 6"/>
          <p:cNvCxnSpPr>
            <a:stCxn id="13" idx="2"/>
          </p:cNvCxnSpPr>
          <p:nvPr/>
        </p:nvCxnSpPr>
        <p:spPr>
          <a:xfrm>
            <a:off x="5143500" y="4676800"/>
            <a:ext cx="0" cy="4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recte 17"/>
          <p:cNvCxnSpPr/>
          <p:nvPr/>
        </p:nvCxnSpPr>
        <p:spPr>
          <a:xfrm flipV="1">
            <a:off x="3127276" y="5157192"/>
            <a:ext cx="0" cy="32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recte 19"/>
          <p:cNvCxnSpPr>
            <a:stCxn id="16" idx="0"/>
          </p:cNvCxnSpPr>
          <p:nvPr/>
        </p:nvCxnSpPr>
        <p:spPr>
          <a:xfrm flipV="1">
            <a:off x="7447756" y="5157192"/>
            <a:ext cx="0" cy="32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recte 25"/>
          <p:cNvCxnSpPr/>
          <p:nvPr/>
        </p:nvCxnSpPr>
        <p:spPr>
          <a:xfrm>
            <a:off x="3127276" y="5157192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3847356" y="860376"/>
            <a:ext cx="2592288" cy="93871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ca-ES" sz="15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Departament Empresa i Coneixement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ca-ES" sz="15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Conseller</a:t>
            </a:r>
          </a:p>
        </p:txBody>
      </p:sp>
      <p:cxnSp>
        <p:nvCxnSpPr>
          <p:cNvPr id="39" name="Connector recte 38"/>
          <p:cNvCxnSpPr>
            <a:stCxn id="37" idx="2"/>
            <a:endCxn id="12" idx="0"/>
          </p:cNvCxnSpPr>
          <p:nvPr/>
        </p:nvCxnSpPr>
        <p:spPr>
          <a:xfrm>
            <a:off x="5143500" y="1799095"/>
            <a:ext cx="0" cy="698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38030" y="4289426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323756" y="428942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313165" y="4291013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542015" y="428942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838481" y="4554538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712840" y="4735513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335188" y="2439615"/>
            <a:ext cx="5616624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ca-ES" sz="5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Programes propis</a:t>
            </a:r>
          </a:p>
        </p:txBody>
      </p:sp>
    </p:spTree>
    <p:extLst>
      <p:ext uri="{BB962C8B-B14F-4D97-AF65-F5344CB8AC3E}">
        <p14:creationId xmlns:p14="http://schemas.microsoft.com/office/powerpoint/2010/main" val="40131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1" t="33062" r="36989" b="21039"/>
          <a:stretch/>
        </p:blipFill>
        <p:spPr bwMode="auto">
          <a:xfrm>
            <a:off x="0" y="1476536"/>
            <a:ext cx="6439644" cy="461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QuadreDeText 28"/>
          <p:cNvSpPr txBox="1"/>
          <p:nvPr/>
        </p:nvSpPr>
        <p:spPr>
          <a:xfrm>
            <a:off x="6583659" y="1492353"/>
            <a:ext cx="3259945" cy="3273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ca-ES" sz="2000" i="1" smtClean="0">
                <a:solidFill>
                  <a:schemeClr val="tx1"/>
                </a:solidFill>
              </a:rPr>
              <a:t>109</a:t>
            </a:r>
            <a:r>
              <a:rPr lang="ca-ES" sz="1600" b="0" i="1" smtClean="0">
                <a:solidFill>
                  <a:schemeClr val="tx1"/>
                </a:solidFill>
              </a:rPr>
              <a:t> </a:t>
            </a:r>
            <a:r>
              <a:rPr lang="ca-ES" sz="1600" b="0" i="1" dirty="0" smtClean="0">
                <a:solidFill>
                  <a:schemeClr val="tx1"/>
                </a:solidFill>
              </a:rPr>
              <a:t>entitats </a:t>
            </a:r>
            <a:r>
              <a:rPr lang="ca-ES" sz="1600" i="1" dirty="0" smtClean="0">
                <a:solidFill>
                  <a:schemeClr val="tx1"/>
                </a:solidFill>
              </a:rPr>
              <a:t>TOT EL TERRITORI</a:t>
            </a:r>
          </a:p>
          <a:p>
            <a:pPr algn="l"/>
            <a:r>
              <a:rPr lang="ca-ES" sz="1600" b="0" i="1" dirty="0" smtClean="0">
                <a:solidFill>
                  <a:schemeClr val="tx1"/>
                </a:solidFill>
              </a:rPr>
              <a:t>+ de</a:t>
            </a:r>
            <a:r>
              <a:rPr lang="ca-ES" sz="2000" i="1" dirty="0">
                <a:solidFill>
                  <a:schemeClr val="tx1"/>
                </a:solidFill>
              </a:rPr>
              <a:t> 320 </a:t>
            </a:r>
            <a:r>
              <a:rPr lang="ca-ES" sz="1600" b="0" i="1" dirty="0" smtClean="0">
                <a:solidFill>
                  <a:schemeClr val="tx1"/>
                </a:solidFill>
              </a:rPr>
              <a:t>tècnics i tècniques</a:t>
            </a:r>
          </a:p>
          <a:p>
            <a:pPr algn="l"/>
            <a:r>
              <a:rPr lang="ca-ES" sz="2000" i="1" dirty="0">
                <a:solidFill>
                  <a:schemeClr val="tx1"/>
                </a:solidFill>
              </a:rPr>
              <a:t>10.903 </a:t>
            </a:r>
            <a:r>
              <a:rPr lang="ca-ES" sz="1600" b="0" i="1" dirty="0" smtClean="0">
                <a:solidFill>
                  <a:schemeClr val="tx1"/>
                </a:solidFill>
              </a:rPr>
              <a:t>persones </a:t>
            </a:r>
            <a:r>
              <a:rPr lang="ca-ES" sz="1600" b="0" i="1" dirty="0">
                <a:solidFill>
                  <a:schemeClr val="tx1"/>
                </a:solidFill>
              </a:rPr>
              <a:t>assessorades</a:t>
            </a:r>
          </a:p>
          <a:p>
            <a:pPr algn="l"/>
            <a:r>
              <a:rPr lang="ca-ES" sz="2000" i="1" dirty="0">
                <a:solidFill>
                  <a:schemeClr val="tx1"/>
                </a:solidFill>
              </a:rPr>
              <a:t>2.814 </a:t>
            </a:r>
            <a:r>
              <a:rPr lang="ca-ES" sz="1600" b="0" i="1" dirty="0" smtClean="0">
                <a:solidFill>
                  <a:schemeClr val="tx1"/>
                </a:solidFill>
              </a:rPr>
              <a:t>empreses creades</a:t>
            </a:r>
          </a:p>
          <a:p>
            <a:pPr algn="l"/>
            <a:r>
              <a:rPr lang="ca-ES" sz="2000" i="1" dirty="0">
                <a:solidFill>
                  <a:schemeClr val="tx1"/>
                </a:solidFill>
              </a:rPr>
              <a:t>2.468 </a:t>
            </a:r>
            <a:r>
              <a:rPr lang="ca-ES" sz="1600" b="0" i="1" dirty="0" smtClean="0">
                <a:solidFill>
                  <a:schemeClr val="tx1"/>
                </a:solidFill>
              </a:rPr>
              <a:t>seguiment consolidació</a:t>
            </a:r>
          </a:p>
          <a:p>
            <a:pPr algn="l"/>
            <a:endParaRPr lang="ca-ES" sz="1600" i="1" dirty="0">
              <a:solidFill>
                <a:schemeClr val="tx1"/>
              </a:solidFill>
            </a:endParaRPr>
          </a:p>
          <a:p>
            <a:pPr algn="l"/>
            <a:endParaRPr lang="ca-ES" sz="1600" i="1" dirty="0">
              <a:solidFill>
                <a:schemeClr val="tx1"/>
              </a:solidFill>
            </a:endParaRPr>
          </a:p>
          <a:p>
            <a:pPr algn="l"/>
            <a:endParaRPr lang="ca-ES" sz="1600" b="0" i="1" dirty="0">
              <a:solidFill>
                <a:schemeClr val="tx1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59" y="3861048"/>
            <a:ext cx="3259946" cy="2232248"/>
          </a:xfrm>
          <a:prstGeom prst="rect">
            <a:avLst/>
          </a:prstGeom>
        </p:spPr>
      </p:pic>
      <p:pic>
        <p:nvPicPr>
          <p:cNvPr id="30" name="Imat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43" y="6309834"/>
            <a:ext cx="2511279" cy="37204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78822"/>
            <a:ext cx="9843605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ca-ES" sz="4400" smtClean="0">
                <a:latin typeface="+mj-lt"/>
                <a:ea typeface="Calibri" pitchFamily="34" charset="0"/>
                <a:cs typeface="Arial" pitchFamily="34" charset="0"/>
              </a:rPr>
              <a:t>#XarxaEmprèn</a:t>
            </a:r>
            <a:endParaRPr lang="ca-ES" sz="4400" dirty="0" smtClean="0">
              <a:latin typeface="+mj-lt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38030" y="4289426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323756" y="428942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211682" y="5865509"/>
            <a:ext cx="8207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FIRSTS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313165" y="4291013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216022" y="5865509"/>
            <a:ext cx="14362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REGIONALS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5875409" y="5865509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HUBS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542015" y="428942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838481" y="4554538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712840" y="4735513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1" r="1527" b="7548"/>
          <a:stretch/>
        </p:blipFill>
        <p:spPr bwMode="auto">
          <a:xfrm>
            <a:off x="0" y="1600639"/>
            <a:ext cx="10287000" cy="437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QuadreDeText 28"/>
          <p:cNvSpPr txBox="1"/>
          <p:nvPr/>
        </p:nvSpPr>
        <p:spPr>
          <a:xfrm>
            <a:off x="7735788" y="1287724"/>
            <a:ext cx="2321580" cy="3176492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ca-ES" sz="1600" b="0" i="1" dirty="0">
              <a:solidFill>
                <a:schemeClr val="tx1"/>
              </a:solidFill>
            </a:endParaRPr>
          </a:p>
          <a:p>
            <a:r>
              <a:rPr lang="ca-ES" sz="2100" i="1" dirty="0" smtClean="0">
                <a:solidFill>
                  <a:schemeClr val="tx1"/>
                </a:solidFill>
              </a:rPr>
              <a:t>1800 Serveis</a:t>
            </a:r>
          </a:p>
          <a:p>
            <a:r>
              <a:rPr lang="ca-ES" sz="2100" i="1" dirty="0" smtClean="0">
                <a:solidFill>
                  <a:schemeClr val="tx1"/>
                </a:solidFill>
              </a:rPr>
              <a:t>376 ENTITATS</a:t>
            </a:r>
          </a:p>
          <a:p>
            <a:pPr algn="l"/>
            <a:endParaRPr lang="ca-ES" sz="1600" i="1" dirty="0">
              <a:solidFill>
                <a:schemeClr val="tx1"/>
              </a:solidFill>
            </a:endParaRPr>
          </a:p>
          <a:p>
            <a:pPr algn="l"/>
            <a:endParaRPr lang="ca-ES" sz="1600" i="1" dirty="0">
              <a:solidFill>
                <a:schemeClr val="tx1"/>
              </a:solidFill>
            </a:endParaRPr>
          </a:p>
          <a:p>
            <a:pPr algn="l"/>
            <a:endParaRPr lang="ca-ES" sz="1600" b="0" i="1" dirty="0">
              <a:solidFill>
                <a:schemeClr val="tx1"/>
              </a:solidFill>
            </a:endParaRPr>
          </a:p>
        </p:txBody>
      </p:sp>
      <p:pic>
        <p:nvPicPr>
          <p:cNvPr id="27" name="Imat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43" y="6309834"/>
            <a:ext cx="2511279" cy="372042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306814"/>
            <a:ext cx="10057368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ca-ES" sz="4400" smtClean="0">
                <a:latin typeface="+mj-lt"/>
                <a:ea typeface="Calibri" pitchFamily="34" charset="0"/>
                <a:cs typeface="Arial" pitchFamily="34" charset="0"/>
              </a:rPr>
              <a:t>#ServeisPerEmprendre</a:t>
            </a:r>
            <a:endParaRPr lang="ca-ES" sz="4400" dirty="0" smtClean="0">
              <a:latin typeface="+mj-lt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203" y="1412776"/>
            <a:ext cx="6257021" cy="1292662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377505" y="1484784"/>
            <a:ext cx="627271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500" b="1" i="1" dirty="0"/>
              <a:t>Vehicle Intel·ligent i Oportunitats de Negoci</a:t>
            </a:r>
            <a:endParaRPr lang="ca-ES" sz="1500" b="1" dirty="0" smtClean="0"/>
          </a:p>
          <a:p>
            <a:r>
              <a:rPr lang="ca-ES" sz="1400" dirty="0" smtClean="0"/>
              <a:t>Tecnologies </a:t>
            </a:r>
            <a:r>
              <a:rPr lang="ca-ES" sz="1400" dirty="0"/>
              <a:t>clau de la mobilitat intel·ligent i plantejament de possibles models de negoci per a l'explotació de les tecnologies</a:t>
            </a:r>
            <a:r>
              <a:rPr lang="ca-ES" sz="1400" dirty="0" smtClean="0"/>
              <a:t>. </a:t>
            </a:r>
            <a:r>
              <a:rPr lang="ca-ES" sz="1400" b="1" dirty="0" smtClean="0"/>
              <a:t>Parc </a:t>
            </a:r>
            <a:r>
              <a:rPr lang="ca-ES" sz="1400" b="1" dirty="0"/>
              <a:t>de Recerca UAB, el Centre de Visió per Computador, l'Escola d'Enginyeria i el CORE Ciutats Intel·ligents i Sostenibles de la UAB</a:t>
            </a:r>
            <a:r>
              <a:rPr lang="ca-ES" sz="1400" b="1" dirty="0" smtClean="0"/>
              <a:t>. </a:t>
            </a:r>
            <a:r>
              <a:rPr lang="ca-ES" sz="1400" dirty="0" smtClean="0">
                <a:hlinkClick r:id="rId2"/>
              </a:rPr>
              <a:t>https</a:t>
            </a:r>
            <a:r>
              <a:rPr lang="ca-ES" sz="1400" dirty="0">
                <a:hlinkClick r:id="rId2"/>
              </a:rPr>
              <a:t>://vehicleautonomconnectat.com</a:t>
            </a:r>
            <a:endParaRPr lang="ca-ES" sz="1400" dirty="0"/>
          </a:p>
        </p:txBody>
      </p:sp>
      <p:pic>
        <p:nvPicPr>
          <p:cNvPr id="2050" name="Picture 2" descr="http://xarxaempren.gencat.cat/inicia/images/cat/vehicle_tcm124-1196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00" y="1412776"/>
            <a:ext cx="2835316" cy="153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QuadreDeText 28"/>
          <p:cNvSpPr txBox="1"/>
          <p:nvPr/>
        </p:nvSpPr>
        <p:spPr>
          <a:xfrm>
            <a:off x="3055268" y="3140968"/>
            <a:ext cx="6828362" cy="1292662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ca-ES" sz="1500" i="1" dirty="0">
                <a:solidFill>
                  <a:schemeClr val="tx1"/>
                </a:solidFill>
              </a:rPr>
              <a:t>De la ciència al </a:t>
            </a:r>
            <a:r>
              <a:rPr lang="ca-ES" sz="1500" i="1" dirty="0" smtClean="0">
                <a:solidFill>
                  <a:schemeClr val="tx1"/>
                </a:solidFill>
              </a:rPr>
              <a:t>mercat</a:t>
            </a:r>
          </a:p>
          <a:p>
            <a:pPr algn="l"/>
            <a:r>
              <a:rPr lang="ca-ES" sz="1400" b="0" dirty="0" smtClean="0">
                <a:solidFill>
                  <a:schemeClr val="tx1"/>
                </a:solidFill>
              </a:rPr>
              <a:t>Tesis </a:t>
            </a:r>
            <a:r>
              <a:rPr lang="ca-ES" sz="1400" b="0" dirty="0">
                <a:solidFill>
                  <a:schemeClr val="tx1"/>
                </a:solidFill>
              </a:rPr>
              <a:t>i treballs de fi de màster valoritzats a través de la creació d'itineraris de detecció, formació, </a:t>
            </a:r>
            <a:r>
              <a:rPr lang="ca-ES" sz="1400" b="0" dirty="0" err="1">
                <a:solidFill>
                  <a:schemeClr val="tx1"/>
                </a:solidFill>
              </a:rPr>
              <a:t>mentoratge</a:t>
            </a:r>
            <a:r>
              <a:rPr lang="ca-ES" sz="1400" b="0" dirty="0">
                <a:solidFill>
                  <a:schemeClr val="tx1"/>
                </a:solidFill>
              </a:rPr>
              <a:t> i (</a:t>
            </a:r>
            <a:r>
              <a:rPr lang="ca-ES" sz="1400" b="0" dirty="0" err="1">
                <a:solidFill>
                  <a:schemeClr val="tx1"/>
                </a:solidFill>
              </a:rPr>
              <a:t>pre</a:t>
            </a:r>
            <a:r>
              <a:rPr lang="ca-ES" sz="1400" b="0" dirty="0">
                <a:solidFill>
                  <a:schemeClr val="tx1"/>
                </a:solidFill>
              </a:rPr>
              <a:t>)incubació per donar suport a l'arribada de nous productes i tecnologies innovadores al </a:t>
            </a:r>
            <a:r>
              <a:rPr lang="ca-ES" sz="1400" b="0" dirty="0" smtClean="0">
                <a:solidFill>
                  <a:schemeClr val="tx1"/>
                </a:solidFill>
              </a:rPr>
              <a:t>mercat. </a:t>
            </a:r>
            <a:r>
              <a:rPr lang="ca-ES" sz="1400" dirty="0" smtClean="0">
                <a:solidFill>
                  <a:schemeClr val="tx1"/>
                </a:solidFill>
              </a:rPr>
              <a:t>UPC i </a:t>
            </a:r>
            <a:r>
              <a:rPr lang="ca-ES" sz="1400" dirty="0">
                <a:solidFill>
                  <a:schemeClr val="tx1"/>
                </a:solidFill>
              </a:rPr>
              <a:t>Fundació Bosch i Gimpera – </a:t>
            </a:r>
            <a:r>
              <a:rPr lang="ca-ES" sz="1400" dirty="0" smtClean="0">
                <a:solidFill>
                  <a:schemeClr val="tx1"/>
                </a:solidFill>
              </a:rPr>
              <a:t>UB</a:t>
            </a:r>
            <a:r>
              <a:rPr lang="ca-ES" sz="1400" dirty="0"/>
              <a:t/>
            </a:r>
            <a:br>
              <a:rPr lang="ca-ES" sz="1400" dirty="0"/>
            </a:br>
            <a:r>
              <a:rPr lang="ca-ES" sz="1400" b="0" dirty="0">
                <a:hlinkClick r:id="rId4"/>
              </a:rPr>
              <a:t>https://www.upc.edu/emprenupc/ca/de-la-ciencia-al-mercat</a:t>
            </a:r>
            <a:r>
              <a:rPr lang="ca-ES" sz="1400" b="0" dirty="0"/>
              <a:t> </a:t>
            </a:r>
          </a:p>
        </p:txBody>
      </p:sp>
      <p:pic>
        <p:nvPicPr>
          <p:cNvPr id="2052" name="Picture 4" descr="http://xarxaempren.gencat.cat/inicia/images/cat/cineciaimercat_tcm124-1196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2" y="2996952"/>
            <a:ext cx="2448272" cy="156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77505" y="4739204"/>
            <a:ext cx="6638931" cy="1498108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1400" b="1" dirty="0">
              <a:solidFill>
                <a:schemeClr val="tx1"/>
              </a:solidFill>
            </a:endParaRPr>
          </a:p>
          <a:p>
            <a:endParaRPr lang="ca-ES" sz="1400" b="1" i="1" dirty="0">
              <a:solidFill>
                <a:schemeClr val="tx1"/>
              </a:solidFill>
            </a:endParaRPr>
          </a:p>
          <a:p>
            <a:endParaRPr lang="ca-ES" sz="1400" b="1" i="1" dirty="0" smtClean="0">
              <a:solidFill>
                <a:schemeClr val="bg1"/>
              </a:solidFill>
            </a:endParaRPr>
          </a:p>
          <a:p>
            <a:endParaRPr lang="ca-ES" sz="1400" b="1" i="1" dirty="0">
              <a:solidFill>
                <a:schemeClr val="bg1"/>
              </a:solidFill>
            </a:endParaRPr>
          </a:p>
          <a:p>
            <a:r>
              <a:rPr lang="ca-ES" sz="1500" b="1" i="1" dirty="0" smtClean="0">
                <a:solidFill>
                  <a:schemeClr val="tx1"/>
                </a:solidFill>
              </a:rPr>
              <a:t>Innovacions </a:t>
            </a:r>
            <a:r>
              <a:rPr lang="ca-ES" sz="1500" b="1" i="1" dirty="0" err="1">
                <a:solidFill>
                  <a:schemeClr val="tx1"/>
                </a:solidFill>
              </a:rPr>
              <a:t>Smart</a:t>
            </a:r>
            <a:r>
              <a:rPr lang="ca-ES" sz="1500" b="1" i="1" dirty="0">
                <a:solidFill>
                  <a:schemeClr val="tx1"/>
                </a:solidFill>
              </a:rPr>
              <a:t> aplicables a polígons industrials: Mobilitat i Big </a:t>
            </a:r>
            <a:r>
              <a:rPr lang="ca-ES" sz="1500" b="1" i="1" dirty="0" smtClean="0">
                <a:solidFill>
                  <a:schemeClr val="tx1"/>
                </a:solidFill>
              </a:rPr>
              <a:t>Data</a:t>
            </a:r>
          </a:p>
          <a:p>
            <a:r>
              <a:rPr lang="ca-ES" sz="1400" i="1" dirty="0" smtClean="0">
                <a:solidFill>
                  <a:schemeClr val="tx1"/>
                </a:solidFill>
              </a:rPr>
              <a:t>"</a:t>
            </a:r>
            <a:r>
              <a:rPr lang="ca-ES" sz="1400" i="1" dirty="0">
                <a:solidFill>
                  <a:schemeClr val="tx1"/>
                </a:solidFill>
              </a:rPr>
              <a:t>Internet of </a:t>
            </a:r>
            <a:r>
              <a:rPr lang="ca-ES" sz="1400" i="1" dirty="0" err="1">
                <a:solidFill>
                  <a:schemeClr val="tx1"/>
                </a:solidFill>
              </a:rPr>
              <a:t>Things</a:t>
            </a:r>
            <a:r>
              <a:rPr lang="ca-ES" sz="1400" i="1" dirty="0">
                <a:solidFill>
                  <a:schemeClr val="tx1"/>
                </a:solidFill>
              </a:rPr>
              <a:t>"</a:t>
            </a:r>
            <a:r>
              <a:rPr lang="ca-ES" sz="1400" dirty="0">
                <a:solidFill>
                  <a:schemeClr val="tx1"/>
                </a:solidFill>
              </a:rPr>
              <a:t>, </a:t>
            </a:r>
            <a:r>
              <a:rPr lang="ca-ES" sz="1400" i="1" dirty="0">
                <a:solidFill>
                  <a:schemeClr val="tx1"/>
                </a:solidFill>
              </a:rPr>
              <a:t>"</a:t>
            </a:r>
            <a:r>
              <a:rPr lang="ca-ES" sz="1400" i="1" dirty="0" err="1">
                <a:solidFill>
                  <a:schemeClr val="tx1"/>
                </a:solidFill>
              </a:rPr>
              <a:t>Smart</a:t>
            </a:r>
            <a:r>
              <a:rPr lang="ca-ES" sz="1400" i="1" dirty="0">
                <a:solidFill>
                  <a:schemeClr val="tx1"/>
                </a:solidFill>
              </a:rPr>
              <a:t> </a:t>
            </a:r>
            <a:r>
              <a:rPr lang="ca-ES" sz="1400" i="1" dirty="0" err="1">
                <a:solidFill>
                  <a:schemeClr val="tx1"/>
                </a:solidFill>
              </a:rPr>
              <a:t>Parking</a:t>
            </a:r>
            <a:r>
              <a:rPr lang="ca-ES" sz="1400" i="1" dirty="0">
                <a:solidFill>
                  <a:schemeClr val="tx1"/>
                </a:solidFill>
              </a:rPr>
              <a:t>" </a:t>
            </a:r>
            <a:r>
              <a:rPr lang="ca-ES" sz="1400" dirty="0">
                <a:solidFill>
                  <a:schemeClr val="tx1"/>
                </a:solidFill>
              </a:rPr>
              <a:t> i </a:t>
            </a:r>
            <a:r>
              <a:rPr lang="ca-ES" sz="1400" i="1" dirty="0">
                <a:solidFill>
                  <a:schemeClr val="tx1"/>
                </a:solidFill>
              </a:rPr>
              <a:t>"</a:t>
            </a:r>
            <a:r>
              <a:rPr lang="ca-ES" sz="1400" i="1" dirty="0" err="1">
                <a:solidFill>
                  <a:schemeClr val="tx1"/>
                </a:solidFill>
              </a:rPr>
              <a:t>Smart</a:t>
            </a:r>
            <a:r>
              <a:rPr lang="ca-ES" sz="1400" i="1" dirty="0">
                <a:solidFill>
                  <a:schemeClr val="tx1"/>
                </a:solidFill>
              </a:rPr>
              <a:t> Access"</a:t>
            </a:r>
            <a:r>
              <a:rPr lang="ca-ES" sz="1400" dirty="0">
                <a:solidFill>
                  <a:schemeClr val="tx1"/>
                </a:solidFill>
              </a:rPr>
              <a:t>, al desenvolupament de tecnologia aplicada a control de trànsit i senyalització, </a:t>
            </a:r>
            <a:r>
              <a:rPr lang="ca-ES" sz="1400" dirty="0" smtClean="0">
                <a:solidFill>
                  <a:schemeClr val="tx1"/>
                </a:solidFill>
              </a:rPr>
              <a:t>etc.</a:t>
            </a:r>
            <a:r>
              <a:rPr lang="ca-ES" sz="1400" dirty="0">
                <a:solidFill>
                  <a:schemeClr val="tx1"/>
                </a:solidFill>
              </a:rPr>
              <a:t> </a:t>
            </a:r>
            <a:r>
              <a:rPr lang="ca-ES" sz="1400" b="1" dirty="0" smtClean="0">
                <a:solidFill>
                  <a:schemeClr val="tx1"/>
                </a:solidFill>
              </a:rPr>
              <a:t>UPMBALL</a:t>
            </a:r>
            <a:r>
              <a:rPr lang="ca-ES" sz="1400" b="1" dirty="0">
                <a:solidFill>
                  <a:schemeClr val="tx1"/>
                </a:solidFill>
              </a:rPr>
              <a:t>, AEBALL, </a:t>
            </a:r>
            <a:r>
              <a:rPr lang="ca-ES" sz="1400" b="1" dirty="0" err="1">
                <a:solidFill>
                  <a:schemeClr val="tx1"/>
                </a:solidFill>
              </a:rPr>
              <a:t>Smart</a:t>
            </a:r>
            <a:r>
              <a:rPr lang="ca-ES" sz="1400" b="1" dirty="0">
                <a:solidFill>
                  <a:schemeClr val="tx1"/>
                </a:solidFill>
              </a:rPr>
              <a:t> </a:t>
            </a:r>
            <a:r>
              <a:rPr lang="ca-ES" sz="1400" b="1" dirty="0" err="1">
                <a:solidFill>
                  <a:schemeClr val="tx1"/>
                </a:solidFill>
              </a:rPr>
              <a:t>Space</a:t>
            </a:r>
            <a:r>
              <a:rPr lang="ca-ES" sz="1400" b="1" dirty="0">
                <a:solidFill>
                  <a:schemeClr val="tx1"/>
                </a:solidFill>
              </a:rPr>
              <a:t> i </a:t>
            </a:r>
            <a:r>
              <a:rPr lang="ca-ES" sz="1400" b="1" dirty="0" smtClean="0">
                <a:solidFill>
                  <a:schemeClr val="tx1"/>
                </a:solidFill>
              </a:rPr>
              <a:t>EADA. </a:t>
            </a:r>
            <a:r>
              <a:rPr lang="ca-ES" sz="1400" dirty="0" smtClean="0">
                <a:solidFill>
                  <a:schemeClr val="tx1"/>
                </a:solidFill>
                <a:hlinkClick r:id="rId6"/>
              </a:rPr>
              <a:t>http</a:t>
            </a:r>
            <a:r>
              <a:rPr lang="ca-ES" sz="1400" dirty="0">
                <a:solidFill>
                  <a:schemeClr val="tx1"/>
                </a:solidFill>
                <a:hlinkClick r:id="rId6"/>
              </a:rPr>
              <a:t>://xarxaempren.gencat.cat/inicia/images/cat/PoligonsInsdustrialsMobilita_tcm124-119769.pdf</a:t>
            </a:r>
            <a:endParaRPr lang="ca-ES" sz="1400" dirty="0">
              <a:solidFill>
                <a:schemeClr val="tx1"/>
              </a:solidFill>
            </a:endParaRPr>
          </a:p>
          <a:p>
            <a:endParaRPr lang="ca-ES" sz="1400" dirty="0">
              <a:solidFill>
                <a:schemeClr val="tx1"/>
              </a:solidFill>
            </a:endParaRPr>
          </a:p>
          <a:p>
            <a:r>
              <a:rPr lang="ca-ES" sz="1400" dirty="0">
                <a:solidFill>
                  <a:schemeClr val="tx1"/>
                </a:solidFill>
              </a:rPr>
              <a:t/>
            </a:r>
            <a:br>
              <a:rPr lang="ca-ES" sz="1400" dirty="0">
                <a:solidFill>
                  <a:schemeClr val="tx1"/>
                </a:solidFill>
              </a:rPr>
            </a:br>
            <a:r>
              <a:rPr lang="ca-ES" sz="1400" dirty="0"/>
              <a:t/>
            </a:r>
            <a:br>
              <a:rPr lang="ca-ES" sz="1400" dirty="0"/>
            </a:br>
            <a:endParaRPr lang="ca-ES" sz="1400" dirty="0"/>
          </a:p>
        </p:txBody>
      </p:sp>
      <p:pic>
        <p:nvPicPr>
          <p:cNvPr id="2054" name="Picture 6" descr="http://xarxaempren.gencat.cat/inicia/images/cat/bigdata_tcm124-11966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70" y="4742877"/>
            <a:ext cx="2565652" cy="151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tg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23" y="6497340"/>
            <a:ext cx="2133237" cy="316036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78822"/>
            <a:ext cx="9842022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ca-ES" sz="4400" smtClean="0">
                <a:latin typeface="+mj-lt"/>
                <a:ea typeface="Calibri" pitchFamily="34" charset="0"/>
                <a:cs typeface="Arial" pitchFamily="34" charset="0"/>
              </a:rPr>
              <a:t>PRIMER:Pre-Accelerator Program</a:t>
            </a:r>
            <a:endParaRPr lang="ca-ES" sz="4400" dirty="0" smtClean="0">
              <a:latin typeface="+mj-lt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2213" y="1529423"/>
            <a:ext cx="7099559" cy="139552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462980" y="1586116"/>
            <a:ext cx="71287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500" b="1" i="1" dirty="0" err="1"/>
              <a:t>TEXInnova</a:t>
            </a:r>
            <a:r>
              <a:rPr lang="ca-ES" sz="1500" b="1" i="1" dirty="0"/>
              <a:t>, formació especialitzada i innovadora en el </a:t>
            </a:r>
            <a:r>
              <a:rPr lang="ca-ES" sz="1500" b="1" i="1" dirty="0" smtClean="0"/>
              <a:t>tèxtil</a:t>
            </a:r>
          </a:p>
          <a:p>
            <a:pPr algn="just"/>
            <a:r>
              <a:rPr lang="ca-ES" sz="1400" dirty="0" smtClean="0"/>
              <a:t>Desenvolupar </a:t>
            </a:r>
            <a:r>
              <a:rPr lang="ca-ES" sz="1400" dirty="0"/>
              <a:t>nous productes i projectes en l' Indústria Tèxtil</a:t>
            </a:r>
            <a:r>
              <a:rPr lang="ca-ES" sz="1400" dirty="0" smtClean="0"/>
              <a:t>. </a:t>
            </a:r>
            <a:r>
              <a:rPr lang="ca-ES" sz="1400" b="1" dirty="0" smtClean="0"/>
              <a:t>Agència </a:t>
            </a:r>
            <a:r>
              <a:rPr lang="ca-ES" sz="1400" b="1" dirty="0"/>
              <a:t>de Desenvolupament del Berguedà, </a:t>
            </a:r>
            <a:r>
              <a:rPr lang="ca-ES" sz="1400" b="1" dirty="0" err="1" smtClean="0"/>
              <a:t>InnotexCenter</a:t>
            </a:r>
            <a:r>
              <a:rPr lang="ca-ES" sz="1400" b="1" dirty="0" smtClean="0"/>
              <a:t> </a:t>
            </a:r>
            <a:r>
              <a:rPr lang="ca-ES" sz="1400" b="1" dirty="0"/>
              <a:t>CTF de la </a:t>
            </a:r>
            <a:r>
              <a:rPr lang="ca-ES" sz="1400" b="1" dirty="0" smtClean="0"/>
              <a:t>UPC, </a:t>
            </a:r>
            <a:r>
              <a:rPr lang="ca-ES" sz="1400" b="1" dirty="0"/>
              <a:t>la Universitat de Manresa – Universitat Central de Catalunya, i l'Associació del Tèxtil Mèdic-Sanitaria del Berguedà (MESAB</a:t>
            </a:r>
            <a:r>
              <a:rPr lang="ca-ES" sz="1400" b="1" dirty="0" smtClean="0"/>
              <a:t>)</a:t>
            </a:r>
          </a:p>
          <a:p>
            <a:r>
              <a:rPr lang="ca-ES" sz="1200" dirty="0" smtClean="0">
                <a:hlinkClick r:id="rId2"/>
              </a:rPr>
              <a:t>http</a:t>
            </a:r>
            <a:r>
              <a:rPr lang="ca-ES" sz="1200" dirty="0">
                <a:hlinkClick r:id="rId2"/>
              </a:rPr>
              <a:t>://www.adbergueda.cat/posts/texinnova-formacio-especialitzada-i-innovadora-en-el-textil924.php?recurs_id=924?p=5</a:t>
            </a:r>
            <a:endParaRPr lang="ca-ES" sz="1200" dirty="0"/>
          </a:p>
        </p:txBody>
      </p:sp>
      <p:sp>
        <p:nvSpPr>
          <p:cNvPr id="29" name="QuadreDeText 28"/>
          <p:cNvSpPr txBox="1"/>
          <p:nvPr/>
        </p:nvSpPr>
        <p:spPr>
          <a:xfrm>
            <a:off x="2811851" y="3212976"/>
            <a:ext cx="6954482" cy="118478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ca-ES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ca-ES" sz="1500" i="1" dirty="0" smtClean="0">
                <a:solidFill>
                  <a:schemeClr val="tx1"/>
                </a:solidFill>
              </a:rPr>
              <a:t>Anoia </a:t>
            </a:r>
            <a:r>
              <a:rPr lang="ca-ES" sz="1500" i="1" dirty="0">
                <a:solidFill>
                  <a:schemeClr val="tx1"/>
                </a:solidFill>
              </a:rPr>
              <a:t>Connected Car </a:t>
            </a:r>
            <a:r>
              <a:rPr lang="ca-ES" sz="1500" i="1" dirty="0" err="1">
                <a:solidFill>
                  <a:schemeClr val="tx1"/>
                </a:solidFill>
              </a:rPr>
              <a:t>Living</a:t>
            </a:r>
            <a:r>
              <a:rPr lang="ca-ES" sz="1500" i="1" dirty="0">
                <a:solidFill>
                  <a:schemeClr val="tx1"/>
                </a:solidFill>
              </a:rPr>
              <a:t> </a:t>
            </a:r>
            <a:r>
              <a:rPr lang="ca-ES" sz="1500" i="1" dirty="0" err="1" smtClean="0">
                <a:solidFill>
                  <a:schemeClr val="tx1"/>
                </a:solidFill>
              </a:rPr>
              <a:t>Lab</a:t>
            </a:r>
            <a:endParaRPr lang="ca-ES" sz="1500" i="1" dirty="0" smtClean="0">
              <a:solidFill>
                <a:schemeClr val="tx1"/>
              </a:solidFill>
            </a:endParaRPr>
          </a:p>
          <a:p>
            <a:pPr algn="just"/>
            <a:r>
              <a:rPr lang="ca-ES" sz="1400" b="0" dirty="0" smtClean="0">
                <a:solidFill>
                  <a:schemeClr val="tx1"/>
                </a:solidFill>
              </a:rPr>
              <a:t>Formació </a:t>
            </a:r>
            <a:r>
              <a:rPr lang="ca-ES" sz="1400" b="0" dirty="0">
                <a:solidFill>
                  <a:schemeClr val="tx1"/>
                </a:solidFill>
              </a:rPr>
              <a:t>vinculant TIC i motor, la simulació, l'equipament tecnològic del circuit i el seu entorn, la investigació en seguretat, </a:t>
            </a:r>
            <a:r>
              <a:rPr lang="ca-ES" sz="1400" b="0" dirty="0" smtClean="0">
                <a:solidFill>
                  <a:schemeClr val="tx1"/>
                </a:solidFill>
              </a:rPr>
              <a:t>oportunitats </a:t>
            </a:r>
            <a:r>
              <a:rPr lang="ca-ES" sz="1400" b="0" dirty="0">
                <a:solidFill>
                  <a:schemeClr val="tx1"/>
                </a:solidFill>
              </a:rPr>
              <a:t>de negoci i fomentar l'emprenedoria vinculada al sector</a:t>
            </a:r>
            <a:r>
              <a:rPr lang="ca-ES" sz="1400" b="0" dirty="0" smtClean="0">
                <a:solidFill>
                  <a:schemeClr val="tx1"/>
                </a:solidFill>
              </a:rPr>
              <a:t>. </a:t>
            </a:r>
            <a:r>
              <a:rPr lang="ca-ES" sz="1400" dirty="0" smtClean="0">
                <a:solidFill>
                  <a:schemeClr val="tx1"/>
                </a:solidFill>
              </a:rPr>
              <a:t>Consell Comarcal de l'Anoia </a:t>
            </a:r>
            <a:r>
              <a:rPr lang="ca-ES" sz="1400" dirty="0">
                <a:solidFill>
                  <a:schemeClr val="tx1"/>
                </a:solidFill>
              </a:rPr>
              <a:t>i Campus Motor Anoia </a:t>
            </a:r>
            <a:r>
              <a:rPr lang="ca-ES" sz="1400" dirty="0"/>
              <a:t/>
            </a:r>
            <a:br>
              <a:rPr lang="ca-ES" sz="1400" dirty="0"/>
            </a:br>
            <a:r>
              <a:rPr lang="ca-ES" sz="1200" b="0" dirty="0">
                <a:hlinkClick r:id="rId3"/>
              </a:rPr>
              <a:t>http://www.ticanoia.cat/documents/connected-car-20171.pdf</a:t>
            </a:r>
            <a:endParaRPr lang="ca-ES" sz="1200" b="0" dirty="0"/>
          </a:p>
        </p:txBody>
      </p:sp>
      <p:sp>
        <p:nvSpPr>
          <p:cNvPr id="30" name="Rectangle 29"/>
          <p:cNvSpPr/>
          <p:nvPr/>
        </p:nvSpPr>
        <p:spPr>
          <a:xfrm>
            <a:off x="509433" y="4797152"/>
            <a:ext cx="6735762" cy="120134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ca-ES" sz="1500" b="1" i="1" dirty="0" smtClean="0">
                <a:solidFill>
                  <a:schemeClr val="tx1"/>
                </a:solidFill>
              </a:rPr>
              <a:t>Platges </a:t>
            </a:r>
            <a:r>
              <a:rPr lang="ca-ES" sz="1500" b="1" i="1" dirty="0">
                <a:solidFill>
                  <a:schemeClr val="tx1"/>
                </a:solidFill>
              </a:rPr>
              <a:t>i rutes 365 </a:t>
            </a:r>
            <a:r>
              <a:rPr lang="ca-ES" sz="1500" b="1" i="1" dirty="0" smtClean="0">
                <a:solidFill>
                  <a:schemeClr val="tx1"/>
                </a:solidFill>
              </a:rPr>
              <a:t>dies</a:t>
            </a:r>
          </a:p>
          <a:p>
            <a:r>
              <a:rPr lang="ca-ES" sz="1400" dirty="0" smtClean="0">
                <a:solidFill>
                  <a:schemeClr val="tx1"/>
                </a:solidFill>
              </a:rPr>
              <a:t>Creació </a:t>
            </a:r>
            <a:r>
              <a:rPr lang="ca-ES" sz="1400" dirty="0">
                <a:solidFill>
                  <a:schemeClr val="tx1"/>
                </a:solidFill>
              </a:rPr>
              <a:t>de negocis innovadors de base tecnològica per a l'explotació turística de platges i de rutes els 365 dies l'any. </a:t>
            </a:r>
            <a:r>
              <a:rPr lang="ca-ES" sz="1400" dirty="0" smtClean="0">
                <a:solidFill>
                  <a:schemeClr val="tx1"/>
                </a:solidFill>
              </a:rPr>
              <a:t>idees </a:t>
            </a:r>
            <a:r>
              <a:rPr lang="ca-ES" sz="1400" dirty="0">
                <a:solidFill>
                  <a:schemeClr val="tx1"/>
                </a:solidFill>
              </a:rPr>
              <a:t>de negoci vinculades al sector turístic relacionades amb les noves </a:t>
            </a:r>
            <a:r>
              <a:rPr lang="ca-ES" sz="1400" dirty="0" smtClean="0">
                <a:solidFill>
                  <a:schemeClr val="tx1"/>
                </a:solidFill>
              </a:rPr>
              <a:t>tecnologies. </a:t>
            </a:r>
            <a:r>
              <a:rPr lang="ca-ES" sz="1400" b="1" dirty="0" smtClean="0">
                <a:solidFill>
                  <a:schemeClr val="tx1"/>
                </a:solidFill>
              </a:rPr>
              <a:t>Ajuntament </a:t>
            </a:r>
            <a:r>
              <a:rPr lang="ca-ES" sz="1400" b="1" dirty="0">
                <a:solidFill>
                  <a:schemeClr val="tx1"/>
                </a:solidFill>
              </a:rPr>
              <a:t>del Vendrell</a:t>
            </a:r>
            <a:r>
              <a:rPr lang="ca-ES" sz="1400" dirty="0"/>
              <a:t/>
            </a:r>
            <a:br>
              <a:rPr lang="ca-ES" sz="1400" dirty="0"/>
            </a:br>
            <a:r>
              <a:rPr lang="ca-ES" sz="1200" dirty="0" smtClean="0">
                <a:hlinkClick r:id="rId4"/>
              </a:rPr>
              <a:t>http</a:t>
            </a:r>
            <a:r>
              <a:rPr lang="ca-ES" sz="1200" dirty="0">
                <a:hlinkClick r:id="rId4"/>
              </a:rPr>
              <a:t>://www.leina.org</a:t>
            </a:r>
            <a:r>
              <a:rPr lang="ca-ES" sz="1200" dirty="0"/>
              <a:t> </a:t>
            </a:r>
            <a:r>
              <a:rPr lang="ca-ES" sz="1400" dirty="0"/>
              <a:t/>
            </a:r>
            <a:br>
              <a:rPr lang="ca-ES" sz="1400" dirty="0"/>
            </a:br>
            <a:endParaRPr lang="ca-ES" sz="1400" dirty="0"/>
          </a:p>
        </p:txBody>
      </p:sp>
      <p:pic>
        <p:nvPicPr>
          <p:cNvPr id="3074" name="Picture 2" descr="http://xarxaempren.gencat.cat/inicia/images/cat/teixB_tcm124-1196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90" y="1515376"/>
            <a:ext cx="2003542" cy="14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arxaempren.gencat.cat/inicia/images/cat/anoia_tcm124-1196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3" y="3180319"/>
            <a:ext cx="1852758" cy="140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arxaempren.gencat.cat/inicia/images/cat/platgesirutesB_tcm124-11969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94" y="4613386"/>
            <a:ext cx="2371938" cy="155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t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23" y="6497340"/>
            <a:ext cx="2133237" cy="316036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78822"/>
            <a:ext cx="9766333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ca-ES" sz="4400" smtClean="0">
                <a:latin typeface="+mj-lt"/>
                <a:ea typeface="Calibri" pitchFamily="34" charset="0"/>
                <a:cs typeface="Arial" pitchFamily="34" charset="0"/>
              </a:rPr>
              <a:t>PRIMER:Pre-Accelerator Program</a:t>
            </a:r>
            <a:endParaRPr lang="ca-ES" sz="4400" dirty="0" smtClean="0">
              <a:latin typeface="+mj-lt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9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202" y="1323349"/>
            <a:ext cx="7776254" cy="1169547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390972" y="1268760"/>
            <a:ext cx="77561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i="1" dirty="0" err="1"/>
              <a:t>EduTECH</a:t>
            </a:r>
            <a:r>
              <a:rPr lang="ca-ES" sz="1600" b="1" i="1" dirty="0"/>
              <a:t> </a:t>
            </a:r>
            <a:r>
              <a:rPr lang="ca-ES" sz="1600" b="1" i="1" dirty="0" smtClean="0"/>
              <a:t>Emprèn</a:t>
            </a:r>
          </a:p>
          <a:p>
            <a:pPr algn="just"/>
            <a:r>
              <a:rPr lang="ca-ES" sz="1400" dirty="0" smtClean="0"/>
              <a:t>Innovació </a:t>
            </a:r>
            <a:r>
              <a:rPr lang="ca-ES" sz="1400" dirty="0"/>
              <a:t>en diferents àmbits de l'aprenentatge i les noves </a:t>
            </a:r>
            <a:r>
              <a:rPr lang="ca-ES" sz="1400" dirty="0" smtClean="0"/>
              <a:t>tecnologies, </a:t>
            </a:r>
            <a:r>
              <a:rPr lang="ca-ES" sz="1400" dirty="0" err="1" smtClean="0"/>
              <a:t>learning</a:t>
            </a:r>
            <a:r>
              <a:rPr lang="ca-ES" sz="1400" dirty="0" smtClean="0"/>
              <a:t> </a:t>
            </a:r>
            <a:r>
              <a:rPr lang="ca-ES" sz="1400" dirty="0"/>
              <a:t>management </a:t>
            </a:r>
            <a:r>
              <a:rPr lang="ca-ES" sz="1400" dirty="0" err="1"/>
              <a:t>systems</a:t>
            </a:r>
            <a:r>
              <a:rPr lang="ca-ES" sz="1400" dirty="0"/>
              <a:t>, LMS - Social LMS, </a:t>
            </a:r>
            <a:r>
              <a:rPr lang="ca-ES" sz="1400" dirty="0" err="1"/>
              <a:t>learning</a:t>
            </a:r>
            <a:r>
              <a:rPr lang="ca-ES" sz="1400" dirty="0"/>
              <a:t> </a:t>
            </a:r>
            <a:r>
              <a:rPr lang="ca-ES" sz="1400" dirty="0" err="1"/>
              <a:t>analytics</a:t>
            </a:r>
            <a:r>
              <a:rPr lang="ca-ES" sz="1400" dirty="0"/>
              <a:t>, </a:t>
            </a:r>
            <a:r>
              <a:rPr lang="ca-ES" sz="1400" dirty="0" err="1"/>
              <a:t>smart</a:t>
            </a:r>
            <a:r>
              <a:rPr lang="ca-ES" sz="1400" dirty="0"/>
              <a:t> contents, </a:t>
            </a:r>
            <a:r>
              <a:rPr lang="ca-ES" sz="1400" dirty="0" err="1"/>
              <a:t>gamification</a:t>
            </a:r>
            <a:r>
              <a:rPr lang="ca-ES" sz="1400" dirty="0"/>
              <a:t> </a:t>
            </a:r>
            <a:r>
              <a:rPr lang="ca-ES" sz="1400" dirty="0" smtClean="0"/>
              <a:t>i </a:t>
            </a:r>
            <a:r>
              <a:rPr lang="ca-ES" sz="1400" dirty="0" err="1" smtClean="0"/>
              <a:t>serious</a:t>
            </a:r>
            <a:r>
              <a:rPr lang="ca-ES" sz="1400" dirty="0" smtClean="0"/>
              <a:t> </a:t>
            </a:r>
            <a:r>
              <a:rPr lang="ca-ES" sz="1400" dirty="0"/>
              <a:t>games, </a:t>
            </a:r>
            <a:r>
              <a:rPr lang="ca-ES" sz="1400" dirty="0" err="1"/>
              <a:t>adaptative</a:t>
            </a:r>
            <a:r>
              <a:rPr lang="ca-ES" sz="1400" dirty="0"/>
              <a:t> </a:t>
            </a:r>
            <a:r>
              <a:rPr lang="ca-ES" sz="1400" dirty="0" err="1" smtClean="0"/>
              <a:t>learning</a:t>
            </a:r>
            <a:r>
              <a:rPr lang="ca-ES" sz="1400" dirty="0" smtClean="0"/>
              <a:t>...etc. </a:t>
            </a:r>
            <a:r>
              <a:rPr lang="ca-ES" sz="1400" b="1" dirty="0" smtClean="0"/>
              <a:t>Universitat </a:t>
            </a:r>
            <a:r>
              <a:rPr lang="ca-ES" sz="1400" b="1" dirty="0"/>
              <a:t>Oberta de </a:t>
            </a:r>
            <a:r>
              <a:rPr lang="ca-ES" sz="1400" b="1" dirty="0" smtClean="0"/>
              <a:t>Catalunya. </a:t>
            </a:r>
          </a:p>
          <a:p>
            <a:pPr algn="ctr"/>
            <a:r>
              <a:rPr lang="ca-ES" sz="1200" dirty="0" smtClean="0">
                <a:hlinkClick r:id="rId2"/>
              </a:rPr>
              <a:t>hubbik.uoc.edu/ca/actualitat/la-uoc-busca-emprenedors-creatius-del-sector-de-leducacio-impulsar-els-seus-projectes-al</a:t>
            </a:r>
            <a:endParaRPr lang="ca-ES" sz="1200" dirty="0"/>
          </a:p>
        </p:txBody>
      </p:sp>
      <p:sp>
        <p:nvSpPr>
          <p:cNvPr id="29" name="QuadreDeText 28"/>
          <p:cNvSpPr txBox="1"/>
          <p:nvPr/>
        </p:nvSpPr>
        <p:spPr>
          <a:xfrm>
            <a:off x="2263180" y="2564904"/>
            <a:ext cx="7740860" cy="1224136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ca-ES" sz="1600" i="1" dirty="0" err="1" smtClean="0">
                <a:solidFill>
                  <a:schemeClr val="tx1"/>
                </a:solidFill>
              </a:rPr>
              <a:t>Endurance</a:t>
            </a:r>
            <a:r>
              <a:rPr lang="ca-ES" sz="1600" i="1" dirty="0" smtClean="0">
                <a:solidFill>
                  <a:schemeClr val="tx1"/>
                </a:solidFill>
              </a:rPr>
              <a:t> </a:t>
            </a:r>
            <a:r>
              <a:rPr lang="ca-ES" sz="1600" i="1" dirty="0" err="1">
                <a:solidFill>
                  <a:schemeClr val="tx1"/>
                </a:solidFill>
              </a:rPr>
              <a:t>Industry&amp;Technology</a:t>
            </a:r>
            <a:r>
              <a:rPr lang="ca-ES" sz="1600" i="1" dirty="0">
                <a:solidFill>
                  <a:schemeClr val="tx1"/>
                </a:solidFill>
              </a:rPr>
              <a:t> in Osona</a:t>
            </a:r>
            <a:r>
              <a:rPr lang="ca-ES" sz="1600" i="1" dirty="0"/>
              <a:t/>
            </a:r>
            <a:br>
              <a:rPr lang="ca-ES" sz="1600" i="1" dirty="0"/>
            </a:br>
            <a:r>
              <a:rPr lang="ca-ES" sz="1600" b="0" dirty="0" err="1">
                <a:solidFill>
                  <a:schemeClr val="tx1"/>
                </a:solidFill>
              </a:rPr>
              <a:t>Endurance</a:t>
            </a:r>
            <a:r>
              <a:rPr lang="ca-ES" sz="1600" b="0" dirty="0">
                <a:solidFill>
                  <a:schemeClr val="tx1"/>
                </a:solidFill>
              </a:rPr>
              <a:t> </a:t>
            </a:r>
            <a:r>
              <a:rPr lang="ca-ES" sz="1600" b="0" dirty="0" err="1">
                <a:solidFill>
                  <a:schemeClr val="tx1"/>
                </a:solidFill>
              </a:rPr>
              <a:t>Lab</a:t>
            </a:r>
            <a:r>
              <a:rPr lang="ca-ES" sz="1600" b="0" dirty="0">
                <a:solidFill>
                  <a:schemeClr val="tx1"/>
                </a:solidFill>
              </a:rPr>
              <a:t> és l'oportunitat per crear una nova empresa en </a:t>
            </a:r>
            <a:r>
              <a:rPr lang="ca-ES" sz="1600" b="0" dirty="0" smtClean="0">
                <a:solidFill>
                  <a:schemeClr val="tx1"/>
                </a:solidFill>
              </a:rPr>
              <a:t>el sector </a:t>
            </a:r>
            <a:r>
              <a:rPr lang="ca-ES" sz="1600" b="0" dirty="0" err="1" smtClean="0">
                <a:solidFill>
                  <a:schemeClr val="tx1"/>
                </a:solidFill>
              </a:rPr>
              <a:t>endurance</a:t>
            </a:r>
            <a:r>
              <a:rPr lang="ca-ES" sz="1600" b="0" dirty="0" smtClean="0">
                <a:solidFill>
                  <a:schemeClr val="tx1"/>
                </a:solidFill>
              </a:rPr>
              <a:t> i hípica. </a:t>
            </a:r>
            <a:r>
              <a:rPr lang="ca-ES" sz="1400" dirty="0" err="1" smtClean="0">
                <a:solidFill>
                  <a:schemeClr val="tx1"/>
                </a:solidFill>
              </a:rPr>
              <a:t>Creacció</a:t>
            </a:r>
            <a:r>
              <a:rPr lang="ca-ES" sz="1400" dirty="0">
                <a:solidFill>
                  <a:schemeClr val="tx1"/>
                </a:solidFill>
              </a:rPr>
              <a:t>, Agència d'emprenedoria, innovació i </a:t>
            </a:r>
            <a:r>
              <a:rPr lang="ca-ES" sz="1400" dirty="0" err="1">
                <a:solidFill>
                  <a:schemeClr val="tx1"/>
                </a:solidFill>
              </a:rPr>
              <a:t>coneixment</a:t>
            </a:r>
            <a:r>
              <a:rPr lang="ca-ES" sz="1400" dirty="0">
                <a:solidFill>
                  <a:schemeClr val="tx1"/>
                </a:solidFill>
              </a:rPr>
              <a:t> SL ) i entitats </a:t>
            </a:r>
            <a:r>
              <a:rPr lang="ca-ES" sz="1400" dirty="0" err="1">
                <a:solidFill>
                  <a:schemeClr val="tx1"/>
                </a:solidFill>
              </a:rPr>
              <a:t>conveniades</a:t>
            </a:r>
            <a:r>
              <a:rPr lang="ca-ES" sz="1400" dirty="0">
                <a:solidFill>
                  <a:schemeClr val="tx1"/>
                </a:solidFill>
              </a:rPr>
              <a:t> són Ajuntament de Centelles i Consorci del </a:t>
            </a:r>
            <a:r>
              <a:rPr lang="ca-ES" sz="1400" dirty="0" smtClean="0">
                <a:solidFill>
                  <a:schemeClr val="tx1"/>
                </a:solidFill>
              </a:rPr>
              <a:t>Lluçanès</a:t>
            </a:r>
            <a:r>
              <a:rPr lang="ca-ES" sz="1600" b="0" dirty="0" smtClean="0">
                <a:solidFill>
                  <a:schemeClr val="tx1"/>
                </a:solidFill>
              </a:rPr>
              <a:t/>
            </a:r>
            <a:br>
              <a:rPr lang="ca-ES" sz="1600" b="0" dirty="0" smtClean="0">
                <a:solidFill>
                  <a:schemeClr val="tx1"/>
                </a:solidFill>
              </a:rPr>
            </a:br>
            <a:r>
              <a:rPr lang="ca-ES" sz="1200" b="0" dirty="0" smtClean="0">
                <a:hlinkClick r:id="rId3"/>
              </a:rPr>
              <a:t>http</a:t>
            </a:r>
            <a:r>
              <a:rPr lang="ca-ES" sz="1200" b="0" dirty="0">
                <a:hlinkClick r:id="rId3"/>
              </a:rPr>
              <a:t>://www.creaccio.cat/endulab</a:t>
            </a:r>
            <a:r>
              <a:rPr lang="ca-ES" sz="1200" b="0" u="sng" dirty="0">
                <a:hlinkClick r:id="rId4"/>
              </a:rPr>
              <a:t>/ </a:t>
            </a:r>
            <a:r>
              <a:rPr lang="ca-ES" sz="1200" b="0" dirty="0">
                <a:solidFill>
                  <a:schemeClr val="tx1"/>
                </a:solidFill>
              </a:rPr>
              <a:t>i </a:t>
            </a:r>
            <a:r>
              <a:rPr lang="ca-ES" sz="1200" b="0" dirty="0">
                <a:solidFill>
                  <a:schemeClr val="tx1"/>
                </a:solidFill>
                <a:hlinkClick r:id="rId4"/>
              </a:rPr>
              <a:t>http://endurancelab.co/</a:t>
            </a:r>
            <a:endParaRPr lang="ca-ES" sz="1200" b="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0972" y="3917096"/>
            <a:ext cx="7488832" cy="1240096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ca-ES" sz="1600" b="1" i="1" dirty="0" smtClean="0">
                <a:solidFill>
                  <a:schemeClr val="tx1"/>
                </a:solidFill>
              </a:rPr>
              <a:t>FOOD </a:t>
            </a:r>
            <a:r>
              <a:rPr lang="ca-ES" sz="1600" b="1" i="1" dirty="0">
                <a:solidFill>
                  <a:schemeClr val="tx1"/>
                </a:solidFill>
              </a:rPr>
              <a:t>&amp; </a:t>
            </a:r>
            <a:r>
              <a:rPr lang="ca-ES" sz="1600" b="1" i="1" dirty="0" smtClean="0">
                <a:solidFill>
                  <a:schemeClr val="tx1"/>
                </a:solidFill>
              </a:rPr>
              <a:t>IOT</a:t>
            </a:r>
          </a:p>
          <a:p>
            <a:pPr algn="just"/>
            <a:r>
              <a:rPr lang="ca-ES" sz="1600" i="1" dirty="0" smtClean="0">
                <a:solidFill>
                  <a:schemeClr val="tx1"/>
                </a:solidFill>
              </a:rPr>
              <a:t>S</a:t>
            </a:r>
            <a:r>
              <a:rPr lang="ca-ES" sz="1400" dirty="0" smtClean="0">
                <a:solidFill>
                  <a:schemeClr val="tx1"/>
                </a:solidFill>
              </a:rPr>
              <a:t>ostenibilitat</a:t>
            </a:r>
            <a:r>
              <a:rPr lang="ca-ES" sz="1400" dirty="0">
                <a:solidFill>
                  <a:schemeClr val="tx1"/>
                </a:solidFill>
              </a:rPr>
              <a:t> lligada als processos de distribució i l'ús de </a:t>
            </a:r>
            <a:r>
              <a:rPr lang="ca-ES" sz="1400" dirty="0" smtClean="0">
                <a:solidFill>
                  <a:schemeClr val="tx1"/>
                </a:solidFill>
              </a:rPr>
              <a:t>la tecnologia</a:t>
            </a:r>
            <a:r>
              <a:rPr lang="ca-ES" sz="1400" dirty="0">
                <a:solidFill>
                  <a:schemeClr val="tx1"/>
                </a:solidFill>
              </a:rPr>
              <a:t> com estratègies per adquirir un avantatge competitiu per generar </a:t>
            </a:r>
            <a:r>
              <a:rPr lang="ca-ES" sz="1400" dirty="0" smtClean="0">
                <a:solidFill>
                  <a:schemeClr val="tx1"/>
                </a:solidFill>
              </a:rPr>
              <a:t>negoci. </a:t>
            </a:r>
            <a:r>
              <a:rPr lang="ca-ES" sz="1400" b="1" dirty="0" smtClean="0">
                <a:solidFill>
                  <a:schemeClr val="tx1"/>
                </a:solidFill>
              </a:rPr>
              <a:t>Ajuntament </a:t>
            </a:r>
            <a:r>
              <a:rPr lang="ca-ES" sz="1400" b="1" dirty="0">
                <a:solidFill>
                  <a:schemeClr val="tx1"/>
                </a:solidFill>
              </a:rPr>
              <a:t>de Viladecans Fundació Politècnica de Catalunya, la Fundació </a:t>
            </a:r>
            <a:r>
              <a:rPr lang="ca-ES" sz="1400" b="1" dirty="0" err="1">
                <a:solidFill>
                  <a:schemeClr val="tx1"/>
                </a:solidFill>
              </a:rPr>
              <a:t>Technova</a:t>
            </a:r>
            <a:r>
              <a:rPr lang="ca-ES" sz="1400" b="1" dirty="0">
                <a:solidFill>
                  <a:schemeClr val="tx1"/>
                </a:solidFill>
              </a:rPr>
              <a:t> La </a:t>
            </a:r>
            <a:r>
              <a:rPr lang="ca-ES" sz="1400" b="1" dirty="0" err="1">
                <a:solidFill>
                  <a:schemeClr val="tx1"/>
                </a:solidFill>
              </a:rPr>
              <a:t>Salle</a:t>
            </a:r>
            <a:r>
              <a:rPr lang="ca-ES" sz="1400" b="1" dirty="0">
                <a:solidFill>
                  <a:schemeClr val="tx1"/>
                </a:solidFill>
              </a:rPr>
              <a:t> i </a:t>
            </a:r>
            <a:r>
              <a:rPr lang="ca-ES" sz="1400" b="1" dirty="0" err="1" smtClean="0">
                <a:solidFill>
                  <a:schemeClr val="tx1"/>
                </a:solidFill>
              </a:rPr>
              <a:t>Mercabarna</a:t>
            </a:r>
            <a:endParaRPr lang="ca-ES" sz="1400" b="1" dirty="0" smtClean="0">
              <a:solidFill>
                <a:schemeClr val="tx1"/>
              </a:solidFill>
            </a:endParaRPr>
          </a:p>
          <a:p>
            <a:r>
              <a:rPr lang="ca-ES" sz="1200" dirty="0" smtClean="0">
                <a:hlinkClick r:id="rId5"/>
              </a:rPr>
              <a:t>http</a:t>
            </a:r>
            <a:r>
              <a:rPr lang="ca-ES" sz="1200" dirty="0">
                <a:hlinkClick r:id="rId5"/>
              </a:rPr>
              <a:t>://cancalderon.info/articles/emprendre/food-iot-startups-innovadores-per-la-distribucio-sostenible</a:t>
            </a:r>
            <a:r>
              <a:rPr lang="ca-ES" sz="1200" dirty="0" smtClean="0">
                <a:hlinkClick r:id="rId5"/>
              </a:rPr>
              <a:t>/</a:t>
            </a:r>
            <a:endParaRPr lang="ca-ES" sz="1200" dirty="0"/>
          </a:p>
        </p:txBody>
      </p:sp>
      <p:pic>
        <p:nvPicPr>
          <p:cNvPr id="4098" name="Picture 2" descr="http://xarxaempren.gencat.cat/inicia/images/cat/edutech_tcm124-119658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"/>
          <a:stretch/>
        </p:blipFill>
        <p:spPr bwMode="auto">
          <a:xfrm>
            <a:off x="8311852" y="1245950"/>
            <a:ext cx="1692188" cy="124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xarxaempren.gencat.cat/inicia/images/cat/food_tcm124-11966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87" y="3933056"/>
            <a:ext cx="2064153" cy="125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t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23" y="6497340"/>
            <a:ext cx="2133237" cy="3160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1" y="2564904"/>
            <a:ext cx="182955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4" y="5570470"/>
            <a:ext cx="2283087" cy="81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2839244" y="5301208"/>
            <a:ext cx="7164796" cy="108012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ca-ES" sz="1600" i="1" dirty="0" smtClean="0">
                <a:solidFill>
                  <a:schemeClr val="tx1"/>
                </a:solidFill>
              </a:rPr>
              <a:t>Tecnologia aplicada a parcs temàtics</a:t>
            </a:r>
            <a:r>
              <a:rPr lang="ca-ES" sz="1600" i="1" dirty="0"/>
              <a:t/>
            </a:r>
            <a:br>
              <a:rPr lang="ca-ES" sz="1600" i="1" dirty="0"/>
            </a:br>
            <a:r>
              <a:rPr lang="ca-ES" sz="1400" b="0" dirty="0" smtClean="0">
                <a:solidFill>
                  <a:schemeClr val="tx1"/>
                </a:solidFill>
              </a:rPr>
              <a:t>Creació de </a:t>
            </a:r>
            <a:r>
              <a:rPr lang="ca-ES" sz="1400" b="0" dirty="0" err="1" smtClean="0">
                <a:solidFill>
                  <a:schemeClr val="tx1"/>
                </a:solidFill>
              </a:rPr>
              <a:t>startups</a:t>
            </a:r>
            <a:r>
              <a:rPr lang="ca-ES" sz="1400" b="0" dirty="0" smtClean="0">
                <a:solidFill>
                  <a:schemeClr val="tx1"/>
                </a:solidFill>
              </a:rPr>
              <a:t> orientades a les necessitats i oportunitats en l’àmbit dels parcs temàtics. </a:t>
            </a:r>
            <a:r>
              <a:rPr lang="ca-ES" sz="1400" dirty="0" smtClean="0">
                <a:solidFill>
                  <a:schemeClr val="tx1"/>
                </a:solidFill>
              </a:rPr>
              <a:t>Fundació Autoocupació</a:t>
            </a:r>
            <a:r>
              <a:rPr lang="ca-ES" sz="1600" b="0" dirty="0" smtClean="0">
                <a:solidFill>
                  <a:schemeClr val="tx1"/>
                </a:solidFill>
              </a:rPr>
              <a:t/>
            </a:r>
            <a:br>
              <a:rPr lang="ca-ES" sz="1600" b="0" dirty="0" smtClean="0">
                <a:solidFill>
                  <a:schemeClr val="tx1"/>
                </a:solidFill>
              </a:rPr>
            </a:br>
            <a:r>
              <a:rPr lang="ca-ES" sz="1200" b="0" dirty="0" smtClean="0">
                <a:hlinkClick r:id="rId11"/>
              </a:rPr>
              <a:t>www.cpac.es</a:t>
            </a:r>
            <a:endParaRPr lang="ca-ES" sz="1200" b="0" dirty="0">
              <a:solidFill>
                <a:schemeClr val="tx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378822"/>
            <a:ext cx="1000404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ca-ES" sz="4400" smtClean="0">
                <a:latin typeface="+mj-lt"/>
                <a:ea typeface="Calibri" pitchFamily="34" charset="0"/>
                <a:cs typeface="Arial" pitchFamily="34" charset="0"/>
              </a:rPr>
              <a:t>PRIMER:Pre-Accelerator Program</a:t>
            </a:r>
            <a:endParaRPr lang="ca-ES" sz="4400" dirty="0" smtClean="0">
              <a:latin typeface="+mj-lt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5"/>
          <a:stretch/>
        </p:blipFill>
        <p:spPr bwMode="auto">
          <a:xfrm>
            <a:off x="0" y="1280546"/>
            <a:ext cx="7680710" cy="495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QuadreDeText 3"/>
          <p:cNvSpPr txBox="1"/>
          <p:nvPr/>
        </p:nvSpPr>
        <p:spPr>
          <a:xfrm>
            <a:off x="7807796" y="2083666"/>
            <a:ext cx="2321580" cy="3721598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ca-ES" sz="1600" b="0" i="1" smtClean="0">
              <a:solidFill>
                <a:schemeClr val="tx1"/>
              </a:solidFill>
            </a:endParaRPr>
          </a:p>
          <a:p>
            <a:pPr algn="l"/>
            <a:endParaRPr lang="ca-ES" sz="1600" b="0" i="1">
              <a:solidFill>
                <a:schemeClr val="tx1"/>
              </a:solidFill>
            </a:endParaRPr>
          </a:p>
          <a:p>
            <a:pPr algn="l"/>
            <a:r>
              <a:rPr lang="ca-ES" sz="1600" i="1" smtClean="0">
                <a:solidFill>
                  <a:schemeClr val="tx1"/>
                </a:solidFill>
              </a:rPr>
              <a:t>La </a:t>
            </a:r>
            <a:r>
              <a:rPr lang="ca-ES" sz="1600" i="1">
                <a:solidFill>
                  <a:schemeClr val="tx1"/>
                </a:solidFill>
              </a:rPr>
              <a:t>festa de la Innovació, del talent, de  la ciència i la tecnologia</a:t>
            </a:r>
          </a:p>
          <a:p>
            <a:pPr algn="l"/>
            <a:endParaRPr lang="ca-ES" sz="1600" b="0" i="1">
              <a:solidFill>
                <a:schemeClr val="tx1"/>
              </a:solidFill>
            </a:endParaRPr>
          </a:p>
          <a:p>
            <a:pPr algn="l"/>
            <a:r>
              <a:rPr lang="ca-ES" sz="1600" b="0" i="1">
                <a:solidFill>
                  <a:schemeClr val="tx1"/>
                </a:solidFill>
              </a:rPr>
              <a:t>3.000 participants de tota Catalunya .</a:t>
            </a:r>
          </a:p>
          <a:p>
            <a:pPr algn="l"/>
            <a:r>
              <a:rPr lang="ca-ES" sz="1600" b="0" i="1" smtClean="0">
                <a:solidFill>
                  <a:schemeClr val="tx1"/>
                </a:solidFill>
              </a:rPr>
              <a:t>+ de 100 </a:t>
            </a:r>
            <a:r>
              <a:rPr lang="ca-ES" sz="1600" b="0" i="1">
                <a:solidFill>
                  <a:schemeClr val="tx1"/>
                </a:solidFill>
              </a:rPr>
              <a:t>centres educatius de batxillerat i  FP .</a:t>
            </a:r>
          </a:p>
          <a:p>
            <a:pPr algn="l"/>
            <a:r>
              <a:rPr lang="ca-ES" sz="1600" b="0" i="1">
                <a:solidFill>
                  <a:schemeClr val="tx1"/>
                </a:solidFill>
              </a:rPr>
              <a:t>24 ponents</a:t>
            </a:r>
          </a:p>
          <a:p>
            <a:pPr algn="l"/>
            <a:r>
              <a:rPr lang="ca-ES" sz="1600" b="0" i="1">
                <a:solidFill>
                  <a:schemeClr val="tx1"/>
                </a:solidFill>
              </a:rPr>
              <a:t>40 expositors</a:t>
            </a:r>
          </a:p>
          <a:p>
            <a:pPr algn="l"/>
            <a:r>
              <a:rPr lang="ca-ES" sz="1600" b="0" i="1" smtClean="0">
                <a:solidFill>
                  <a:schemeClr val="tx1"/>
                </a:solidFill>
              </a:rPr>
              <a:t>+ de </a:t>
            </a:r>
            <a:r>
              <a:rPr lang="ca-ES" sz="1600" b="0" i="1">
                <a:solidFill>
                  <a:schemeClr val="tx1"/>
                </a:solidFill>
              </a:rPr>
              <a:t>170 voluntaris</a:t>
            </a:r>
            <a:endParaRPr lang="ca-ES" sz="1600" b="0" i="1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06814"/>
            <a:ext cx="10129376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ca-ES" sz="4400" smtClean="0">
                <a:latin typeface="+mj-lt"/>
                <a:ea typeface="Calibri" pitchFamily="34" charset="0"/>
                <a:cs typeface="Arial" pitchFamily="34" charset="0"/>
              </a:rPr>
              <a:t>iFest</a:t>
            </a:r>
            <a:endParaRPr lang="ca-ES" sz="4400" dirty="0" smtClean="0">
              <a:latin typeface="+mj-lt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92075" indent="-92075">
          <a:spcBef>
            <a:spcPts val="600"/>
          </a:spcBef>
          <a:buFont typeface="Arial" pitchFamily="34" charset="0"/>
          <a:buChar char="•"/>
          <a:defRPr sz="1200" dirty="0" smtClean="0">
            <a:solidFill>
              <a:prstClr val="black">
                <a:lumMod val="65000"/>
                <a:lumOff val="35000"/>
              </a:prstClr>
            </a:solidFill>
            <a:latin typeface="Arial" pitchFamily="34" charset="0"/>
            <a:ea typeface="Calibri" pitchFamily="34" charset="0"/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874</Words>
  <Application>Microsoft Office PowerPoint</Application>
  <PresentationFormat>Diapositives de 35 mm</PresentationFormat>
  <Paragraphs>166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Títols de les diapositives</vt:lpstr>
      </vt:variant>
      <vt:variant>
        <vt:i4>14</vt:i4>
      </vt:variant>
    </vt:vector>
  </HeadingPairs>
  <TitlesOfParts>
    <vt:vector size="16" baseType="lpstr">
      <vt:lpstr>Tema de l'Office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Emprenedoria de petites empreses</vt:lpstr>
    </vt:vector>
  </TitlesOfParts>
  <Company>CTTI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Sanchez Gonzalez, Montserrat</dc:creator>
  <cp:lastModifiedBy>Condom Vilà, Pere</cp:lastModifiedBy>
  <cp:revision>52</cp:revision>
  <dcterms:created xsi:type="dcterms:W3CDTF">2017-03-24T07:50:36Z</dcterms:created>
  <dcterms:modified xsi:type="dcterms:W3CDTF">2017-04-05T12:52:36Z</dcterms:modified>
</cp:coreProperties>
</file>