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60" r:id="rId3"/>
    <p:sldId id="267" r:id="rId4"/>
    <p:sldId id="268" r:id="rId5"/>
    <p:sldId id="269" r:id="rId6"/>
    <p:sldId id="270" r:id="rId7"/>
    <p:sldId id="271" r:id="rId8"/>
    <p:sldId id="272" r:id="rId9"/>
    <p:sldId id="263" r:id="rId10"/>
    <p:sldId id="273" r:id="rId11"/>
    <p:sldId id="264" r:id="rId12"/>
    <p:sldId id="265" r:id="rId13"/>
    <p:sldId id="266" r:id="rId14"/>
    <p:sldId id="259" r:id="rId15"/>
    <p:sldId id="275"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33" autoAdjust="0"/>
  </p:normalViewPr>
  <p:slideViewPr>
    <p:cSldViewPr>
      <p:cViewPr varScale="1">
        <p:scale>
          <a:sx n="110" d="100"/>
          <a:sy n="110" d="100"/>
        </p:scale>
        <p:origin x="-2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4" Type="http://schemas.microsoft.com/office/2011/relationships/chartColorStyle" Target="colors1.xml"/><Relationship Id="rId1" Type="http://schemas.openxmlformats.org/officeDocument/2006/relationships/themeOverride" Target="../theme/themeOverride1.xml"/><Relationship Id="rId2"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ES" sz="1200"/>
              <a:t>RECORDED MUSIC REVENUES BY SECTOR (%, TRADE VALUE)</a:t>
            </a:r>
          </a:p>
        </c:rich>
      </c:tx>
      <c:layout>
        <c:manualLayout>
          <c:xMode val="edge"/>
          <c:yMode val="edge"/>
          <c:x val="0.134909667541557"/>
          <c:y val="0.0416666666666667"/>
        </c:manualLayout>
      </c:layout>
      <c:overlay val="0"/>
      <c:spPr>
        <a:noFill/>
        <a:ln>
          <a:noFill/>
        </a:ln>
        <a:effectLst/>
      </c:spPr>
    </c:title>
    <c:autoTitleDeleted val="0"/>
    <c:plotArea>
      <c:layout>
        <c:manualLayout>
          <c:layoutTarget val="inner"/>
          <c:xMode val="edge"/>
          <c:yMode val="edge"/>
          <c:x val="0.102231772782267"/>
          <c:y val="0.188251211259013"/>
          <c:w val="0.443020997375328"/>
          <c:h val="0.73836832895888"/>
        </c:manualLayout>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Hoja1!$B$4:$E$4</c:f>
              <c:strCache>
                <c:ptCount val="4"/>
                <c:pt idx="0">
                  <c:v>Physical</c:v>
                </c:pt>
                <c:pt idx="1">
                  <c:v>Digital</c:v>
                </c:pt>
                <c:pt idx="2">
                  <c:v>Synchronisation</c:v>
                </c:pt>
                <c:pt idx="3">
                  <c:v>Performance rights (incl. Artists)</c:v>
                </c:pt>
              </c:strCache>
            </c:strRef>
          </c:cat>
          <c:val>
            <c:numRef>
              <c:f>Hoja1!$B$6:$E$6</c:f>
              <c:numCache>
                <c:formatCode>0%</c:formatCode>
                <c:ptCount val="4"/>
                <c:pt idx="0">
                  <c:v>0.270822420115244</c:v>
                </c:pt>
                <c:pt idx="1">
                  <c:v>0.456259821896281</c:v>
                </c:pt>
                <c:pt idx="2">
                  <c:v>0.0151911995809324</c:v>
                </c:pt>
                <c:pt idx="3">
                  <c:v>0.257726558407543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15508533239897"/>
          <c:y val="0.213160166761132"/>
          <c:w val="0.346505468066492"/>
          <c:h val="0.68055993000874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8A347-681B-4415-9B01-81FE624995D8}" type="datetimeFigureOut">
              <a:rPr lang="es-ES" smtClean="0"/>
              <a:t>24/05/17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77542-677C-4805-BE73-A32B01AE2E5D}" type="slidenum">
              <a:rPr lang="es-ES" smtClean="0"/>
              <a:t>‹Nr.›</a:t>
            </a:fld>
            <a:endParaRPr lang="es-ES"/>
          </a:p>
        </p:txBody>
      </p:sp>
    </p:spTree>
    <p:extLst>
      <p:ext uri="{BB962C8B-B14F-4D97-AF65-F5344CB8AC3E}">
        <p14:creationId xmlns:p14="http://schemas.microsoft.com/office/powerpoint/2010/main" val="1010303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E1CAE7DA-7E5C-5741-8401-2A08C3D556CC}" type="slidenum">
              <a:rPr lang="es-ES" altLang="es-ES_tradnl"/>
              <a:pPr>
                <a:spcBef>
                  <a:spcPct val="0"/>
                </a:spcBef>
              </a:pPr>
              <a:t>1</a:t>
            </a:fld>
            <a:endParaRPr lang="es-ES" altLang="es-ES_tradnl"/>
          </a:p>
        </p:txBody>
      </p:sp>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s-ES_tradnl" altLang="es-ES_tradnl"/>
          </a:p>
        </p:txBody>
      </p:sp>
    </p:spTree>
    <p:extLst>
      <p:ext uri="{BB962C8B-B14F-4D97-AF65-F5344CB8AC3E}">
        <p14:creationId xmlns:p14="http://schemas.microsoft.com/office/powerpoint/2010/main" val="40895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8BAA7466-C191-E44A-9C83-2DF672134869}" type="slidenum">
              <a:rPr lang="es-ES" altLang="es-ES_tradnl"/>
              <a:pPr>
                <a:spcBef>
                  <a:spcPct val="0"/>
                </a:spcBef>
              </a:pPr>
              <a:t>3</a:t>
            </a:fld>
            <a:endParaRPr lang="es-ES" altLang="es-ES_tradnl"/>
          </a:p>
        </p:txBody>
      </p:sp>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s-ES_tradnl" altLang="es-ES_tradnl"/>
          </a:p>
        </p:txBody>
      </p:sp>
    </p:spTree>
    <p:extLst>
      <p:ext uri="{BB962C8B-B14F-4D97-AF65-F5344CB8AC3E}">
        <p14:creationId xmlns:p14="http://schemas.microsoft.com/office/powerpoint/2010/main" val="1212902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E1CAE7DA-7E5C-5741-8401-2A08C3D556CC}" type="slidenum">
              <a:rPr lang="es-ES" altLang="es-ES_tradnl"/>
              <a:pPr>
                <a:spcBef>
                  <a:spcPct val="0"/>
                </a:spcBef>
              </a:pPr>
              <a:t>4</a:t>
            </a:fld>
            <a:endParaRPr lang="es-ES" altLang="es-ES_tradnl"/>
          </a:p>
        </p:txBody>
      </p:sp>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s-ES_tradnl" altLang="es-ES_tradnl"/>
          </a:p>
        </p:txBody>
      </p:sp>
    </p:spTree>
    <p:extLst>
      <p:ext uri="{BB962C8B-B14F-4D97-AF65-F5344CB8AC3E}">
        <p14:creationId xmlns:p14="http://schemas.microsoft.com/office/powerpoint/2010/main" val="1894664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07B99CB7-0706-8947-84A6-B54EB7383205}" type="slidenum">
              <a:rPr lang="es-ES" altLang="es-ES_tradnl"/>
              <a:pPr>
                <a:spcBef>
                  <a:spcPct val="0"/>
                </a:spcBef>
              </a:pPr>
              <a:t>5</a:t>
            </a:fld>
            <a:endParaRPr lang="es-ES" altLang="es-ES_tradnl"/>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ltLang="es-ES_tradnl"/>
          </a:p>
        </p:txBody>
      </p:sp>
    </p:spTree>
    <p:extLst>
      <p:ext uri="{BB962C8B-B14F-4D97-AF65-F5344CB8AC3E}">
        <p14:creationId xmlns:p14="http://schemas.microsoft.com/office/powerpoint/2010/main" val="47928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B3EF8061-A468-414F-967C-4E2169F373F1}" type="slidenum">
              <a:rPr lang="es-ES" altLang="es-ES_tradnl"/>
              <a:pPr>
                <a:spcBef>
                  <a:spcPct val="0"/>
                </a:spcBef>
              </a:pPr>
              <a:t>6</a:t>
            </a:fld>
            <a:endParaRPr lang="es-ES" altLang="es-ES_tradnl"/>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ltLang="es-ES_tradnl"/>
          </a:p>
        </p:txBody>
      </p:sp>
    </p:spTree>
    <p:extLst>
      <p:ext uri="{BB962C8B-B14F-4D97-AF65-F5344CB8AC3E}">
        <p14:creationId xmlns:p14="http://schemas.microsoft.com/office/powerpoint/2010/main" val="106544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46A6D2EB-81E5-7147-AD8F-2BAF874AABD1}" type="slidenum">
              <a:rPr lang="es-ES" altLang="es-ES_tradnl"/>
              <a:pPr>
                <a:spcBef>
                  <a:spcPct val="0"/>
                </a:spcBef>
              </a:pPr>
              <a:t>7</a:t>
            </a:fld>
            <a:endParaRPr lang="es-ES" altLang="es-ES_tradnl"/>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ltLang="es-ES_tradnl"/>
          </a:p>
        </p:txBody>
      </p:sp>
    </p:spTree>
    <p:extLst>
      <p:ext uri="{BB962C8B-B14F-4D97-AF65-F5344CB8AC3E}">
        <p14:creationId xmlns:p14="http://schemas.microsoft.com/office/powerpoint/2010/main" val="194786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428D0AA9-6AB8-914F-8004-9C10F91C7B66}" type="slidenum">
              <a:rPr lang="es-ES" altLang="es-ES_tradnl"/>
              <a:pPr>
                <a:spcBef>
                  <a:spcPct val="0"/>
                </a:spcBef>
              </a:pPr>
              <a:t>8</a:t>
            </a:fld>
            <a:endParaRPr lang="es-ES" altLang="es-ES_tradnl"/>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ltLang="es-ES_tradnl"/>
          </a:p>
        </p:txBody>
      </p:sp>
    </p:spTree>
    <p:extLst>
      <p:ext uri="{BB962C8B-B14F-4D97-AF65-F5344CB8AC3E}">
        <p14:creationId xmlns:p14="http://schemas.microsoft.com/office/powerpoint/2010/main" val="1091488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EF8C1846-50CD-4C91-BB20-C17CE438BA3A}" type="slidenum">
              <a:rPr lang="es-ES" smtClean="0"/>
              <a:pPr>
                <a:defRPr/>
              </a:pPr>
              <a:t>14</a:t>
            </a:fld>
            <a:endParaRPr lang="es-ES"/>
          </a:p>
        </p:txBody>
      </p:sp>
    </p:spTree>
    <p:extLst>
      <p:ext uri="{BB962C8B-B14F-4D97-AF65-F5344CB8AC3E}">
        <p14:creationId xmlns:p14="http://schemas.microsoft.com/office/powerpoint/2010/main" val="1196796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ＭＳ Ｐゴシック" charset="-128"/>
              </a:defRPr>
            </a:lvl1pPr>
            <a:lvl2pPr marL="742950" indent="-285750">
              <a:spcBef>
                <a:spcPct val="30000"/>
              </a:spcBef>
              <a:defRPr sz="1200">
                <a:solidFill>
                  <a:schemeClr val="tx1"/>
                </a:solidFill>
                <a:latin typeface="Arial" charset="0"/>
                <a:ea typeface="ＭＳ Ｐゴシック" charset="-128"/>
              </a:defRPr>
            </a:lvl2pPr>
            <a:lvl3pPr marL="1143000" indent="-228600">
              <a:spcBef>
                <a:spcPct val="30000"/>
              </a:spcBef>
              <a:defRPr sz="1200">
                <a:solidFill>
                  <a:schemeClr val="tx1"/>
                </a:solidFill>
                <a:latin typeface="Arial" charset="0"/>
                <a:ea typeface="ＭＳ Ｐゴシック" charset="-128"/>
              </a:defRPr>
            </a:lvl3pPr>
            <a:lvl4pPr marL="1600200" indent="-228600">
              <a:spcBef>
                <a:spcPct val="30000"/>
              </a:spcBef>
              <a:defRPr sz="1200">
                <a:solidFill>
                  <a:schemeClr val="tx1"/>
                </a:solidFill>
                <a:latin typeface="Arial" charset="0"/>
                <a:ea typeface="ＭＳ Ｐゴシック" charset="-128"/>
              </a:defRPr>
            </a:lvl4pPr>
            <a:lvl5pPr marL="2057400" indent="-228600">
              <a:spcBef>
                <a:spcPct val="30000"/>
              </a:spcBef>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pPr>
              <a:spcBef>
                <a:spcPct val="0"/>
              </a:spcBef>
            </a:pPr>
            <a:fld id="{E1CAE7DA-7E5C-5741-8401-2A08C3D556CC}" type="slidenum">
              <a:rPr lang="es-ES" altLang="es-ES_tradnl"/>
              <a:pPr>
                <a:spcBef>
                  <a:spcPct val="0"/>
                </a:spcBef>
              </a:pPr>
              <a:t>15</a:t>
            </a:fld>
            <a:endParaRPr lang="es-ES" altLang="es-ES_tradnl"/>
          </a:p>
        </p:txBody>
      </p:sp>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s-ES_tradnl" altLang="es-ES_tradnl"/>
          </a:p>
        </p:txBody>
      </p:sp>
    </p:spTree>
    <p:extLst>
      <p:ext uri="{BB962C8B-B14F-4D97-AF65-F5344CB8AC3E}">
        <p14:creationId xmlns:p14="http://schemas.microsoft.com/office/powerpoint/2010/main" val="2715230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1262155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307426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322920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227743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48137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3211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3553102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154423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1684262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418697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B7A0B-70BA-47FB-BD47-139EEB409EFB}" type="datetimeFigureOut">
              <a:rPr lang="es-ES" smtClean="0"/>
              <a:t>24/05/17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653308-2039-408A-BC71-4C547C624B57}" type="slidenum">
              <a:rPr lang="es-ES" smtClean="0"/>
              <a:t>‹Nr.›</a:t>
            </a:fld>
            <a:endParaRPr lang="es-ES"/>
          </a:p>
        </p:txBody>
      </p:sp>
    </p:spTree>
    <p:extLst>
      <p:ext uri="{BB962C8B-B14F-4D97-AF65-F5344CB8AC3E}">
        <p14:creationId xmlns:p14="http://schemas.microsoft.com/office/powerpoint/2010/main" val="37125231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B7A0B-70BA-47FB-BD47-139EEB409EFB}" type="datetimeFigureOut">
              <a:rPr lang="es-ES" smtClean="0"/>
              <a:t>24/05/17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53308-2039-408A-BC71-4C547C624B57}" type="slidenum">
              <a:rPr lang="es-ES" smtClean="0"/>
              <a:t>‹Nr.›</a:t>
            </a:fld>
            <a:endParaRPr lang="es-ES"/>
          </a:p>
        </p:txBody>
      </p:sp>
    </p:spTree>
    <p:extLst>
      <p:ext uri="{BB962C8B-B14F-4D97-AF65-F5344CB8AC3E}">
        <p14:creationId xmlns:p14="http://schemas.microsoft.com/office/powerpoint/2010/main" val="131391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file:///C:\Users\JABUENO.DOMAFYVE\Documents\IFPI\PRC%20MILAN\Datos%20Evolucion%20EJ%20SGAE-AA.xlsx!Datos%20Ej%20Pub%20SGAE%20!%5bDatos%20Evolucion%20EJ%20SGAE-AA.xlsx%5dDatos%20Ej%20Pub%20SGAE%20%201%20Gr&#225;fico" TargetMode="External"/><Relationship Id="rId4" Type="http://schemas.openxmlformats.org/officeDocument/2006/relationships/image" Target="../media/image6.emf"/><Relationship Id="rId5"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oleObject" Target="file:///\\SRV-FILES16\Datos\Tesorer&#237;a-Contabilidad\PRESUPUESTOS\2017\0B-RECAUDACION\00-Pto.%20Recaudaci&#243;n%202017.xlsx!Informe%20Asamblea!F88C2:F107C10" TargetMode="External"/><Relationship Id="rId5"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9" Type="http://schemas.openxmlformats.org/officeDocument/2006/relationships/image" Target="../media/image14.png"/><Relationship Id="rId20" Type="http://schemas.openxmlformats.org/officeDocument/2006/relationships/image" Target="../media/image24.png"/><Relationship Id="rId21" Type="http://schemas.openxmlformats.org/officeDocument/2006/relationships/image" Target="../media/image25.png"/><Relationship Id="rId22" Type="http://schemas.openxmlformats.org/officeDocument/2006/relationships/image" Target="../media/image26.jpeg"/><Relationship Id="rId23" Type="http://schemas.openxmlformats.org/officeDocument/2006/relationships/image" Target="../media/image27.png"/><Relationship Id="rId24" Type="http://schemas.openxmlformats.org/officeDocument/2006/relationships/image" Target="../media/image28.png"/><Relationship Id="rId10" Type="http://schemas.openxmlformats.org/officeDocument/2006/relationships/image" Target="../media/image15.png"/><Relationship Id="rId11" Type="http://schemas.openxmlformats.org/officeDocument/2006/relationships/image" Target="../media/image16.png"/><Relationship Id="rId12" Type="http://schemas.openxmlformats.org/officeDocument/2006/relationships/image" Target="../media/image17.png"/><Relationship Id="rId13" Type="http://schemas.openxmlformats.org/officeDocument/2006/relationships/image" Target="../media/image18.png"/><Relationship Id="rId14" Type="http://schemas.openxmlformats.org/officeDocument/2006/relationships/image" Target="../media/image19.png"/><Relationship Id="rId15" Type="http://schemas.openxmlformats.org/officeDocument/2006/relationships/hyperlink" Target="http://www.ppluk.com/" TargetMode="External"/><Relationship Id="rId16" Type="http://schemas.openxmlformats.org/officeDocument/2006/relationships/image" Target="../media/image20.jpeg"/><Relationship Id="rId17" Type="http://schemas.openxmlformats.org/officeDocument/2006/relationships/image" Target="../media/image21.png"/><Relationship Id="rId18" Type="http://schemas.openxmlformats.org/officeDocument/2006/relationships/image" Target="../media/image22.png"/><Relationship Id="rId19"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8.png"/><Relationship Id="rId8"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304800" y="304800"/>
            <a:ext cx="830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endParaRPr lang="es-ES" altLang="es-ES_tradnl" sz="4400" dirty="0">
              <a:solidFill>
                <a:schemeClr val="tx2"/>
              </a:solidFill>
            </a:endParaRPr>
          </a:p>
        </p:txBody>
      </p:sp>
      <p:pic>
        <p:nvPicPr>
          <p:cNvPr id="43017" name="Imagen 5"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460" y="6259040"/>
            <a:ext cx="1192401" cy="5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187624" y="1268760"/>
            <a:ext cx="7272808" cy="1815882"/>
          </a:xfrm>
          <a:prstGeom prst="rect">
            <a:avLst/>
          </a:prstGeom>
        </p:spPr>
        <p:txBody>
          <a:bodyPr wrap="square">
            <a:spAutoFit/>
          </a:bodyPr>
          <a:lstStyle/>
          <a:p>
            <a:pPr algn="ctr"/>
            <a:r>
              <a:rPr lang="es-ES" sz="2800" b="1" dirty="0" err="1"/>
              <a:t>Esmorzars</a:t>
            </a:r>
            <a:r>
              <a:rPr lang="es-ES" sz="2800" b="1" dirty="0"/>
              <a:t> </a:t>
            </a:r>
            <a:r>
              <a:rPr lang="es-ES" sz="2800" b="1" dirty="0" err="1"/>
              <a:t>Label</a:t>
            </a:r>
            <a:r>
              <a:rPr lang="es-ES" sz="2800" b="1" dirty="0"/>
              <a:t> </a:t>
            </a:r>
            <a:r>
              <a:rPr lang="es-ES" sz="2800" b="1" dirty="0" err="1" smtClean="0"/>
              <a:t>Lab</a:t>
            </a:r>
            <a:endParaRPr lang="es-ES" sz="2800" b="1" dirty="0"/>
          </a:p>
          <a:p>
            <a:pPr algn="ctr"/>
            <a:endParaRPr lang="es-ES" sz="2800" b="1" dirty="0" smtClean="0"/>
          </a:p>
          <a:p>
            <a:pPr algn="ctr"/>
            <a:r>
              <a:rPr lang="es-ES" sz="2800" b="1" dirty="0" smtClean="0"/>
              <a:t>AGEDI- </a:t>
            </a:r>
            <a:r>
              <a:rPr lang="es-ES" sz="2800" b="1" dirty="0" err="1"/>
              <a:t>Gestió</a:t>
            </a:r>
            <a:r>
              <a:rPr lang="es-ES" sz="2800" b="1" dirty="0"/>
              <a:t> </a:t>
            </a:r>
            <a:r>
              <a:rPr lang="es-ES" sz="2800" b="1" dirty="0" err="1"/>
              <a:t>col.lectiva</a:t>
            </a:r>
            <a:r>
              <a:rPr lang="es-ES" sz="2800" b="1" dirty="0"/>
              <a:t>, </a:t>
            </a:r>
            <a:r>
              <a:rPr lang="es-ES" sz="2800" b="1" dirty="0" err="1"/>
              <a:t>recaptació</a:t>
            </a:r>
            <a:r>
              <a:rPr lang="es-ES" sz="2800" b="1" dirty="0"/>
              <a:t> i </a:t>
            </a:r>
            <a:r>
              <a:rPr lang="es-ES" sz="2800" b="1" dirty="0" err="1"/>
              <a:t>repartiment</a:t>
            </a:r>
            <a:r>
              <a:rPr lang="es-ES" sz="2800" b="1" dirty="0"/>
              <a:t> </a:t>
            </a:r>
            <a:endParaRPr lang="es-ES" sz="2800" dirty="0"/>
          </a:p>
        </p:txBody>
      </p:sp>
      <p:sp>
        <p:nvSpPr>
          <p:cNvPr id="3" name="AutoShape 5" descr="Resultado de imagen de apecat"/>
          <p:cNvSpPr>
            <a:spLocks noChangeAspect="1" noChangeArrowheads="1"/>
          </p:cNvSpPr>
          <p:nvPr/>
        </p:nvSpPr>
        <p:spPr bwMode="auto">
          <a:xfrm>
            <a:off x="4399818" y="5373216"/>
            <a:ext cx="1257300" cy="885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 name="Imagen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3688" y="3573016"/>
            <a:ext cx="1031304" cy="730024"/>
          </a:xfrm>
          <a:prstGeom prst="rect">
            <a:avLst/>
          </a:prstGeom>
        </p:spPr>
      </p:pic>
      <p:pic>
        <p:nvPicPr>
          <p:cNvPr id="7" name="Imagen 6" descr="promusicae firma"/>
          <p:cNvPicPr/>
          <p:nvPr/>
        </p:nvPicPr>
        <p:blipFill>
          <a:blip r:embed="rId5">
            <a:extLst>
              <a:ext uri="{28A0092B-C50C-407E-A947-70E740481C1C}">
                <a14:useLocalDpi xmlns:a14="http://schemas.microsoft.com/office/drawing/2010/main" val="0"/>
              </a:ext>
            </a:extLst>
          </a:blip>
          <a:srcRect/>
          <a:stretch>
            <a:fillRect/>
          </a:stretch>
        </p:blipFill>
        <p:spPr bwMode="auto">
          <a:xfrm>
            <a:off x="3635896" y="3645024"/>
            <a:ext cx="1584176" cy="586008"/>
          </a:xfrm>
          <a:prstGeom prst="rect">
            <a:avLst/>
          </a:prstGeom>
          <a:noFill/>
          <a:ln>
            <a:noFill/>
          </a:ln>
        </p:spPr>
      </p:pic>
      <p:pic>
        <p:nvPicPr>
          <p:cNvPr id="8" name="Imagen 7" descr="Macintosh HD:Users:Eva:Desktop:sde_logo.jpg"/>
          <p:cNvPicPr/>
          <p:nvPr/>
        </p:nvPicPr>
        <p:blipFill>
          <a:blip r:embed="rId6">
            <a:extLst>
              <a:ext uri="{28A0092B-C50C-407E-A947-70E740481C1C}">
                <a14:useLocalDpi xmlns:a14="http://schemas.microsoft.com/office/drawing/2010/main" val="0"/>
              </a:ext>
            </a:extLst>
          </a:blip>
          <a:srcRect/>
          <a:stretch>
            <a:fillRect/>
          </a:stretch>
        </p:blipFill>
        <p:spPr bwMode="auto">
          <a:xfrm>
            <a:off x="6012160" y="3573016"/>
            <a:ext cx="1431290" cy="474980"/>
          </a:xfrm>
          <a:prstGeom prst="rect">
            <a:avLst/>
          </a:prstGeom>
          <a:noFill/>
          <a:ln>
            <a:noFill/>
          </a:ln>
        </p:spPr>
      </p:pic>
    </p:spTree>
    <p:extLst>
      <p:ext uri="{BB962C8B-B14F-4D97-AF65-F5344CB8AC3E}">
        <p14:creationId xmlns:p14="http://schemas.microsoft.com/office/powerpoint/2010/main" val="26067933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a:solidFill>
                  <a:schemeClr val="hlink"/>
                </a:solidFill>
              </a:rPr>
              <a:t>La gestión en cifras </a:t>
            </a:r>
            <a:r>
              <a:rPr lang="es-ES" sz="4000" dirty="0" smtClean="0">
                <a:solidFill>
                  <a:schemeClr val="hlink"/>
                </a:solidFill>
              </a:rPr>
              <a:t>II</a:t>
            </a:r>
            <a:br>
              <a:rPr lang="es-ES" sz="4000" dirty="0" smtClean="0">
                <a:solidFill>
                  <a:schemeClr val="hlink"/>
                </a:solidFill>
              </a:rPr>
            </a:br>
            <a:r>
              <a:rPr lang="es-ES" sz="2000" dirty="0" smtClean="0">
                <a:solidFill>
                  <a:schemeClr val="hlink"/>
                </a:solidFill>
              </a:rPr>
              <a:t>Penetración en los mercados de Ejecución Pública vs SGAE</a:t>
            </a:r>
            <a:endParaRPr lang="es-ES" sz="4000" dirty="0">
              <a:solidFill>
                <a:schemeClr val="hlink"/>
              </a:solidFill>
            </a:endParaRPr>
          </a:p>
        </p:txBody>
      </p:sp>
      <p:graphicFrame>
        <p:nvGraphicFramePr>
          <p:cNvPr id="5" name="Objeto 4"/>
          <p:cNvGraphicFramePr>
            <a:graphicFrameLocks noChangeAspect="1"/>
          </p:cNvGraphicFramePr>
          <p:nvPr>
            <p:extLst>
              <p:ext uri="{D42A27DB-BD31-4B8C-83A1-F6EECF244321}">
                <p14:modId xmlns:p14="http://schemas.microsoft.com/office/powerpoint/2010/main" val="3957904462"/>
              </p:ext>
            </p:extLst>
          </p:nvPr>
        </p:nvGraphicFramePr>
        <p:xfrm>
          <a:off x="765175" y="1703388"/>
          <a:ext cx="6892925" cy="3986212"/>
        </p:xfrm>
        <a:graphic>
          <a:graphicData uri="http://schemas.openxmlformats.org/presentationml/2006/ole">
            <mc:AlternateContent xmlns:mc="http://schemas.openxmlformats.org/markup-compatibility/2006">
              <mc:Choice xmlns:v="urn:schemas-microsoft-com:vml" Requires="v">
                <p:oleObj spid="_x0000_s2062" name="Hoja de cálculo" r:id="rId3" imgW="6438889" imgH="5105430" progId="Excel.Sheet.12">
                  <p:link updateAutomatic="1"/>
                </p:oleObj>
              </mc:Choice>
              <mc:Fallback>
                <p:oleObj name="Hoja de cálculo" r:id="rId3" imgW="6438889" imgH="5105430" progId="Excel.Sheet.12">
                  <p:link updateAutomatic="1"/>
                  <p:pic>
                    <p:nvPicPr>
                      <p:cNvPr id="0" name=""/>
                      <p:cNvPicPr/>
                      <p:nvPr/>
                    </p:nvPicPr>
                    <p:blipFill>
                      <a:blip r:embed="rId4"/>
                      <a:stretch>
                        <a:fillRect/>
                      </a:stretch>
                    </p:blipFill>
                    <p:spPr>
                      <a:xfrm>
                        <a:off x="765175" y="1703388"/>
                        <a:ext cx="6892925" cy="3986212"/>
                      </a:xfrm>
                      <a:prstGeom prst="rect">
                        <a:avLst/>
                      </a:prstGeom>
                    </p:spPr>
                  </p:pic>
                </p:oleObj>
              </mc:Fallback>
            </mc:AlternateContent>
          </a:graphicData>
        </a:graphic>
      </p:graphicFrame>
      <p:pic>
        <p:nvPicPr>
          <p:cNvPr id="7" name="Imagen 7" descr="agedi firma.bmp"/>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
          <p:cNvSpPr>
            <a:spLocks noGrp="1"/>
          </p:cNvSpPr>
          <p:nvPr>
            <p:ph type="ftr" sz="quarter" idx="11"/>
          </p:nvPr>
        </p:nvSpPr>
        <p:spPr bwMode="auto">
          <a:xfrm>
            <a:off x="3539393" y="64090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33203038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a:solidFill>
                  <a:schemeClr val="hlink"/>
                </a:solidFill>
              </a:rPr>
              <a:t>La gestión en cifras </a:t>
            </a:r>
            <a:r>
              <a:rPr lang="es-ES" sz="4000" dirty="0" smtClean="0">
                <a:solidFill>
                  <a:schemeClr val="hlink"/>
                </a:solidFill>
              </a:rPr>
              <a:t>III</a:t>
            </a:r>
            <a:endParaRPr lang="es-ES" sz="4000" dirty="0">
              <a:solidFill>
                <a:schemeClr val="hlink"/>
              </a:solidFill>
            </a:endParaRPr>
          </a:p>
        </p:txBody>
      </p:sp>
      <p:pic>
        <p:nvPicPr>
          <p:cNvPr id="4" name="Picture 21" descr="L:\Comunes\Logos\logo agedi nuevo\AGEDI LOGO.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6309320"/>
            <a:ext cx="926914" cy="4489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Objeto 2"/>
          <p:cNvGraphicFramePr>
            <a:graphicFrameLocks noChangeAspect="1"/>
          </p:cNvGraphicFramePr>
          <p:nvPr>
            <p:extLst>
              <p:ext uri="{D42A27DB-BD31-4B8C-83A1-F6EECF244321}">
                <p14:modId xmlns:p14="http://schemas.microsoft.com/office/powerpoint/2010/main" val="1466606284"/>
              </p:ext>
            </p:extLst>
          </p:nvPr>
        </p:nvGraphicFramePr>
        <p:xfrm>
          <a:off x="534573" y="2132793"/>
          <a:ext cx="8069876" cy="2952390"/>
        </p:xfrm>
        <a:graphic>
          <a:graphicData uri="http://schemas.openxmlformats.org/presentationml/2006/ole">
            <mc:AlternateContent xmlns:mc="http://schemas.openxmlformats.org/markup-compatibility/2006">
              <mc:Choice xmlns:v="urn:schemas-microsoft-com:vml" Requires="v">
                <p:oleObj spid="_x0000_s1038" name="Hoja de cálculo" r:id="rId4" imgW="8458132" imgH="2876580" progId="Excel.Sheet.12">
                  <p:link updateAutomatic="1"/>
                </p:oleObj>
              </mc:Choice>
              <mc:Fallback>
                <p:oleObj name="Hoja de cálculo" r:id="rId4" imgW="8458132" imgH="2876580" progId="Excel.Sheet.12">
                  <p:link updateAutomatic="1"/>
                  <p:pic>
                    <p:nvPicPr>
                      <p:cNvPr id="0" name=""/>
                      <p:cNvPicPr/>
                      <p:nvPr/>
                    </p:nvPicPr>
                    <p:blipFill>
                      <a:blip r:embed="rId5"/>
                      <a:stretch>
                        <a:fillRect/>
                      </a:stretch>
                    </p:blipFill>
                    <p:spPr>
                      <a:xfrm>
                        <a:off x="534573" y="2132793"/>
                        <a:ext cx="8069876" cy="2952390"/>
                      </a:xfrm>
                      <a:prstGeom prst="rect">
                        <a:avLst/>
                      </a:prstGeom>
                    </p:spPr>
                  </p:pic>
                </p:oleObj>
              </mc:Fallback>
            </mc:AlternateContent>
          </a:graphicData>
        </a:graphic>
      </p:graphicFrame>
      <p:sp>
        <p:nvSpPr>
          <p:cNvPr id="7" name="Footer Placeholder 1"/>
          <p:cNvSpPr>
            <a:spLocks noGrp="1"/>
          </p:cNvSpPr>
          <p:nvPr>
            <p:ph type="ftr" sz="quarter" idx="11"/>
          </p:nvPr>
        </p:nvSpPr>
        <p:spPr bwMode="auto">
          <a:xfrm>
            <a:off x="3539393" y="64090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31834092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a:solidFill>
                  <a:schemeClr val="hlink"/>
                </a:solidFill>
              </a:rPr>
              <a:t>Principios y normas de reparto I</a:t>
            </a:r>
          </a:p>
        </p:txBody>
      </p:sp>
      <p:pic>
        <p:nvPicPr>
          <p:cNvPr id="4" name="Picture 21" descr="L:\Comunes\Logos\logo agedi nuevo\AGEDI LOGO.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30114"/>
            <a:ext cx="1075597" cy="52091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39552" y="1417639"/>
            <a:ext cx="8352928" cy="4524315"/>
          </a:xfrm>
          <a:prstGeom prst="rect">
            <a:avLst/>
          </a:prstGeom>
        </p:spPr>
        <p:txBody>
          <a:bodyPr wrap="square">
            <a:spAutoFit/>
          </a:bodyPr>
          <a:lstStyle/>
          <a:p>
            <a:r>
              <a:rPr lang="es-ES" dirty="0" smtClean="0"/>
              <a:t>Artículo 2, Principios Generales:</a:t>
            </a:r>
          </a:p>
          <a:p>
            <a:endParaRPr lang="es-ES" dirty="0" smtClean="0"/>
          </a:p>
          <a:p>
            <a:pPr marL="285750" indent="-285750">
              <a:buFont typeface="Arial" panose="020B0604020202020204" pitchFamily="34" charset="0"/>
              <a:buChar char="•"/>
            </a:pPr>
            <a:r>
              <a:rPr lang="es-ES_tradnl" dirty="0"/>
              <a:t>La participación de los productores en el reparto de los derechos recaudados </a:t>
            </a:r>
            <a:r>
              <a:rPr lang="es-ES_tradnl" dirty="0" smtClean="0"/>
              <a:t>ha de ser </a:t>
            </a:r>
            <a:r>
              <a:rPr lang="es-ES_tradnl" dirty="0"/>
              <a:t>proporcional a la utilización de sus grabaciones sonoras y vídeos </a:t>
            </a:r>
            <a:r>
              <a:rPr lang="es-ES_tradnl" dirty="0" smtClean="0"/>
              <a:t>musicales.</a:t>
            </a:r>
          </a:p>
          <a:p>
            <a:pPr marL="285750" indent="-285750">
              <a:buFont typeface="Arial" panose="020B0604020202020204" pitchFamily="34" charset="0"/>
              <a:buChar char="•"/>
            </a:pPr>
            <a:r>
              <a:rPr lang="es-ES_tradnl" dirty="0" smtClean="0"/>
              <a:t>Se debe tratar </a:t>
            </a:r>
            <a:r>
              <a:rPr lang="es-ES_tradnl" dirty="0"/>
              <a:t>de obtener información precisa y pormenorizada sobre </a:t>
            </a:r>
            <a:r>
              <a:rPr lang="es-ES" dirty="0"/>
              <a:t>el grado de utilización de las </a:t>
            </a:r>
            <a:r>
              <a:rPr lang="es-ES_tradnl" dirty="0"/>
              <a:t>grabaciones sonoras y/o vídeos musicales (según el caso) </a:t>
            </a:r>
            <a:r>
              <a:rPr lang="es-ES" dirty="0"/>
              <a:t>por parte de los usuarios de los derechos gestionados por la entidad.</a:t>
            </a:r>
          </a:p>
          <a:p>
            <a:pPr marL="285750" indent="-285750">
              <a:buFont typeface="Arial" panose="020B0604020202020204" pitchFamily="34" charset="0"/>
              <a:buChar char="•"/>
            </a:pPr>
            <a:r>
              <a:rPr lang="es-ES" dirty="0"/>
              <a:t>Los derechos repartidos se deben asignar, siempre que sea posible y económicamente viable, en el nivel de la grabación (sonora o vídeo musical</a:t>
            </a:r>
            <a:r>
              <a:rPr lang="es-ES" dirty="0" smtClean="0"/>
              <a:t>)</a:t>
            </a:r>
          </a:p>
          <a:p>
            <a:pPr marL="285750" indent="-285750">
              <a:buFont typeface="Arial" panose="020B0604020202020204" pitchFamily="34" charset="0"/>
              <a:buChar char="•"/>
            </a:pPr>
            <a:r>
              <a:rPr lang="es-ES_tradnl" dirty="0"/>
              <a:t>E</a:t>
            </a:r>
            <a:r>
              <a:rPr lang="es-ES" dirty="0" smtClean="0"/>
              <a:t>n </a:t>
            </a:r>
            <a:r>
              <a:rPr lang="es-ES" dirty="0"/>
              <a:t>el caso de que esto no sea posible (por ejemplo, en la comunicación pública realizada en establecimientos como bares y restaurantes), el Comité Directivo aprobará el método que permita aproximarse, de la manera más adecuada, a dicha utilización real.</a:t>
            </a:r>
          </a:p>
          <a:p>
            <a:pPr marL="285750" indent="-285750">
              <a:buFont typeface="Arial" panose="020B0604020202020204" pitchFamily="34" charset="0"/>
              <a:buChar char="•"/>
            </a:pPr>
            <a:r>
              <a:rPr lang="es-ES_tradnl" dirty="0" smtClean="0"/>
              <a:t>Los </a:t>
            </a:r>
            <a:r>
              <a:rPr lang="es-ES_tradnl" dirty="0"/>
              <a:t>productores </a:t>
            </a:r>
            <a:r>
              <a:rPr lang="es-ES_tradnl" dirty="0" smtClean="0"/>
              <a:t>serán </a:t>
            </a:r>
            <a:r>
              <a:rPr lang="es-ES_tradnl" dirty="0"/>
              <a:t>responsables de comunicar a tiempo a AGEDI información precisa y completa de las grabaciones de cuyos </a:t>
            </a:r>
            <a:r>
              <a:rPr lang="es-ES_tradnl" dirty="0" smtClean="0"/>
              <a:t>derechos </a:t>
            </a:r>
            <a:r>
              <a:rPr lang="es-ES_tradnl" dirty="0"/>
              <a:t>sean </a:t>
            </a:r>
            <a:r>
              <a:rPr lang="es-ES_tradnl" dirty="0" smtClean="0"/>
              <a:t>titulares.</a:t>
            </a:r>
            <a:endParaRPr lang="es-ES" dirty="0" smtClean="0"/>
          </a:p>
          <a:p>
            <a:r>
              <a:rPr lang="es-ES" dirty="0" smtClean="0">
                <a:solidFill>
                  <a:srgbClr val="C00000"/>
                </a:solidFill>
              </a:rPr>
              <a:t>	</a:t>
            </a:r>
            <a:endParaRPr lang="es-ES" dirty="0"/>
          </a:p>
        </p:txBody>
      </p:sp>
      <p:sp>
        <p:nvSpPr>
          <p:cNvPr id="6" name="Footer Placeholder 1"/>
          <p:cNvSpPr>
            <a:spLocks noGrp="1"/>
          </p:cNvSpPr>
          <p:nvPr>
            <p:ph type="ftr" sz="quarter" idx="11"/>
          </p:nvPr>
        </p:nvSpPr>
        <p:spPr bwMode="auto">
          <a:xfrm>
            <a:off x="3539393" y="64090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2868453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r>
              <a:rPr lang="es-ES" sz="4000" dirty="0">
                <a:solidFill>
                  <a:schemeClr val="hlink"/>
                </a:solidFill>
              </a:rPr>
              <a:t>Principios y normas de reparto II</a:t>
            </a:r>
          </a:p>
        </p:txBody>
      </p:sp>
      <p:pic>
        <p:nvPicPr>
          <p:cNvPr id="4" name="Picture 21" descr="L:\Comunes\Logos\logo agedi nuevo\AGEDI LOGO.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63995"/>
            <a:ext cx="926914" cy="44890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611560" y="980861"/>
            <a:ext cx="8352928" cy="5355312"/>
          </a:xfrm>
          <a:prstGeom prst="rect">
            <a:avLst/>
          </a:prstGeom>
        </p:spPr>
        <p:txBody>
          <a:bodyPr wrap="square">
            <a:spAutoFit/>
          </a:bodyPr>
          <a:lstStyle/>
          <a:p>
            <a:r>
              <a:rPr lang="es-ES" dirty="0" smtClean="0"/>
              <a:t>Artículo 3, Proceso de reparto:</a:t>
            </a:r>
          </a:p>
          <a:p>
            <a:endParaRPr lang="es-ES" dirty="0" smtClean="0"/>
          </a:p>
          <a:p>
            <a:pPr marL="285750" indent="-285750">
              <a:buFont typeface="Arial" panose="020B0604020202020204" pitchFamily="34" charset="0"/>
              <a:buChar char="•"/>
            </a:pPr>
            <a:r>
              <a:rPr lang="es-ES_tradnl" dirty="0"/>
              <a:t>Información sobre </a:t>
            </a:r>
            <a:r>
              <a:rPr lang="es-ES_tradnl" dirty="0" smtClean="0"/>
              <a:t>utilizaciones:</a:t>
            </a:r>
            <a:endParaRPr lang="es-ES" dirty="0"/>
          </a:p>
          <a:p>
            <a:r>
              <a:rPr lang="es-ES_tradnl" dirty="0" smtClean="0">
                <a:solidFill>
                  <a:srgbClr val="C00000"/>
                </a:solidFill>
              </a:rPr>
              <a:t>a</a:t>
            </a:r>
            <a:r>
              <a:rPr lang="es-ES_tradnl" dirty="0"/>
              <a:t>. Declaración de los propios </a:t>
            </a:r>
            <a:r>
              <a:rPr lang="es-ES_tradnl" dirty="0" smtClean="0"/>
              <a:t>usuarios (según </a:t>
            </a:r>
            <a:r>
              <a:rPr lang="es-ES_tradnl" dirty="0"/>
              <a:t>el artículo 154 de la LPI están obligados a facilitar la información sobre sus utilizaciones, siempre que dicha información se suministre en los formatos y plazos necesarios y sea completa y </a:t>
            </a:r>
            <a:r>
              <a:rPr lang="es-ES_tradnl" dirty="0" smtClean="0"/>
              <a:t>fiable)</a:t>
            </a:r>
          </a:p>
          <a:p>
            <a:r>
              <a:rPr lang="es-ES_tradnl" dirty="0">
                <a:solidFill>
                  <a:srgbClr val="C00000"/>
                </a:solidFill>
              </a:rPr>
              <a:t>b</a:t>
            </a:r>
            <a:r>
              <a:rPr lang="es-ES_tradnl" dirty="0"/>
              <a:t>. Información facilitada por empresas </a:t>
            </a:r>
            <a:r>
              <a:rPr lang="es-ES_tradnl" dirty="0" smtClean="0"/>
              <a:t>mediante </a:t>
            </a:r>
            <a:r>
              <a:rPr lang="es-ES_tradnl" dirty="0"/>
              <a:t>el uso de huellas digitales o tecnologías </a:t>
            </a:r>
            <a:r>
              <a:rPr lang="es-ES_tradnl" dirty="0" smtClean="0"/>
              <a:t>similares a </a:t>
            </a:r>
            <a:r>
              <a:rPr lang="es-ES" dirty="0" smtClean="0"/>
              <a:t>nivel </a:t>
            </a:r>
            <a:r>
              <a:rPr lang="es-ES" dirty="0"/>
              <a:t>de la grabación (sonora o vídeo musical</a:t>
            </a:r>
            <a:r>
              <a:rPr lang="es-ES" dirty="0" smtClean="0"/>
              <a:t>).</a:t>
            </a:r>
          </a:p>
          <a:p>
            <a:r>
              <a:rPr lang="es-ES_tradnl" dirty="0">
                <a:solidFill>
                  <a:srgbClr val="C00000"/>
                </a:solidFill>
              </a:rPr>
              <a:t>c</a:t>
            </a:r>
            <a:r>
              <a:rPr lang="es-ES_tradnl" dirty="0"/>
              <a:t>. Declaración de empresas suministradoras de servicios de ambientación musical.</a:t>
            </a:r>
            <a:endParaRPr lang="es-ES" dirty="0"/>
          </a:p>
          <a:p>
            <a:r>
              <a:rPr lang="es-ES_tradnl" dirty="0">
                <a:solidFill>
                  <a:srgbClr val="C00000"/>
                </a:solidFill>
              </a:rPr>
              <a:t>d</a:t>
            </a:r>
            <a:r>
              <a:rPr lang="es-ES_tradnl" dirty="0"/>
              <a:t>. Estudios estadísticos propios o de terceros.</a:t>
            </a:r>
            <a:endParaRPr lang="es-ES" dirty="0"/>
          </a:p>
          <a:p>
            <a:r>
              <a:rPr lang="es-ES_tradnl" dirty="0">
                <a:solidFill>
                  <a:srgbClr val="C00000"/>
                </a:solidFill>
              </a:rPr>
              <a:t>e</a:t>
            </a:r>
            <a:r>
              <a:rPr lang="es-ES_tradnl" dirty="0"/>
              <a:t>. Cuotas de mercado en la venta de música grabada.</a:t>
            </a:r>
            <a:endParaRPr lang="es-ES" dirty="0"/>
          </a:p>
          <a:p>
            <a:r>
              <a:rPr lang="es-ES_tradnl" dirty="0">
                <a:solidFill>
                  <a:srgbClr val="C00000"/>
                </a:solidFill>
              </a:rPr>
              <a:t>f</a:t>
            </a:r>
            <a:r>
              <a:rPr lang="es-ES_tradnl" dirty="0"/>
              <a:t>.  Información sobre utilizaciones en un sector de usuarios diferente, siempre que haya un vínculo razonable entre ambos sectores</a:t>
            </a:r>
            <a:r>
              <a:rPr lang="es-ES_tradnl" dirty="0" smtClean="0"/>
              <a:t>.</a:t>
            </a:r>
          </a:p>
          <a:p>
            <a:endParaRPr lang="es-ES" dirty="0" smtClean="0"/>
          </a:p>
          <a:p>
            <a:r>
              <a:rPr lang="es-ES" dirty="0"/>
              <a:t>En el caso de no disponer de información válida de utilizaciones, el Comité Directivo aprobará el método que permita aproximarse, de la manera más adecuada posible, a dicha utilización </a:t>
            </a:r>
            <a:r>
              <a:rPr lang="es-ES" dirty="0" smtClean="0"/>
              <a:t>real</a:t>
            </a:r>
          </a:p>
          <a:p>
            <a:endParaRPr lang="es-ES" dirty="0" smtClean="0"/>
          </a:p>
          <a:p>
            <a:pPr algn="ctr"/>
            <a:r>
              <a:rPr lang="es-ES" b="1" dirty="0" smtClean="0">
                <a:solidFill>
                  <a:srgbClr val="0070C0"/>
                </a:solidFill>
              </a:rPr>
              <a:t>Más información </a:t>
            </a:r>
            <a:r>
              <a:rPr lang="es-ES" b="1" dirty="0">
                <a:solidFill>
                  <a:srgbClr val="0070C0"/>
                </a:solidFill>
              </a:rPr>
              <a:t>en https://www.agedi.es/index.php/socios/normas-de-reparto</a:t>
            </a:r>
            <a:endParaRPr lang="es-ES" b="1" dirty="0" smtClean="0">
              <a:solidFill>
                <a:srgbClr val="0070C0"/>
              </a:solidFill>
            </a:endParaRPr>
          </a:p>
        </p:txBody>
      </p:sp>
      <p:sp>
        <p:nvSpPr>
          <p:cNvPr id="6" name="Footer Placeholder 1"/>
          <p:cNvSpPr>
            <a:spLocks noGrp="1"/>
          </p:cNvSpPr>
          <p:nvPr>
            <p:ph type="ftr" sz="quarter" idx="11"/>
          </p:nvPr>
        </p:nvSpPr>
        <p:spPr bwMode="auto">
          <a:xfrm>
            <a:off x="3539393" y="64090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33844989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2" descr="data:image/jpeg;base64,/9j/4AAQSkZJRgABAQAAAQABAAD/2wCEAAkGBhQSERAQERIWFRUWGBcVFBUSFxUSGhgSExQWFRYRFRgXGyYfGBojGRoXIC8iJicpLS0tFSAxNTw2NSYrLCkBCQoKDgwOGg8PGi4lHiQ1MDUyKzIpLyo0NSkuKS01NDUpLC4tLTU1KSw1LDE1LDIvNSosKSkpNCwsNTQpLCwsLP/AABEIAKoBKAMBIgACEQEDEQH/xAAcAAEAAgIDAQAAAAAAAAAAAAAABgcFCAIDBAH/xABJEAABAwIDBAUHCAgDCQEAAAABAAIDBBEFEiEGBzFBEyJRYXEIMkJzgZGhFDRSYoKxs8EVIzM1cpKy8CR04RdTVJOiwtHS8SX/xAAaAQEAAgMBAAAAAAAAAAAAAAAAAwQCBQYB/8QALhEBAAIBAgQEBAYDAAAAAAAAAAECAwQREiExUQVBYZETIjKxBhRxgcHwUqHh/9oADAMBAAIRAxEAPwC8UREBERAREQEREBERAREQEREBERAREQEREBERAREQEREBERAREQEREBERAREQEREBERAREQEREBERARYSueRI7U8e3uXU2ocODj7ysOJajTTMb7pAiw0eJvHGx8f9F7YMTa7Q9U9/D3r2LRKO2C9XsRfAV9WSEREQEREBERAREQEREBERAREQEREBERAREQEREBERAREQEREBF1VFS2Npe8gNHElQjGtpnzXay7I+zm7+I/ksLXiq3ptJfUTtXp3SXENp4YrjNnd2M1954BYOo23kPmRtaPrXcfyWJoMGklGZoDWDi95ytHt5+xfJ6ugh0knfM7mIG6fzHQ+9QTe08+jdY9Fp6TwxE3t6c/tyj93sdtZOebf5AuTNrJfSZG7xbb4grEHa2hGgpJT3mSx+Dl2RY9h8mhE8J7dJGj3ElYcU/wCS3OkiI54J2/SP4ndIKfaGF+j2uiPa3rt9o4r3mHq52kPafSabj29ijn6EztMlLKydnPIbOHi3+yvLRYhJA67CQfSaeB7nBZ8cx9SrOlpfecNuceU/95wmVLXFmnEdn/hZiGYOFwdFHaKsZUNLmDK8avj/AO5vaF30tUWG/LmFNFmpzYN9+W1o8meRcWPBAI4FclI14iIgIiICIiAiIgIiICIiAiIgIiICIiAiIgIiICIiAvhK+rB7W4j0cOQHrSdX7PpH8vavJnaN0uHHOW8UjzR3aPGzO/K0/q2nq/WP0z+S6IoYoIvlVV5p/ZRDzpHf+v8AfjxwahbI8mQ2jjBfIT9Futvb/wCVE9o8ddVzOkOjR1YmfRjHAW7TxP8A8VK1tvml2On0vHb8vj5Vr9U/x+s/6hzx7aiaqNnnLGPNiZowAcLj0j3n4L0YTsPVVADmx5GHg6U5AR2gWzH3KR4Hs9BQQfLq+2bQsYRfKT5rQ30pD8PYSovtBvRqZyWwnoI+QZ55Ha5/L7Nvao7zWnPLPPsu4suXNM4fD6RFa8pvPTf07z6pEzdNJbWoYD3McfzC8VfuxqWAmNzJe5pLHe52nxUBkxSZxu6WQntL3E/ErJ4VtrWU5BZUPI+hITI091ncPZZRRnxT1rPuszovE6RxVzVtPaa7R7w72umppdM8MjfFjh49o+BUzwrG468CKbLHVW6jxo2W3ouHJ39jsXowrHqbGI/k87BHUAEttx04uiceI7WH48VCMYwmSknMT9HNsWubcXF+q9p/uxCmj5Y4qzvWVTeustOLLX4eav8AeXevolTHvgkuLtew/HsPaFK46hssbZmC19Ht+i/mPA8VHIa35bSioP7aGzJrek30Zf77+xejZmsyy9E7zZeqe53on36e1TVnadvKWn1OOb0m0xtenKY/vvCVYXU2OQ89R49iyijurXd4PxCkEb7gEcxdWay5/UU2nijzckRFkrCIiAiIgIiICIiAiIgIiICIiAiIgIiICIiAiIgKI7WYfNJKHNjc5jWgAt11JudBr2e5S5FjavFGyxp884L8cRurPHpDT4dksWvqJMpvoejj1I94/wCpYvd7gwnqw5wuyIdIR2uvZgPtufsrL72pOvSt5ZZD7bsC7d23Upa6UcR/2Rlw+JVTaPi7dnW1y2p4XbLX6rz952+0IdvF2kNVVvYD+qhJYwciQbPk8SRbwAUVS99Si1OS83tNpdnpdPTTYa4qdIgREWCy7aWpdG9skbi1zSHNcOII4FXFVYeMYoqadhayUcSQbAjqyM01tmFx/qqYVu7mpiaaoZybLcfaY2/3K7o7b2mk9Jcz+IqTjxV1WPlek9fSXs2W2GmpZXufLG6N7HMe1odcg8DqOR+8rtbsVKCCJWaG487lqFMV8W1+FXbZwtvEtRa83mec9eUeTH1GGlzi4Ea2vx421XrpYi1oaTe3Yu5FnspWyWtG0iIi9RiIiAiIgIiICIiAiIgIiICIiAiXRAREQEREBERAREQV7vZpTall5AvYfaGuH3FdG6yoDhV07vSAcPCxY772+9S/a/BvlNLLG0XeOvH/ABs1A9ouPaqiwHF3UtRHMB5ps5vC7Do5vjb4gKnk+TLFnYaCPznhttPX6q9PfePfoj+IUToZZIXCzo3Fh+ybXXnVobwtlBVMbiVH17tBka3UuaBpIB9IDQjjp3Kr1q82KcdtvJ1/huurrMMWj6o5WjtIiIoWyFdW6bDTHQ9I4W6V7nj+AAMH3E+1VrsdshJXSgAFsTSOlk7B9Bva4/Die++qanbGxsbBZrQGtA5NaLAD2LZaLFO/HLifxRr6cEaWk89959O0K337bSVNHS0r6WZ0TnSlriy2rejJsbjtVOUW9PFDJGDXS2Lmg+bwLh9VWh5SXzOj9efwnKgqSUNkY48A5pNuwEFbRwjdwL6teNpPKIqpHObRRMgj9F0gEsh14m/Ub4WPisPRb+cUY4OfLHKPoyRMA98Yafig2fRV5u83x0+JOFPI3oKk8GE3ZJbj0bu3nlOvZfVWGgIte8b3+4hDU1ELY6bLHLIxt45CcrHuaL2k42CReUbVCB4dBCZy7qOAc2NrLaktzkvdfvA8UGwiLVh2+/Fs2b5UAPoiGHL4eZf4qfbD+UE2RwhxNrY+yeIOy3A4SM1Iv2i+p4DigulFr9tZ5Q873uZh8bYoxoJZW53u+sGnqsHcQ4/co1T78MWa7MakPH0XxQ28Oq0H4oNpkVUbu9+cdZIylrWNhmeQ2N7Ceje48GWcbsceVyQe0GwNroCLE7TbT09BA6oqpMjBoBxc9/JjG+k4/wCp0F1Rm0XlEVcjiKOKOBnIvHTSHvN+oPCx8UGxKLWGh39Yoxwc+SOUc2yRMaD7Y8p+KkOL+UbMY4DSwRsk6wnbMHStuMuR0bmuabHrXBGmiC/VXm/HaCejw+KWlldE81DGFzLXLDFMS3UcLge5QrYzfjXVdfSUsrKcMlkaxxYyQOsewmQgH2KSeUX+64f81H+DOgpz/atin/HS/wDT/wCq2woXkxRkm5LWknvLRcrSNXJsfvxrp6uipHspxHJLFC4tZIHZHOa0kEyWvbuQX+iBEBERAREQEREBVnvB2OLHOq4W3Y7WVo9F3OQfVPPsOvhZi+ELC9IvG0rui1mTR5YyU/eO8KX2X2vko3WHXiJu6Mm2v0mHkfgVJarBsMxImRj+gmdqQMsbi76zHdV3i33r2bR7tGSkyUpEbjqWHzCe62rPiFBMQ2XqYD+sgfb6TRnb43bce9U5i1Y4bRvDrcd9LrLfGwZJx5PPy946Sz0m5Z9+rVtt9aM3t7HrJ4VudgYQ6eV8tvRaOiafGxLj7wpbsoP8FSeqZ/SFlVNXTYuvC0OfxrX7zjnL05bxER9odFHRMiY2OJjWMboGtAAHuXeiKy0kzMzvKn/KS+Z0frz+E5a+LYPykvmdH68/hOWv8TLuA7SB7yjxMdiN09ZibemjDYobkdLLcBxGhEbQCXWOl9ByvcL07Z7m6zD4jUEsmhHnvhzXYO17XAEDvFx22WzmFYcynhip4hlZG1rGgdjRb3runga9rmPAc1wLXNOoLXCxaRzBCDSSGZzHNexxa5pDmuaSCHA3DgRwIK213Z7XfpHD4ah37Vt4prafrWWu7uzNLXW+stVceoRDVVMDdWxyyRg9zHuaPgFdHk01RMeIxcmuhePF4kafg0e5BTu1Xz6t9fN+K5c9ltlJ8QnFNTNDnWzOLjlaxgsC955C5A7dRZcNqvn1b6+b8VytzyZ4x/8ApOtr/hxfuPTEj3ge5BGdodw1dSwPqGvimDAXPZEXh2Vou5zQ5oDrC5te/Yq0W8Tm3FjwWkNQ2znAciR7igzex+xVTiUxhpmjqjNI95ysY0mwLjYnU8AASbHsNpNtXuPraKnfVZ4pmMGaQRF4c1o4vs5ou0c7HTjwup55NjB8krXW1MzQT3CO4HxPvVrYzEHU9Q1wuDHICDzBYQQg0pBstud2e0bq3DKWokN5MpjkPbJE4sLj3uADvtLUYrYPc/Vuj2drZGnrRmqc3uLYWuFvagq/etto7EK+Qh36iEuigbyytNnS+LyL37Mo5LBbMbK1GITinpY87rXcScrWM4F73HgPv5LELZLye8JZHhrpwBnmlfmPPLF1GsPh1j9tBA6/ydq5kRfHNBK8C5jaXsJ7muc0AnxsquqaZ0b3xyNLXtJa5rgQWuabFpB4EFbvLXHyiMJZHiEUzAAZogZLc3xuLM58W5R9lBEt1/73w71zfzVz+UX+64f81H+DOqY3X/vfDvXN/NXP5Rf7rh/zUf4M6DXBXTshuKrIKqirHT05ZHJFMQ0y5i1rmvIF47Xt3qlwt2sO/YxfwM/pCD0BERAREQEREBERAREQF8svqICIiAiIgp/ykvmdH68/hOWvoK2C8pL5nR+vP4TlQFPTue5rGNLnOIa1oFyXONg0DmSUGz+7XenT11PFHNKyOqY0NkZI4Mzlot0sZNg4HiQNQb8rE+7bredS4fC89KySex6KFjg4l5GhfY9RnMk9mmq1Rlic1xa4FrgSHBwsQRoQQeBXFBzqJ3Pe57zdziXOJ5ucbk+9bD+TtghioJ6lwt08vV744QWh385ePsqpN3u7efE5hlaWU7T+tnI0A5sjv5z+7lxPftVhuHMgijgiaGxxtDGNHJrRYePig062q+fVvr5vxXK3/Jn83E/Gn+6dVBtUP8dW+vm/Fcrf8mfzcT8af7p0F3laQ1Xnv/id95W7xWkVUOu/+J33lBfvk2/M6z1zfwwrWxT9hN6t/wDSVVPk2/M6z1zfwwrWxT9hN/A/+koNJytjdxFIJcFmid5r5Z2HwfGxp+BWuRC2U8nr91O/zEv9MaDXTE8PfBNLBILPje6Nw+swlp+5WruO3kw0gkoKt4jje/pIpXaNa8gBzHn0WmwIPAG9+KkO+ndS+pccRomZpbATxN4yBosJWDm8DQt5gC2o1oF7CCQQQQbEHQgjiCg3Mr9qqSCLp5aqFsdrhxkab8+rYkuPcLlau7zdtP0nXPqGgiJrRFCDx6NpJzO7C5xce64HJRRdr6R4YyQscGPLgxxBAcWWzBp4G1xfsugkW6/974d65v5q8d/9EX4QXAfsponnuBzRX97x71R+7D974d65v5razGsIZVU81NKLslYWOtxAcPOHeDYjvAQaVrbDY/eTQ1NNTf4qJkpaxjopHtjeJbBpYA62brcCOOi1v2z2IqMNndFOw5bno5QDkkbyLTyNuLeI+J8eyvz6i9fD+K1BuciIgIiICIiAiIgIiICIiAiIgIiIMdjOz1PVtayqhZM1pzNEgzAOta49ixlPu4w5j2yMoYGuaQ5rgyxDmm4I7wVitutvqijq6OjpaVtRJUtfkBeWHO02HK1uZJtoCsBSb0sTfNNhwwxhr4+sWiUCIRZQS9xLvrMtZ2uflaxCdY9sLQ1pzVVLHI76dix9uwvYQ4+9Yqj3O4VE4PbRNJH+8fLKP5XvIPuXjwTeY+fDK+sfTiOej6RssJcbdJG2+h4gHUW5FpXLGt5D4MGgxUQtc6QRExlxDR0hPA2vognMEDWNDGNDWgWa1oDQB2ADQBdigW3u8KajqaajpYYnyysdLeof0TCG3AiYbi8jiCAL8SO3Tx7d4rniwKWppnskkq4LxGQsMUp43sDnAPLS6CSz7uMOe5z30MDnOJc4lmpc43JPtWQwXZimo8/yWCOHPbP0Yy5st8t/C596i+1W31Q2s/RmGUraipawSSmR2SOJhtYO1FzYtPEecOJOmQ2H2vnqjPT1tI+mqISMwsTG9p9KN/A+FzxBBPIJYowd2eGHU0EH8i7N4krW4ZXOe0uaInEtDiwkaaBwBsorW7evw/C8FfT03S/KGRRtiLzmF42lrQ7L1na2uQgnmDbPU9I1zKWFkLXHM4RjKC61rn2L3yMDgWkXBBBB5g6EKA7L7wKt2IfozEqNtPM+MzQmN+drmC/VOpHAO1B4sIssXU70MRknxGCiw6OUUcj2yPdIR+rY54FmmxLyGk2BPDgglv8Asxwz/gIP5FmcIwSClj6KmibEy5dlYLDMbAnx0HuUTG9aEYOzF3xuGbqCEG5M4cWdGHW4XBN7eaOF9FiG7zMQpXwSYth7IKWdwY2SN+Z0Rfq3pW5jyuSLNNgeYsgtFYDHtgqGtOappY3u5vALHnxewhx9pXgh24LcVqMNqI2xtbD8ohlzHrxi2e4PAjr/APLKw9PvbthkuKTU+VjpnQ0kbXEum4hpcSOrqHXtfzDx0CDKUW57ConB7aJjiP8AevlmH8sjyD7lmsV2Ro6kRNnpopBGCIw5osxptcNA4DQe5Vvje9jFaGNktbhcbGym0ThIbA8ckgBcQ7LrY5eB7Dbjvar6tuLYOIoGuDZCaa8gb00hMWeN4v1ACGi545kFg0O7/D4ZGSxUcLJGHMxzW2IcOBCkKr+gqmnaOZhjIl+Qtc5/SEtt0kV2ZLW4878ljnbzcQqnTy4Vh7Z6WBxYZJH5XSlmruiaHDlqBZx1HM2QWXVUjJWlkjGvaeLXtD2nxB0Kwke7zDmyNlbQ07XtIc0tja2zgbggDQWKj2Ib2W/ocYtTxBxztjfFI4jJIXZXNLmjW2hBtqCOHBebDt5tYyso4cQoGwQ1ptTPbJncCbZRIBfW7m3FmkZu4oLLREQEREBERAREQEREBERAREQEREEJ2j2cnlxrCayOO8MDZhK/MwZS9jg3qk5jckcAV8wrZydmP11c6O0ElPHHG/Mw3e3ortyg5h5p4i2im6IK2wLYao6DaGCZoj+WTzugcXNcCyQPyPOUkgXI0NiofiezONz4ZFhJoWBkBb+sE0V5WsLsjWgvtpcEn6vbor5RBWm9PZ+sqXsbHRRVsBhcxrC6OGWCpPCdsjrHL5vVBscpvyXTiWw9YaLAKe3SyUtRDJUHO3qxsJJsXkZg0WbpfzVaKIK12j2fr6TFJcVw2FlS2eNsdRA94jcCwNa17CSOTW9vpaa3Gd2HZib3VFRibmxh5AhpY+jcImji5z2glxOnpHn3AS1EGB27wySow6tp4W5pJInNY24bdx4C7iAPaVD8U2Mq30uzcTYrupJKd1SM8YyNjawONy6zrWPm3VnIghGKbOTvx6hrmx3gjp5I3vzMFnu6WzcpOY+cNQOa69itmaiCfHHzR5W1NQ+SA5mOzsPSWd1ScvnDQ24qdogqOh3YVMuz8eHygQ1Ucrp4wXNcM4e4tDnMJFi1x8CQuOK4RjGLinoq6kjpIGSNknmbI15kLARaNrXG17nThe2uljbyIK23v7C1FYKWegH6+PpIX2c2O9NOwtfcuIuBqLcbSOXt2v3cGbCaegpXBklKY5IC7QOkia5pzdhdmcb9pU8RBR+2eF4/ilOynmoIo2xuD3ZJYryyAFoc28hAaA4m1+fdZTbbvZqoqMQwSeGPNHTzPfM7MxuVpdEQbOILvNPC/BTpEEIptm5xj81cY/8ADuoxCH5m6ydJGSzLfNwB1tZRjC8IxjCG1FDQ0kVVA97n08zpGsMee2kjXOF7WB7L311sreRBUOI7rqmLZ84fCBNUvmbPIA5rRnLhmDXPIFg0Ad9ipHtxszUVFVgckMeZtNUCSc5mNyMBi1s4gu806C/BTtEHwL6iICIiAiIgIiICIiAiIgIiICIiAiIgIiICIiAiIgIiICIiAiIgIiICIiAiIgIiICIiAiIg/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14" descr="data:image/jpeg;base64,/9j/4AAQSkZJRgABAQAAAQABAAD/2wCEAAkGBhQSERAQERIWFRUWGBcVFBUSFxUSGhgSExQWFRYRFRgXGyYfGBojGRoXIC8iJicpLS0tFSAxNTw2NSYrLCkBCQoKDgwOGg8PGi4lHiQ1MDUyKzIpLyo0NSkuKS01NDUpLC4tLTU1KSw1LDE1LDIvNSosKSkpNCwsNTQpLCwsLP/AABEIAKoBKAMBIgACEQEDEQH/xAAcAAEAAgIDAQAAAAAAAAAAAAAABgcFCAIDBAH/xABJEAABAwIDBAUHCAgDCQEAAAABAAIDBBEFEiEGBzFBEyJRYXEIMkJzgZGhFDRSYoKxs8EVIzM1cpKy8CR04RdTVJOiwtHS8SX/xAAaAQEAAgMBAAAAAAAAAAAAAAAAAwQCBQYB/8QALhEBAAIBAgQEBAYDAAAAAAAAAAECAwQREiExUQVBYZETIjKxBhRxgcHwUqHh/9oADAMBAAIRAxEAPwC8UREBERAREQEREBERAREQEREBERAREQEREBERAREQEREBERAREQEREBERAREQEREBERAREQEREBERARYSueRI7U8e3uXU2ocODj7ysOJajTTMb7pAiw0eJvHGx8f9F7YMTa7Q9U9/D3r2LRKO2C9XsRfAV9WSEREQEREBERAREQEREBERAREQEREBERAREQEREBERAREQEREBF1VFS2Npe8gNHElQjGtpnzXay7I+zm7+I/ksLXiq3ptJfUTtXp3SXENp4YrjNnd2M1954BYOo23kPmRtaPrXcfyWJoMGklGZoDWDi95ytHt5+xfJ6ugh0knfM7mIG6fzHQ+9QTe08+jdY9Fp6TwxE3t6c/tyj93sdtZOebf5AuTNrJfSZG7xbb4grEHa2hGgpJT3mSx+Dl2RY9h8mhE8J7dJGj3ElYcU/wCS3OkiI54J2/SP4ndIKfaGF+j2uiPa3rt9o4r3mHq52kPafSabj29ijn6EztMlLKydnPIbOHi3+yvLRYhJA67CQfSaeB7nBZ8cx9SrOlpfecNuceU/95wmVLXFmnEdn/hZiGYOFwdFHaKsZUNLmDK8avj/AO5vaF30tUWG/LmFNFmpzYN9+W1o8meRcWPBAI4FclI14iIgIiICIiAiIgIiICIiAiIgIiICIiAiIgIiICIiAvhK+rB7W4j0cOQHrSdX7PpH8vavJnaN0uHHOW8UjzR3aPGzO/K0/q2nq/WP0z+S6IoYoIvlVV5p/ZRDzpHf+v8AfjxwahbI8mQ2jjBfIT9Futvb/wCVE9o8ddVzOkOjR1YmfRjHAW7TxP8A8VK1tvml2On0vHb8vj5Vr9U/x+s/6hzx7aiaqNnnLGPNiZowAcLj0j3n4L0YTsPVVADmx5GHg6U5AR2gWzH3KR4Hs9BQQfLq+2bQsYRfKT5rQ30pD8PYSovtBvRqZyWwnoI+QZ55Ha5/L7Nvao7zWnPLPPsu4suXNM4fD6RFa8pvPTf07z6pEzdNJbWoYD3McfzC8VfuxqWAmNzJe5pLHe52nxUBkxSZxu6WQntL3E/ErJ4VtrWU5BZUPI+hITI091ncPZZRRnxT1rPuszovE6RxVzVtPaa7R7w72umppdM8MjfFjh49o+BUzwrG468CKbLHVW6jxo2W3ouHJ39jsXowrHqbGI/k87BHUAEttx04uiceI7WH48VCMYwmSknMT9HNsWubcXF+q9p/uxCmj5Y4qzvWVTeustOLLX4eav8AeXevolTHvgkuLtew/HsPaFK46hssbZmC19Ht+i/mPA8VHIa35bSioP7aGzJrek30Zf77+xejZmsyy9E7zZeqe53on36e1TVnadvKWn1OOb0m0xtenKY/vvCVYXU2OQ89R49iyijurXd4PxCkEb7gEcxdWay5/UU2nijzckRFkrCIiAiIgIiICIiAiIgIiICIiAiIgIiICIiAiIgKI7WYfNJKHNjc5jWgAt11JudBr2e5S5FjavFGyxp884L8cRurPHpDT4dksWvqJMpvoejj1I94/wCpYvd7gwnqw5wuyIdIR2uvZgPtufsrL72pOvSt5ZZD7bsC7d23Upa6UcR/2Rlw+JVTaPi7dnW1y2p4XbLX6rz952+0IdvF2kNVVvYD+qhJYwciQbPk8SRbwAUVS99Si1OS83tNpdnpdPTTYa4qdIgREWCy7aWpdG9skbi1zSHNcOII4FXFVYeMYoqadhayUcSQbAjqyM01tmFx/qqYVu7mpiaaoZybLcfaY2/3K7o7b2mk9Jcz+IqTjxV1WPlek9fSXs2W2GmpZXufLG6N7HMe1odcg8DqOR+8rtbsVKCCJWaG487lqFMV8W1+FXbZwtvEtRa83mec9eUeTH1GGlzi4Ea2vx421XrpYi1oaTe3Yu5FnspWyWtG0iIi9RiIiAiIgIiICIiAiIgIiICIiAiXRAREQEREBERAREQV7vZpTall5AvYfaGuH3FdG6yoDhV07vSAcPCxY772+9S/a/BvlNLLG0XeOvH/ABs1A9ouPaqiwHF3UtRHMB5ps5vC7Do5vjb4gKnk+TLFnYaCPznhttPX6q9PfePfoj+IUToZZIXCzo3Fh+ybXXnVobwtlBVMbiVH17tBka3UuaBpIB9IDQjjp3Kr1q82KcdtvJ1/huurrMMWj6o5WjtIiIoWyFdW6bDTHQ9I4W6V7nj+AAMH3E+1VrsdshJXSgAFsTSOlk7B9Bva4/Die++qanbGxsbBZrQGtA5NaLAD2LZaLFO/HLifxRr6cEaWk89959O0K337bSVNHS0r6WZ0TnSlriy2rejJsbjtVOUW9PFDJGDXS2Lmg+bwLh9VWh5SXzOj9efwnKgqSUNkY48A5pNuwEFbRwjdwL6teNpPKIqpHObRRMgj9F0gEsh14m/Ub4WPisPRb+cUY4OfLHKPoyRMA98Yafig2fRV5u83x0+JOFPI3oKk8GE3ZJbj0bu3nlOvZfVWGgIte8b3+4hDU1ELY6bLHLIxt45CcrHuaL2k42CReUbVCB4dBCZy7qOAc2NrLaktzkvdfvA8UGwiLVh2+/Fs2b5UAPoiGHL4eZf4qfbD+UE2RwhxNrY+yeIOy3A4SM1Iv2i+p4DigulFr9tZ5Q873uZh8bYoxoJZW53u+sGnqsHcQ4/co1T78MWa7MakPH0XxQ28Oq0H4oNpkVUbu9+cdZIylrWNhmeQ2N7Ceje48GWcbsceVyQe0GwNroCLE7TbT09BA6oqpMjBoBxc9/JjG+k4/wCp0F1Rm0XlEVcjiKOKOBnIvHTSHvN+oPCx8UGxKLWGh39Yoxwc+SOUc2yRMaD7Y8p+KkOL+UbMY4DSwRsk6wnbMHStuMuR0bmuabHrXBGmiC/VXm/HaCejw+KWlldE81DGFzLXLDFMS3UcLge5QrYzfjXVdfSUsrKcMlkaxxYyQOsewmQgH2KSeUX+64f81H+DOgpz/atin/HS/wDT/wCq2woXkxRkm5LWknvLRcrSNXJsfvxrp6uipHspxHJLFC4tZIHZHOa0kEyWvbuQX+iBEBERAREQEREBVnvB2OLHOq4W3Y7WVo9F3OQfVPPsOvhZi+ELC9IvG0rui1mTR5YyU/eO8KX2X2vko3WHXiJu6Mm2v0mHkfgVJarBsMxImRj+gmdqQMsbi76zHdV3i33r2bR7tGSkyUpEbjqWHzCe62rPiFBMQ2XqYD+sgfb6TRnb43bce9U5i1Y4bRvDrcd9LrLfGwZJx5PPy946Sz0m5Z9+rVtt9aM3t7HrJ4VudgYQ6eV8tvRaOiafGxLj7wpbsoP8FSeqZ/SFlVNXTYuvC0OfxrX7zjnL05bxER9odFHRMiY2OJjWMboGtAAHuXeiKy0kzMzvKn/KS+Z0frz+E5a+LYPykvmdH68/hOWv8TLuA7SB7yjxMdiN09ZibemjDYobkdLLcBxGhEbQCXWOl9ByvcL07Z7m6zD4jUEsmhHnvhzXYO17XAEDvFx22WzmFYcynhip4hlZG1rGgdjRb3runga9rmPAc1wLXNOoLXCxaRzBCDSSGZzHNexxa5pDmuaSCHA3DgRwIK213Z7XfpHD4ah37Vt4prafrWWu7uzNLXW+stVceoRDVVMDdWxyyRg9zHuaPgFdHk01RMeIxcmuhePF4kafg0e5BTu1Xz6t9fN+K5c9ltlJ8QnFNTNDnWzOLjlaxgsC955C5A7dRZcNqvn1b6+b8VytzyZ4x/8ApOtr/hxfuPTEj3ge5BGdodw1dSwPqGvimDAXPZEXh2Vou5zQ5oDrC5te/Yq0W8Tm3FjwWkNQ2znAciR7igzex+xVTiUxhpmjqjNI95ysY0mwLjYnU8AASbHsNpNtXuPraKnfVZ4pmMGaQRF4c1o4vs5ou0c7HTjwup55NjB8krXW1MzQT3CO4HxPvVrYzEHU9Q1wuDHICDzBYQQg0pBstud2e0bq3DKWokN5MpjkPbJE4sLj3uADvtLUYrYPc/Vuj2drZGnrRmqc3uLYWuFvagq/etto7EK+Qh36iEuigbyytNnS+LyL37Mo5LBbMbK1GITinpY87rXcScrWM4F73HgPv5LELZLye8JZHhrpwBnmlfmPPLF1GsPh1j9tBA6/ydq5kRfHNBK8C5jaXsJ7muc0AnxsquqaZ0b3xyNLXtJa5rgQWuabFpB4EFbvLXHyiMJZHiEUzAAZogZLc3xuLM58W5R9lBEt1/73w71zfzVz+UX+64f81H+DOqY3X/vfDvXN/NXP5Rf7rh/zUf4M6DXBXTshuKrIKqirHT05ZHJFMQ0y5i1rmvIF47Xt3qlwt2sO/YxfwM/pCD0BERAREQEREBERAREQF8svqICIiAiIgp/ykvmdH68/hOWvoK2C8pL5nR+vP4TlQFPTue5rGNLnOIa1oFyXONg0DmSUGz+7XenT11PFHNKyOqY0NkZI4Mzlot0sZNg4HiQNQb8rE+7bredS4fC89KySex6KFjg4l5GhfY9RnMk9mmq1Rlic1xa4FrgSHBwsQRoQQeBXFBzqJ3Pe57zdziXOJ5ucbk+9bD+TtghioJ6lwt08vV744QWh385ePsqpN3u7efE5hlaWU7T+tnI0A5sjv5z+7lxPftVhuHMgijgiaGxxtDGNHJrRYePig062q+fVvr5vxXK3/Jn83E/Gn+6dVBtUP8dW+vm/Fcrf8mfzcT8af7p0F3laQ1Xnv/id95W7xWkVUOu/+J33lBfvk2/M6z1zfwwrWxT9hN6t/wDSVVPk2/M6z1zfwwrWxT9hN/A/+koNJytjdxFIJcFmid5r5Z2HwfGxp+BWuRC2U8nr91O/zEv9MaDXTE8PfBNLBILPje6Nw+swlp+5WruO3kw0gkoKt4jje/pIpXaNa8gBzHn0WmwIPAG9+KkO+ndS+pccRomZpbATxN4yBosJWDm8DQt5gC2o1oF7CCQQQQbEHQgjiCg3Mr9qqSCLp5aqFsdrhxkab8+rYkuPcLlau7zdtP0nXPqGgiJrRFCDx6NpJzO7C5xce64HJRRdr6R4YyQscGPLgxxBAcWWzBp4G1xfsugkW6/974d65v5q8d/9EX4QXAfsponnuBzRX97x71R+7D974d65v5razGsIZVU81NKLslYWOtxAcPOHeDYjvAQaVrbDY/eTQ1NNTf4qJkpaxjopHtjeJbBpYA62brcCOOi1v2z2IqMNndFOw5bno5QDkkbyLTyNuLeI+J8eyvz6i9fD+K1BuciIgIiICIiAiIgIiICIiAiIgIiIMdjOz1PVtayqhZM1pzNEgzAOta49ixlPu4w5j2yMoYGuaQ5rgyxDmm4I7wVitutvqijq6OjpaVtRJUtfkBeWHO02HK1uZJtoCsBSb0sTfNNhwwxhr4+sWiUCIRZQS9xLvrMtZ2uflaxCdY9sLQ1pzVVLHI76dix9uwvYQ4+9Yqj3O4VE4PbRNJH+8fLKP5XvIPuXjwTeY+fDK+sfTiOej6RssJcbdJG2+h4gHUW5FpXLGt5D4MGgxUQtc6QRExlxDR0hPA2vognMEDWNDGNDWgWa1oDQB2ADQBdigW3u8KajqaajpYYnyysdLeof0TCG3AiYbi8jiCAL8SO3Tx7d4rniwKWppnskkq4LxGQsMUp43sDnAPLS6CSz7uMOe5z30MDnOJc4lmpc43JPtWQwXZimo8/yWCOHPbP0Yy5st8t/C596i+1W31Q2s/RmGUraipawSSmR2SOJhtYO1FzYtPEecOJOmQ2H2vnqjPT1tI+mqISMwsTG9p9KN/A+FzxBBPIJYowd2eGHU0EH8i7N4krW4ZXOe0uaInEtDiwkaaBwBsorW7evw/C8FfT03S/KGRRtiLzmF42lrQ7L1na2uQgnmDbPU9I1zKWFkLXHM4RjKC61rn2L3yMDgWkXBBBB5g6EKA7L7wKt2IfozEqNtPM+MzQmN+drmC/VOpHAO1B4sIssXU70MRknxGCiw6OUUcj2yPdIR+rY54FmmxLyGk2BPDgglv8Asxwz/gIP5FmcIwSClj6KmibEy5dlYLDMbAnx0HuUTG9aEYOzF3xuGbqCEG5M4cWdGHW4XBN7eaOF9FiG7zMQpXwSYth7IKWdwY2SN+Z0Rfq3pW5jyuSLNNgeYsgtFYDHtgqGtOappY3u5vALHnxewhx9pXgh24LcVqMNqI2xtbD8ohlzHrxi2e4PAjr/APLKw9PvbthkuKTU+VjpnQ0kbXEum4hpcSOrqHXtfzDx0CDKUW57ConB7aJjiP8AevlmH8sjyD7lmsV2Ro6kRNnpopBGCIw5osxptcNA4DQe5Vvje9jFaGNktbhcbGym0ThIbA8ckgBcQ7LrY5eB7Dbjvar6tuLYOIoGuDZCaa8gb00hMWeN4v1ACGi545kFg0O7/D4ZGSxUcLJGHMxzW2IcOBCkKr+gqmnaOZhjIl+Qtc5/SEtt0kV2ZLW4878ljnbzcQqnTy4Vh7Z6WBxYZJH5XSlmruiaHDlqBZx1HM2QWXVUjJWlkjGvaeLXtD2nxB0Kwke7zDmyNlbQ07XtIc0tja2zgbggDQWKj2Ib2W/ocYtTxBxztjfFI4jJIXZXNLmjW2hBtqCOHBebDt5tYyso4cQoGwQ1ptTPbJncCbZRIBfW7m3FmkZu4oLLREQEREBERAREQEREBERAREQEREEJ2j2cnlxrCayOO8MDZhK/MwZS9jg3qk5jckcAV8wrZydmP11c6O0ElPHHG/Mw3e3ortyg5h5p4i2im6IK2wLYao6DaGCZoj+WTzugcXNcCyQPyPOUkgXI0NiofiezONz4ZFhJoWBkBb+sE0V5WsLsjWgvtpcEn6vbor5RBWm9PZ+sqXsbHRRVsBhcxrC6OGWCpPCdsjrHL5vVBscpvyXTiWw9YaLAKe3SyUtRDJUHO3qxsJJsXkZg0WbpfzVaKIK12j2fr6TFJcVw2FlS2eNsdRA94jcCwNa17CSOTW9vpaa3Gd2HZib3VFRibmxh5AhpY+jcImji5z2glxOnpHn3AS1EGB27wySow6tp4W5pJInNY24bdx4C7iAPaVD8U2Mq30uzcTYrupJKd1SM8YyNjawONy6zrWPm3VnIghGKbOTvx6hrmx3gjp5I3vzMFnu6WzcpOY+cNQOa69itmaiCfHHzR5W1NQ+SA5mOzsPSWd1ScvnDQ24qdogqOh3YVMuz8eHygQ1Ucrp4wXNcM4e4tDnMJFi1x8CQuOK4RjGLinoq6kjpIGSNknmbI15kLARaNrXG17nThe2uljbyIK23v7C1FYKWegH6+PpIX2c2O9NOwtfcuIuBqLcbSOXt2v3cGbCaegpXBklKY5IC7QOkia5pzdhdmcb9pU8RBR+2eF4/ilOynmoIo2xuD3ZJYryyAFoc28hAaA4m1+fdZTbbvZqoqMQwSeGPNHTzPfM7MxuVpdEQbOILvNPC/BTpEEIptm5xj81cY/8ADuoxCH5m6ydJGSzLfNwB1tZRjC8IxjCG1FDQ0kVVA97n08zpGsMee2kjXOF7WB7L311sreRBUOI7rqmLZ84fCBNUvmbPIA5rRnLhmDXPIFg0Ad9ipHtxszUVFVgckMeZtNUCSc5mNyMBi1s4gu806C/BTtEHwL6iICIiAiIgIiICIiAiIgIiICIiAiIgIiICIiAiIgIiICIiAiIgIiICIiAiIgIiICIiAiIg/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16" descr="data:image/jpeg;base64,/9j/4AAQSkZJRgABAQAAAQABAAD/2wCEAAkGBhQSERAQERIWFRUWGBcVFBUSFxUSGhgSExQWFRYRFRgXGyYfGBojGRoXIC8iJicpLS0tFSAxNTw2NSYrLCkBCQoKDgwOGg8PGi4lHiQ1MDUyKzIpLyo0NSkuKS01NDUpLC4tLTU1KSw1LDE1LDIvNSosKSkpNCwsNTQpLCwsLP/AABEIAKoBKAMBIgACEQEDEQH/xAAcAAEAAgIDAQAAAAAAAAAAAAAABgcFCAIDBAH/xABJEAABAwIDBAUHCAgDCQEAAAABAAIDBBEFEiEGBzFBEyJRYXEIMkJzgZGhFDRSYoKxs8EVIzM1cpKy8CR04RdTVJOiwtHS8SX/xAAaAQEAAgMBAAAAAAAAAAAAAAAAAwQCBQYB/8QALhEBAAIBAgQEBAYDAAAAAAAAAAECAwQREiExUQVBYZETIjKxBhRxgcHwUqHh/9oADAMBAAIRAxEAPwC8UREBERAREQEREBERAREQEREBERAREQEREBERAREQEREBERAREQEREBERAREQEREBERAREQEREBERARYSueRI7U8e3uXU2ocODj7ysOJajTTMb7pAiw0eJvHGx8f9F7YMTa7Q9U9/D3r2LRKO2C9XsRfAV9WSEREQEREBERAREQEREBERAREQEREBERAREQEREBERAREQEREBF1VFS2Npe8gNHElQjGtpnzXay7I+zm7+I/ksLXiq3ptJfUTtXp3SXENp4YrjNnd2M1954BYOo23kPmRtaPrXcfyWJoMGklGZoDWDi95ytHt5+xfJ6ugh0knfM7mIG6fzHQ+9QTe08+jdY9Fp6TwxE3t6c/tyj93sdtZOebf5AuTNrJfSZG7xbb4grEHa2hGgpJT3mSx+Dl2RY9h8mhE8J7dJGj3ElYcU/wCS3OkiI54J2/SP4ndIKfaGF+j2uiPa3rt9o4r3mHq52kPafSabj29ijn6EztMlLKydnPIbOHi3+yvLRYhJA67CQfSaeB7nBZ8cx9SrOlpfecNuceU/95wmVLXFmnEdn/hZiGYOFwdFHaKsZUNLmDK8avj/AO5vaF30tUWG/LmFNFmpzYN9+W1o8meRcWPBAI4FclI14iIgIiICIiAiIgIiICIiAiIgIiICIiAiIgIiICIiAvhK+rB7W4j0cOQHrSdX7PpH8vavJnaN0uHHOW8UjzR3aPGzO/K0/q2nq/WP0z+S6IoYoIvlVV5p/ZRDzpHf+v8AfjxwahbI8mQ2jjBfIT9Futvb/wCVE9o8ddVzOkOjR1YmfRjHAW7TxP8A8VK1tvml2On0vHb8vj5Vr9U/x+s/6hzx7aiaqNnnLGPNiZowAcLj0j3n4L0YTsPVVADmx5GHg6U5AR2gWzH3KR4Hs9BQQfLq+2bQsYRfKT5rQ30pD8PYSovtBvRqZyWwnoI+QZ55Ha5/L7Nvao7zWnPLPPsu4suXNM4fD6RFa8pvPTf07z6pEzdNJbWoYD3McfzC8VfuxqWAmNzJe5pLHe52nxUBkxSZxu6WQntL3E/ErJ4VtrWU5BZUPI+hITI091ncPZZRRnxT1rPuszovE6RxVzVtPaa7R7w72umppdM8MjfFjh49o+BUzwrG468CKbLHVW6jxo2W3ouHJ39jsXowrHqbGI/k87BHUAEttx04uiceI7WH48VCMYwmSknMT9HNsWubcXF+q9p/uxCmj5Y4qzvWVTeustOLLX4eav8AeXevolTHvgkuLtew/HsPaFK46hssbZmC19Ht+i/mPA8VHIa35bSioP7aGzJrek30Zf77+xejZmsyy9E7zZeqe53on36e1TVnadvKWn1OOb0m0xtenKY/vvCVYXU2OQ89R49iyijurXd4PxCkEb7gEcxdWay5/UU2nijzckRFkrCIiAiIgIiICIiAiIgIiICIiAiIgIiICIiAiIgKI7WYfNJKHNjc5jWgAt11JudBr2e5S5FjavFGyxp884L8cRurPHpDT4dksWvqJMpvoejj1I94/wCpYvd7gwnqw5wuyIdIR2uvZgPtufsrL72pOvSt5ZZD7bsC7d23Upa6UcR/2Rlw+JVTaPi7dnW1y2p4XbLX6rz952+0IdvF2kNVVvYD+qhJYwciQbPk8SRbwAUVS99Si1OS83tNpdnpdPTTYa4qdIgREWCy7aWpdG9skbi1zSHNcOII4FXFVYeMYoqadhayUcSQbAjqyM01tmFx/qqYVu7mpiaaoZybLcfaY2/3K7o7b2mk9Jcz+IqTjxV1WPlek9fSXs2W2GmpZXufLG6N7HMe1odcg8DqOR+8rtbsVKCCJWaG487lqFMV8W1+FXbZwtvEtRa83mec9eUeTH1GGlzi4Ea2vx421XrpYi1oaTe3Yu5FnspWyWtG0iIi9RiIiAiIgIiICIiAiIgIiICIiAiXRAREQEREBERAREQV7vZpTall5AvYfaGuH3FdG6yoDhV07vSAcPCxY772+9S/a/BvlNLLG0XeOvH/ABs1A9ouPaqiwHF3UtRHMB5ps5vC7Do5vjb4gKnk+TLFnYaCPznhttPX6q9PfePfoj+IUToZZIXCzo3Fh+ybXXnVobwtlBVMbiVH17tBka3UuaBpIB9IDQjjp3Kr1q82KcdtvJ1/huurrMMWj6o5WjtIiIoWyFdW6bDTHQ9I4W6V7nj+AAMH3E+1VrsdshJXSgAFsTSOlk7B9Bva4/Die++qanbGxsbBZrQGtA5NaLAD2LZaLFO/HLifxRr6cEaWk89959O0K337bSVNHS0r6WZ0TnSlriy2rejJsbjtVOUW9PFDJGDXS2Lmg+bwLh9VWh5SXzOj9efwnKgqSUNkY48A5pNuwEFbRwjdwL6teNpPKIqpHObRRMgj9F0gEsh14m/Ub4WPisPRb+cUY4OfLHKPoyRMA98Yafig2fRV5u83x0+JOFPI3oKk8GE3ZJbj0bu3nlOvZfVWGgIte8b3+4hDU1ELY6bLHLIxt45CcrHuaL2k42CReUbVCB4dBCZy7qOAc2NrLaktzkvdfvA8UGwiLVh2+/Fs2b5UAPoiGHL4eZf4qfbD+UE2RwhxNrY+yeIOy3A4SM1Iv2i+p4DigulFr9tZ5Q873uZh8bYoxoJZW53u+sGnqsHcQ4/co1T78MWa7MakPH0XxQ28Oq0H4oNpkVUbu9+cdZIylrWNhmeQ2N7Ceje48GWcbsceVyQe0GwNroCLE7TbT09BA6oqpMjBoBxc9/JjG+k4/wCp0F1Rm0XlEVcjiKOKOBnIvHTSHvN+oPCx8UGxKLWGh39Yoxwc+SOUc2yRMaD7Y8p+KkOL+UbMY4DSwRsk6wnbMHStuMuR0bmuabHrXBGmiC/VXm/HaCejw+KWlldE81DGFzLXLDFMS3UcLge5QrYzfjXVdfSUsrKcMlkaxxYyQOsewmQgH2KSeUX+64f81H+DOgpz/atin/HS/wDT/wCq2woXkxRkm5LWknvLRcrSNXJsfvxrp6uipHspxHJLFC4tZIHZHOa0kEyWvbuQX+iBEBERAREQEREBVnvB2OLHOq4W3Y7WVo9F3OQfVPPsOvhZi+ELC9IvG0rui1mTR5YyU/eO8KX2X2vko3WHXiJu6Mm2v0mHkfgVJarBsMxImRj+gmdqQMsbi76zHdV3i33r2bR7tGSkyUpEbjqWHzCe62rPiFBMQ2XqYD+sgfb6TRnb43bce9U5i1Y4bRvDrcd9LrLfGwZJx5PPy946Sz0m5Z9+rVtt9aM3t7HrJ4VudgYQ6eV8tvRaOiafGxLj7wpbsoP8FSeqZ/SFlVNXTYuvC0OfxrX7zjnL05bxER9odFHRMiY2OJjWMboGtAAHuXeiKy0kzMzvKn/KS+Z0frz+E5a+LYPykvmdH68/hOWv8TLuA7SB7yjxMdiN09ZibemjDYobkdLLcBxGhEbQCXWOl9ByvcL07Z7m6zD4jUEsmhHnvhzXYO17XAEDvFx22WzmFYcynhip4hlZG1rGgdjRb3runga9rmPAc1wLXNOoLXCxaRzBCDSSGZzHNexxa5pDmuaSCHA3DgRwIK213Z7XfpHD4ah37Vt4prafrWWu7uzNLXW+stVceoRDVVMDdWxyyRg9zHuaPgFdHk01RMeIxcmuhePF4kafg0e5BTu1Xz6t9fN+K5c9ltlJ8QnFNTNDnWzOLjlaxgsC955C5A7dRZcNqvn1b6+b8VytzyZ4x/8ApOtr/hxfuPTEj3ge5BGdodw1dSwPqGvimDAXPZEXh2Vou5zQ5oDrC5te/Yq0W8Tm3FjwWkNQ2znAciR7igzex+xVTiUxhpmjqjNI95ysY0mwLjYnU8AASbHsNpNtXuPraKnfVZ4pmMGaQRF4c1o4vs5ou0c7HTjwup55NjB8krXW1MzQT3CO4HxPvVrYzEHU9Q1wuDHICDzBYQQg0pBstud2e0bq3DKWokN5MpjkPbJE4sLj3uADvtLUYrYPc/Vuj2drZGnrRmqc3uLYWuFvagq/etto7EK+Qh36iEuigbyytNnS+LyL37Mo5LBbMbK1GITinpY87rXcScrWM4F73HgPv5LELZLye8JZHhrpwBnmlfmPPLF1GsPh1j9tBA6/ydq5kRfHNBK8C5jaXsJ7muc0AnxsquqaZ0b3xyNLXtJa5rgQWuabFpB4EFbvLXHyiMJZHiEUzAAZogZLc3xuLM58W5R9lBEt1/73w71zfzVz+UX+64f81H+DOqY3X/vfDvXN/NXP5Rf7rh/zUf4M6DXBXTshuKrIKqirHT05ZHJFMQ0y5i1rmvIF47Xt3qlwt2sO/YxfwM/pCD0BERAREQEREBERAREQF8svqICIiAiIgp/ykvmdH68/hOWvoK2C8pL5nR+vP4TlQFPTue5rGNLnOIa1oFyXONg0DmSUGz+7XenT11PFHNKyOqY0NkZI4Mzlot0sZNg4HiQNQb8rE+7bredS4fC89KySex6KFjg4l5GhfY9RnMk9mmq1Rlic1xa4FrgSHBwsQRoQQeBXFBzqJ3Pe57zdziXOJ5ucbk+9bD+TtghioJ6lwt08vV744QWh385ePsqpN3u7efE5hlaWU7T+tnI0A5sjv5z+7lxPftVhuHMgijgiaGxxtDGNHJrRYePig062q+fVvr5vxXK3/Jn83E/Gn+6dVBtUP8dW+vm/Fcrf8mfzcT8af7p0F3laQ1Xnv/id95W7xWkVUOu/+J33lBfvk2/M6z1zfwwrWxT9hN6t/wDSVVPk2/M6z1zfwwrWxT9hN/A/+koNJytjdxFIJcFmid5r5Z2HwfGxp+BWuRC2U8nr91O/zEv9MaDXTE8PfBNLBILPje6Nw+swlp+5WruO3kw0gkoKt4jje/pIpXaNa8gBzHn0WmwIPAG9+KkO+ndS+pccRomZpbATxN4yBosJWDm8DQt5gC2o1oF7CCQQQQbEHQgjiCg3Mr9qqSCLp5aqFsdrhxkab8+rYkuPcLlau7zdtP0nXPqGgiJrRFCDx6NpJzO7C5xce64HJRRdr6R4YyQscGPLgxxBAcWWzBp4G1xfsugkW6/974d65v5q8d/9EX4QXAfsponnuBzRX97x71R+7D974d65v5razGsIZVU81NKLslYWOtxAcPOHeDYjvAQaVrbDY/eTQ1NNTf4qJkpaxjopHtjeJbBpYA62brcCOOi1v2z2IqMNndFOw5bno5QDkkbyLTyNuLeI+J8eyvz6i9fD+K1BuciIgIiICIiAiIgIiICIiAiIgIiIMdjOz1PVtayqhZM1pzNEgzAOta49ixlPu4w5j2yMoYGuaQ5rgyxDmm4I7wVitutvqijq6OjpaVtRJUtfkBeWHO02HK1uZJtoCsBSb0sTfNNhwwxhr4+sWiUCIRZQS9xLvrMtZ2uflaxCdY9sLQ1pzVVLHI76dix9uwvYQ4+9Yqj3O4VE4PbRNJH+8fLKP5XvIPuXjwTeY+fDK+sfTiOej6RssJcbdJG2+h4gHUW5FpXLGt5D4MGgxUQtc6QRExlxDR0hPA2vognMEDWNDGNDWgWa1oDQB2ADQBdigW3u8KajqaajpYYnyysdLeof0TCG3AiYbi8jiCAL8SO3Tx7d4rniwKWppnskkq4LxGQsMUp43sDnAPLS6CSz7uMOe5z30MDnOJc4lmpc43JPtWQwXZimo8/yWCOHPbP0Yy5st8t/C596i+1W31Q2s/RmGUraipawSSmR2SOJhtYO1FzYtPEecOJOmQ2H2vnqjPT1tI+mqISMwsTG9p9KN/A+FzxBBPIJYowd2eGHU0EH8i7N4krW4ZXOe0uaInEtDiwkaaBwBsorW7evw/C8FfT03S/KGRRtiLzmF42lrQ7L1na2uQgnmDbPU9I1zKWFkLXHM4RjKC61rn2L3yMDgWkXBBBB5g6EKA7L7wKt2IfozEqNtPM+MzQmN+drmC/VOpHAO1B4sIssXU70MRknxGCiw6OUUcj2yPdIR+rY54FmmxLyGk2BPDgglv8Asxwz/gIP5FmcIwSClj6KmibEy5dlYLDMbAnx0HuUTG9aEYOzF3xuGbqCEG5M4cWdGHW4XBN7eaOF9FiG7zMQpXwSYth7IKWdwY2SN+Z0Rfq3pW5jyuSLNNgeYsgtFYDHtgqGtOappY3u5vALHnxewhx9pXgh24LcVqMNqI2xtbD8ohlzHrxi2e4PAjr/APLKw9PvbthkuKTU+VjpnQ0kbXEum4hpcSOrqHXtfzDx0CDKUW57ConB7aJjiP8AevlmH8sjyD7lmsV2Ro6kRNnpopBGCIw5osxptcNA4DQe5Vvje9jFaGNktbhcbGym0ThIbA8ckgBcQ7LrY5eB7Dbjvar6tuLYOIoGuDZCaa8gb00hMWeN4v1ACGi545kFg0O7/D4ZGSxUcLJGHMxzW2IcOBCkKr+gqmnaOZhjIl+Qtc5/SEtt0kV2ZLW4878ljnbzcQqnTy4Vh7Z6WBxYZJH5XSlmruiaHDlqBZx1HM2QWXVUjJWlkjGvaeLXtD2nxB0Kwke7zDmyNlbQ07XtIc0tja2zgbggDQWKj2Ib2W/ocYtTxBxztjfFI4jJIXZXNLmjW2hBtqCOHBebDt5tYyso4cQoGwQ1ptTPbJncCbZRIBfW7m3FmkZu4oLLREQEREBERAREQEREBERAREQEREEJ2j2cnlxrCayOO8MDZhK/MwZS9jg3qk5jckcAV8wrZydmP11c6O0ElPHHG/Mw3e3ortyg5h5p4i2im6IK2wLYao6DaGCZoj+WTzugcXNcCyQPyPOUkgXI0NiofiezONz4ZFhJoWBkBb+sE0V5WsLsjWgvtpcEn6vbor5RBWm9PZ+sqXsbHRRVsBhcxrC6OGWCpPCdsjrHL5vVBscpvyXTiWw9YaLAKe3SyUtRDJUHO3qxsJJsXkZg0WbpfzVaKIK12j2fr6TFJcVw2FlS2eNsdRA94jcCwNa17CSOTW9vpaa3Gd2HZib3VFRibmxh5AhpY+jcImji5z2glxOnpHn3AS1EGB27wySow6tp4W5pJInNY24bdx4C7iAPaVD8U2Mq30uzcTYrupJKd1SM8YyNjawONy6zrWPm3VnIghGKbOTvx6hrmx3gjp5I3vzMFnu6WzcpOY+cNQOa69itmaiCfHHzR5W1NQ+SA5mOzsPSWd1ScvnDQ24qdogqOh3YVMuz8eHygQ1Ucrp4wXNcM4e4tDnMJFi1x8CQuOK4RjGLinoq6kjpIGSNknmbI15kLARaNrXG17nThe2uljbyIK23v7C1FYKWegH6+PpIX2c2O9NOwtfcuIuBqLcbSOXt2v3cGbCaegpXBklKY5IC7QOkia5pzdhdmcb9pU8RBR+2eF4/ilOynmoIo2xuD3ZJYryyAFoc28hAaA4m1+fdZTbbvZqoqMQwSeGPNHTzPfM7MxuVpdEQbOILvNPC/BTpEEIptm5xj81cY/8ADuoxCH5m6ydJGSzLfNwB1tZRjC8IxjCG1FDQ0kVVA97n08zpGsMee2kjXOF7WB7L311sreRBUOI7rqmLZ84fCBNUvmbPIA5rRnLhmDXPIFg0Ad9ipHtxszUVFVgckMeZtNUCSc5mNyMBi1s4gu806C/BTtEHwL6iICIiAiIgIiICIiAiIgIiICIiAiIgIiICIiAiIgIiICIiAiIgIiICIiAiIgIiICIiAiIg/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 name="AutoShape 6" descr="data:image/jpeg;base64,/9j/4AAQSkZJRgABAQAAAQABAAD/2wCEAAkGBhQSDxIUERQUFBUWFxQUFxQWFRUVFRcVFBYVFBUVFBgYHSYeFxkjGRQVHy8gIycpLCwsFR4xNTAqNSYrLCkBCQoKDgwOGg8PGiokHyQsLC4qLCwsKSkqKSwpKSksLCksLCwsLCksKSwuKSksKSwpLCwpKSkpLCwpKSwsLCksKf/AABEIAOEA4QMBIgACEQEDEQH/xAAcAAEAAQUBAQAAAAAAAAAAAAAABQEDBAYHAgj/xABNEAABAwICBgMMBQkGBgMAAAABAAIDBBEFIQYSMUFRYQdxgRMiMlJTkZKTobHB0RQjYnLwFzNCVIKistPhCBZDY3PSRFWjs8LjFRgk/8QAGwEBAAIDAQEAAAAAAAAAAAAAAAQFAgMGAQf/xAA0EQACAgECBAMGBAYDAAAAAAAAAQIDBBEhBRIxQRNRYRQVIoGx0TJCofAGM3GR4fEWI8H/2gAMAwEAAhEDEQA/AO4IiIAiIgCIiAIiIAiIgCIiAIiIAiIgCIiAIiIAiJdAES6prICqIiAIiIAiIgCIiAIiIAiIgCIiAIiIAiIgCIiAIiIAi8PcALk2UfW401n4+G1R7smqha2PQzhXKb0iiSuseavY3a5axV4492Q9vwaFSDAp5s396Pt7exu5U74tO6XLjQb9SZ7Iob2y0JWp0ribsNzyz9yj5dOPFYT12HzWfTaJxNzfd55mw8wUrBQRs8FjW9QC3xpzp7zmo+i3PHPHjsotmqu07cP8L2/0WXRacxuNpGmPn4TfmtkdGDkQD2KFxbRSKUEsAjfuIFhf7TdhXsqcyr4oWc3o0eKyiWzjp66k1FKHAFpuDsIzBXtaVopWvhqHU0uQNwBwcM8uRC3UKdi5CvhzaaPo15M0XVeFLTr5BERSjSEREAREQBERAEREAREQBFHY3j0FJEZamVkTBvcdp4NAzceQC5HpL0/Pe8xYZBcnISytLnOOzvIm/wDkexe6Hmp2t0gAuTYcdy1vFOkrDqc2lrIb72sd3Vw6xHrW7Vx1miOJ4kQ/EaqRjDmGOOsbHhC2zGbN/mW2YN0XYfCBrRmci2cziW9jBZnnBWXKY8xJ1HT7h4yibUzHgyID+JwVYOmbun5nDMQeOIjbbzgkKfoaOOIWijZGPsMaz+EBZweT/UrGTjFay6Hik29Eay7pWlb4eE4iByja74rY6HSYyQCR8ElPfYyYsD+1rHGx5Gx4gLGqsRDcm9872BRj3FxuSSdgHy4Bc3mcX35KFuWdOI38U3sZdZi7nXtcfaNr9nBW8Owx093AjV3vJv7AfercuEtexzZL2cLENc5hF+Dm5haHW9F74HmTDquWF+2znuFz99lj52lMXg88h+JlP5fcW50K/hpXzOyUOERxeCLnxjmf6dizguHUnSpieHvEeIwidl8n5MeR9mRg1H5cRfmum6J9INJiAtBJaS1zC8ako7NjhzaSF0MMdUrlgtF6EDxed6tmypZEWQFksiIDU9JafVrKWQbXODTz1XC3sK2sLX9Ima09G3/MJ81itgCg48dLrf6r6Ei16wh/R/UqiIpxHCIiAIiIAiIgCIiApdc/6RulqHDgYodWaq8S51I72sZSN+/UGfG2/A6WulP6E00tI69S4DXft7g12w/6hGwbhnwXGtHdHzO8yzlxaSXZk60rr3JJOdidp2lZxi2YSkkjLipKzF5zNUyOIzvI7wWjxYmDLaNgsOJXRNH8AgpG/VMGtsMjs5Hcc7ZDkLLEp5w0BrQABkAMgBwAWUysUmNehElabDFULMZUqEw6F8vgjLxjs7OJW1UtCyButJmdw3nsUHJzKqHp1f76m2mudr0Rcp4u91nd63mrFRWF3etyb7Src9Q6U3ds3N3BWamoDAuQy827MsVdffsi9qphjx5pgi2Q2+xZEVmjnvP43KJ+nc15diIXS8N4PDGSnZvP6eiKnKz5WvljsvqTDp1jSzqJfiXNY78Q5q75UVvMZ1Yxr2lrwHNORa4Ag9YK51pDoLqO7rRFzXNOsIw4hzSN8Tr37L357lubqoqy+RZchh4qRh6C9ND2OFPidyL6oqbWc08JwNv3hmN4XaopmuaHNIcCAQQbgg7CDvC+e9JdHmz3c3KQb/G5O58176Nekh+HSimqyTTF1gTe8DjtI/y+I3bRwMeynTdEyq9S2PoRF4ikDgCCCCAQQbgg5gg7wvajEsg7d0xHlDH+8/8AopxYOH4b3N0ribukeXE8v0R2ZrOUfHg4puXVts2WSTaS7IIiKQawiIgCIiAIiIAtQ6S9ORhlGXixmkuyFnF1s3keK0G55kDettkdYEnIDMncAF8p9IulrsSxGSRpJiYe5Qt+w05O63G7j1gbl6lqeN6EVh8DqmZ0kznOuS97ybuc5xufOtzinAFhkBlbcANygKBmo0AfgnapSghfK8MjBLjw3DiTuHNWEYqEeZ9CsstcnoiVjqCSAMycgB7gFtmC6OE2dP2R/wC75K5gOjzYACe/kI8LhyYPwVt0MbYGd0kzefBauczOKOzWFL0j3l9iZj4jb1lu/IrFG2Bgc4DW2MYN3YsJz3SO1nZn3DgF5JdI7WdmfZbhyWPjWNR0kLpJXWA85O5o5lcrZZK6Srguvbu/VnQRhGiOr/0VxTE2QMu7bsA3krTarSG7iXusTxIFuq6iaGjxDGpnPp29xhvqmV5IY0b2tNruPJo67Lb8O6AqcC9VUzyuyvqakbb9oc4+cLs+G4NWFHmnvN9fT0RRZdlmS9FtH6mvf3gZfwm+k35r0cRO3dx3efYtxf0FYcRYfSGniJs/a0j2KCxLoRlhu6gqnE+Tl7244a7cj2tsrdXQb3ITxrEttyMbU3V+NyhIKt8cxgq4+4zNsMxYE7rgZWO5zcipTutsjkRl2qbCtNaoq7bZRekjL7qqOmWMZVbdKtyrIrtbLk8mS1TSLDg+7h4Q9oHxWwPkWBVZrGdexsquakbP0JaeG/8A8fUO2C9O48ALuh7Bm3kCOC7KF8j1+tDM2WIljmuD2OG1rmkEHzr6e0M0lbXUMNQ3IvFnt8WRp1Xt9IG3IhU99fK9jpqZ88SbREWg3BERAEREAREQBERAaD01aSfRcKe1htJUHuDc8w1wJkI/YBH7QXzfhzLvHK/sC6R/aDxcyYhDAD3sMWtb7cxuf3WMWiYBQPlmYyMXcfMBvJ4ABb6tI/FLoabW+iJzCMNfPIGRi53nc0by7guo4JgrKaPVYLuPhPO1x+XAKzgeDsp4tRmZ/Sedrj8BwC2XCKMO+sfkxufWQuf4hnTyZeHXtFfqe0UKL17mRQ04ib3WUfdbvvx61iPkdK8ud2DcBwCrV1hmfc+CMmjlxVyMBouVzV9qfwR6fU6Cmrwlq+p4qatkMZe82DRcn8bTsyXNqCkfjuK9zcXNpIBrPtvF7WH2nm4vuAPBY+nmlhmkLIz9VHrH7725a33QTl28lvXQNhgjwx8xHfTyvOtxbH9W0elr+crreGcN9lqV1n45dPRfcp78nx7OWP4V+rOjUdCyJjY4mtYxgDWsaAGtA3AK+iKxMAqKqIDU+kHQttfTGwAnjBdE/Yb+TcfFd7Mj18iw6uL4NZwOvG4RvvttmGF3MWc09QX0Q5cHx2iEOM18LfBkDngbruY2ce26sMGxqXKVPE6k4c/kWBODvVS9Yi8Fx4q60ObMh7ljzZqn0niFbklCwkboIhsZhu0rd/7P2kGpPUUbjlIO7Rj7bLNkA62lp/YK0rE5AW2CxNEMW+i4pSzXsGysDvuPOo+/7LnFVeVHYv8ACltofWiIirC1CIiAIiIAiIgCoVVUKA+UekaodUY3W6oJJnMQAz/N2hFussW+aJ6ONpYbGxkcAXu9zAfFHvUfhmj9sQraqQd86oqe5g7gZX3f1nYOV+OW1Qi9gqzMyHL/AK49O4UdNyRwuiMsgaNm0ngFK4nVg2ij8BmR5n8e9etX6LAGj85JmTwCwqWJc5mXqC5I9e/2LXEp255fIv08S1LT7SbUaYIzZzh358Vp3dZ9xU/pDjYpoC45nY1vFx2dgzJXHa+pLnOc43c4lxJ3kq1/h7hftE/abV8Eei839kQOK5nhx8KD+J9fRGFUG4cL2uLe0cByU7o/p3X0tOyCCohZGzW1WmLWPfOc83JYSe+cVrwj1ipigw4Lv/A8Z7o5x5HgR2ZssHSLijttZTDrh/8AWstmnWJn/jqT1Lv5ShI6YcFdbAOC3rh9RClxO3sybGm+Jfr9H6l/8pe/764l+vUfqX/ylCCAL2IxwXvu6o1vid3mTP8AfPEv16k9S7+UoYtllrhVVNRA91gHagc24a0tAA1AL2Ve5BDFwWUMKuD1iabM+2xcsnsWC1WJAsl4ViRb5RI8DDkKw5XLLmWBKVHkTakYlS7IqCrdqmqg5FQtWc1AyOhc4y3Pr7R2tM1HTSnMyQxPJ5uYCfaSpFav0YyXwagJ8iwea4+C2hU5bBERAEREAREQBeJH2C9XWM43KiZV3hx26syitTmGKstUzf6j/wCIn4qX0aoxnM/wWX7Xf0HvCxtIaImuc1u15YR+0B8QpPEnCNjIGbALu/HXmueutVUG2SqavEmkjHnqDJIXHfsHABX9cMbc7hfzbVZp2LWdOMcs3uLDYvzcRuZw7fcOYVThYtnEcmNUe/X0Xdk/LvhjVOb7ftGs6TY2aiYuv3jcmDlfN3WfctYndc2WbUPWPTQ6xX2OvGhRXGivotjgpWysk7Z9WZGHUd87XU5BG79Fjz1NJ9wUZidNamktuAPtC3Hoz6N6Kuw9s0wl7pryMdqyFo705WFsu9cFstyVi6Jo1143ter1ItlJL5KX1bvkrraOXyMvq3fJb7+RXD+E/rnJ+RbD+E/rnKP70XkbPc78zRBRTeRl9W/5J9Bm8hN6t/yW+DoXw/hP65yfkYw/hP65y895ryPPc78zQ/oM/kJvVu+S8voZ/ITerd8lv35F8P4T+ucq/kXw/hP65ye815D3O/M5y+km8jL6t3yWLLTTeRl9B3yXTvyK4d4s3rnKh6E8O8Wf1zl4+Jp9jYuENdzkk0EvkpPQPyWDNBJ5N/ouXaPyIYd4s/r3rz+QzDfFn9e9apZ8X2ZIhw9x7/v+5wqojcBmxw/ZKhanbsK+jT0E4Z4s3r3ryegbDPFn9c75KLbkKexMrx+TuS3RJNrYJRcoy30Xvb8Ft4Ubo9gMVFTMp4A4Rsvq6ztY98S43PWSpJQyWEREAREQBEVHFeN6bgtyu3K0VVxzVCqDIs55ORuWxDYnTMbMJjtYwt+R67Eha415e4udtNypPSKtuQzjmeobPxyUfTjK65nNu1ehdYtfJDXzPOI17YYXPdsaL/IDmVy2rq3SvfI/wnEk/IchsU9pvjOvIIWnJvfO+8djewZrWn7F9I/hPhns2P7TNfFPp6R/z1OQ45l+Laqo9I/Uwqh11IYbAo9jLuU/QQ2C62C1fMUN8uWOhfnpNdjmeM1ze0tNvbZbR0BYt9VVUzj3zHtlAPB41HW6nMb5woRrLqHixF+GYlFWRgmNxLZGjeHW7ozryDh2KFxCrnjzI3cLvUZuL7n0giw8KxSOphZNC4PjeNZrhvHwI2EbiCsxc6dOEREBQlc/xvpgigrJqZtNPM6I6rnRlpF7NJy2ixNusFbPpdpNHQUj55NwIY3e+Qg6rB5s+QK4fgEcncZZnucJamQvJBIOo1xc52W4vP7hUvFo8WW5CzMlUQ17m+u6bR/y6s9ELyenFu/D6z0WrTnyP8o/03fNYksz/KSem/5qz91x8yrjxaT/ACm8u6eIxtoaseh81bPT/D+pVX/T+a57O53jyek75rAmYfGd6R+axfDIpdSRDiLl2R0539oWAbaOpHbH81b/APsZTfqlR6UXzXHa+Qj9J3nKnOifRr6bisWsLxQ/XyX2d4RqN53fq9gKrrqVWWNVrmj6dpJy+NjnNLC5rSWG12kgEtNsri9uxXksiiEgIiIAiIgCtyOVxWXnNRsiWkdDKK3PBWNWS2b15LJKhdI6nVjdbba3a7L3Ln8qXLFkmqPNJI1ipqdeVzudh1DILGxvFW09PJI7Y0a3WdjW9riB2r1ThZU2hbcRo6hjjqk2ETs+9kbZwceIvYdRKpcPH9pyYxfTXctr7PDrbXY4xSV5kc5zzdziXE8ztWbJsUFJSyUtRJDM0skjcWuadxHvBvcHeCDvUo2puAvtWJZF1qK7Hz7Kqas5i/SR5qfpW2CiaFmam4QpqWi0Kq96szqdt1dqcObIxzXDWa7It48CDucNxVKYbFKQMutU/Ujx1T1RqeEz12FPLqJ3doCdZ8LgT16zAbtd9puXG+xbrhXT3SOAFTDNA7fYd1ZffYizv3V7FCHbvffzqxU6NMkzexj+b2NcfSOftVXbi1Seq2LqjiVkFpNamwDpiwvVv9JPV3Gov/21C4r050wGrSxSzvPg3Hc2e27j2BRjtBIPIReZ3+5ZUOCNiFo2tjG/UY1pPW7wj51pjhQ13ZvlxV6bRNUroqqvnE+JEhrc46dt22BsbBueo05XcczbfbLPmaTmbDYABsDQLBo5AABS76UNvYZ8fmsCparWmuNe0SkyL53PWRGSrClWdMFgyqWYRMOQrAq5LBZs7rKAxOr3LVfNRgyfjQcpEbXS3K+juiHQr6BQB0jbT1FpZAdrW2+rjPUDc83HguadDfR+auoFXO3/APPE7vARlLKMwObWnM7iQBxX0MAuWus55HS1Q5UVREWg3BERAEREBQq04K65WyFEyNzOJ4IWnaV1GYbxJPY3L3lbkQuf6RSXm6m+8k+6y5riOqSRPw1rPUw2usF0XBaPucEbd4aCes5laBhMGvPE3i8X6hmfYF0wBSuA0r47fke589dImhdJ/Rs3EY+6whraqMd645CRo/w3nz6p3X4L5+k14ZHRytcx7CWuY4WLSNoIX1+tP086NoMSZc/VztFmTgXPJsg/Tb7Ru59dTe6ymsqUziGF1AIWwU7wtcxfRmqw2XUqY7D9GQZxv+67jyNjyWVRYkOK6ei5WwWhzOVjOMmbbTblLUy1qjxEZKcpK4FeTTZXrbqbBTNWexiiaaqCkI6kKvsTJUWi+9iwahiyn1I4rAqKocV5BPU9k0YFSFD1akKuqGag6utCsa0yJLRvYxpzmo2oksq1leFBVmI3Nm3JOQAzJJ2ADeVtnJQWrJVNMpspiGIWClOj/o6lxSYPfrMpWHv5MwXkbY4/tcT+jzK2TQnoZlqC2bEA6KLaIL2kf98j823l4XUu3UlGyJjY4mhjGgBrGiwaBuAC53Ky3Y9EdJi4yrW54w+hZDEyKJoYxjQ1rWiwAGQAWSiKuJwREQBERAEREBQryV7K8laLUeotlc7x/wDPnqb7rfBdGIWh6XU2rMHbiLeY3Hscuc4pB8qZZYL+NopomL1bOQefYugLmmBVgjqInHZex6nAj4rpYKm8EkvBce6ZqzlpYmVREV6QSxWULJWOZK1r2OyLHNDmnrBXOtIOhSF5L6KQwO8m674v2T4TPaOS6YqLZCyVe8WYTrjNaSPnzENDK+l/OQPc0fpxfWNsOOrmO0BYEGKluRNjwO3zL6Dr8ZiiHfOF+G9a7U0prz+ZjEe972NJO7K4uSt//IFW/Dced+Uevz7EOXBVYubXRepzKn0gI3lZ0ek3NdEf0YUJbnFZ3jNe5n7rTq+xYcnRDR7nTjqkb8WKzjxKmS1lFplZLhNiekWjSDpNzWPNpETvW+DoepPKVHpt/wBqvRdEtEDn3Z3XJb+FoWXvChdEzFcKt76HKqjGibrBidLO7VhY+V3CNpf/AAg2Xd6To+oIzdtNGTxfrSfxkqdhpmsFmNa0cGgAeYLVPii/JH+5Jq4Uo/iZxHCOh+snINQ5tMzeD38lvug2B6yumaLdHdJQ2dEzXl8tJZ0mfi7m9gC2ayqqu3Ist/Ey1qohX+FFAFVEWg3BERAEREAREQBERAFQqqLCSB5UPpHhHdojbwhmOxTNkIUW7HjbFxkbIWOElJHI3ggkHaMiOYU9g+lz4QGPHdGDZ4wHxC2TGNGIpzrZsf4w39Y3rXptBpge9ex3XcH3Lnlh5WLPWr9P/S4WRj3R0sJ+HTCAjMlvIiy9u0tp/HvyWtM0InO0xjtPyWfTaA+Ul7Gt+J+Smwv4jLbkXz2I86sSP5mXqnTlg8BpPM5LFjqqyq8AFjDtcRYe3b2LYKHRqCLNrAT4zu+PZfYpMBSY4V9v8+zbyWxpd9UP5UfmyCw3RRjCHSkyv5+DfkD8VONFgq2VVZVUV0rSC0Ik7JWPWTCIi3GAREQBERAEREAREQBERAEREAREQBERAEREAREXmgKEJZVRNAUsgVUXoCIiAIiIAiIgCIiAIiIAiIgCIiAIiIAiIgCIiAIiIAiIgCIiAIiIAiIgCIiAIiIAiIgCIiAIiIAiIgCIiAIiIAiIgCIiAIiID//Z"/>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1" name="AutoShape 8" descr="data:image/jpeg;base64,/9j/4AAQSkZJRgABAQAAAQABAAD/2wCEAAkGBhQSDxIUERQUFBUWFxQUFxQWFRUVFRcVFBYVFBUVFBgYHSYeFxkjGRQVHy8gIycpLCwsFR4xNTAqNSYrLCkBCQoKDgwOGg8PGiokHyQsLC4qLCwsKSkqKSwpKSksLCksLCwsLCksKSwuKSksKSwpLCwpKSkpLCwpKSwsLCksKf/AABEIAOEA4QMBIgACEQEDEQH/xAAcAAEAAQUBAQAAAAAAAAAAAAAABQEDBAYHAgj/xABNEAABAwICBgMMBQkGBgMAAAABAAIDBBEFIQYSMUFRYQdxgRMiMlJTkZKTobHB0RQjYnLwFzNCVIKistPhCBZDY3PSRFWjs8LjFRgk/8QAGwEBAAIDAQEAAAAAAAAAAAAAAAQFAgMGAQf/xAA0EQACAgECBAMGBAYDAAAAAAAAAQIDBBEhBRIxQRNRYRQVIoGx0TJCofAGM3GR4fEWI8H/2gAMAwEAAhEDEQA/AO4IiIAiIgCIiAIiIAiIgCIiAIiIAiIgCIiAIiIAiJdAES6prICqIiAIiIAiIgCIiAIiIAiIgCIiAIiIAiIgCIiAIiIAi8PcALk2UfW401n4+G1R7smqha2PQzhXKb0iiSuseavY3a5axV4492Q9vwaFSDAp5s396Pt7exu5U74tO6XLjQb9SZ7Iob2y0JWp0ribsNzyz9yj5dOPFYT12HzWfTaJxNzfd55mw8wUrBQRs8FjW9QC3xpzp7zmo+i3PHPHjsotmqu07cP8L2/0WXRacxuNpGmPn4TfmtkdGDkQD2KFxbRSKUEsAjfuIFhf7TdhXsqcyr4oWc3o0eKyiWzjp66k1FKHAFpuDsIzBXtaVopWvhqHU0uQNwBwcM8uRC3UKdi5CvhzaaPo15M0XVeFLTr5BERSjSEREAREQBERAEREAREQBFHY3j0FJEZamVkTBvcdp4NAzceQC5HpL0/Pe8xYZBcnISytLnOOzvIm/wDkexe6Hmp2t0gAuTYcdy1vFOkrDqc2lrIb72sd3Vw6xHrW7Vx1miOJ4kQ/EaqRjDmGOOsbHhC2zGbN/mW2YN0XYfCBrRmci2cziW9jBZnnBWXKY8xJ1HT7h4yibUzHgyID+JwVYOmbun5nDMQeOIjbbzgkKfoaOOIWijZGPsMaz+EBZweT/UrGTjFay6Hik29Eay7pWlb4eE4iByja74rY6HSYyQCR8ElPfYyYsD+1rHGx5Gx4gLGqsRDcm9872BRj3FxuSSdgHy4Bc3mcX35KFuWdOI38U3sZdZi7nXtcfaNr9nBW8Owx093AjV3vJv7AfercuEtexzZL2cLENc5hF+Dm5haHW9F74HmTDquWF+2znuFz99lj52lMXg88h+JlP5fcW50K/hpXzOyUOERxeCLnxjmf6dizguHUnSpieHvEeIwidl8n5MeR9mRg1H5cRfmum6J9INJiAtBJaS1zC8ako7NjhzaSF0MMdUrlgtF6EDxed6tmypZEWQFksiIDU9JafVrKWQbXODTz1XC3sK2sLX9Ima09G3/MJ81itgCg48dLrf6r6Ei16wh/R/UqiIpxHCIiAIiIAiIgCIiApdc/6RulqHDgYodWaq8S51I72sZSN+/UGfG2/A6WulP6E00tI69S4DXft7g12w/6hGwbhnwXGtHdHzO8yzlxaSXZk60rr3JJOdidp2lZxi2YSkkjLipKzF5zNUyOIzvI7wWjxYmDLaNgsOJXRNH8AgpG/VMGtsMjs5Hcc7ZDkLLEp5w0BrQABkAMgBwAWUysUmNehElabDFULMZUqEw6F8vgjLxjs7OJW1UtCyButJmdw3nsUHJzKqHp1f76m2mudr0Rcp4u91nd63mrFRWF3etyb7Src9Q6U3ds3N3BWamoDAuQy827MsVdffsi9qphjx5pgi2Q2+xZEVmjnvP43KJ+nc15diIXS8N4PDGSnZvP6eiKnKz5WvljsvqTDp1jSzqJfiXNY78Q5q75UVvMZ1Yxr2lrwHNORa4Ag9YK51pDoLqO7rRFzXNOsIw4hzSN8Tr37L357lubqoqy+RZchh4qRh6C9ND2OFPidyL6oqbWc08JwNv3hmN4XaopmuaHNIcCAQQbgg7CDvC+e9JdHmz3c3KQb/G5O58176Nekh+HSimqyTTF1gTe8DjtI/y+I3bRwMeynTdEyq9S2PoRF4ikDgCCCCAQQbgg5gg7wvajEsg7d0xHlDH+8/8AopxYOH4b3N0ribukeXE8v0R2ZrOUfHg4puXVts2WSTaS7IIiKQawiIgCIiAIiIAtQ6S9ORhlGXixmkuyFnF1s3keK0G55kDettkdYEnIDMncAF8p9IulrsSxGSRpJiYe5Qt+w05O63G7j1gbl6lqeN6EVh8DqmZ0kznOuS97ybuc5xufOtzinAFhkBlbcANygKBmo0AfgnapSghfK8MjBLjw3DiTuHNWEYqEeZ9CsstcnoiVjqCSAMycgB7gFtmC6OE2dP2R/wC75K5gOjzYACe/kI8LhyYPwVt0MbYGd0kzefBauczOKOzWFL0j3l9iZj4jb1lu/IrFG2Bgc4DW2MYN3YsJz3SO1nZn3DgF5JdI7WdmfZbhyWPjWNR0kLpJXWA85O5o5lcrZZK6Srguvbu/VnQRhGiOr/0VxTE2QMu7bsA3krTarSG7iXusTxIFuq6iaGjxDGpnPp29xhvqmV5IY0b2tNruPJo67Lb8O6AqcC9VUzyuyvqakbb9oc4+cLs+G4NWFHmnvN9fT0RRZdlmS9FtH6mvf3gZfwm+k35r0cRO3dx3efYtxf0FYcRYfSGniJs/a0j2KCxLoRlhu6gqnE+Tl7244a7cj2tsrdXQb3ITxrEttyMbU3V+NyhIKt8cxgq4+4zNsMxYE7rgZWO5zcipTutsjkRl2qbCtNaoq7bZRekjL7qqOmWMZVbdKtyrIrtbLk8mS1TSLDg+7h4Q9oHxWwPkWBVZrGdexsquakbP0JaeG/8A8fUO2C9O48ALuh7Bm3kCOC7KF8j1+tDM2WIljmuD2OG1rmkEHzr6e0M0lbXUMNQ3IvFnt8WRp1Xt9IG3IhU99fK9jpqZ88SbREWg3BERAEREAREQBERAaD01aSfRcKe1htJUHuDc8w1wJkI/YBH7QXzfhzLvHK/sC6R/aDxcyYhDAD3sMWtb7cxuf3WMWiYBQPlmYyMXcfMBvJ4ABb6tI/FLoabW+iJzCMNfPIGRi53nc0by7guo4JgrKaPVYLuPhPO1x+XAKzgeDsp4tRmZ/Sedrj8BwC2XCKMO+sfkxufWQuf4hnTyZeHXtFfqe0UKL17mRQ04ib3WUfdbvvx61iPkdK8ud2DcBwCrV1hmfc+CMmjlxVyMBouVzV9qfwR6fU6Cmrwlq+p4qatkMZe82DRcn8bTsyXNqCkfjuK9zcXNpIBrPtvF7WH2nm4vuAPBY+nmlhmkLIz9VHrH7725a33QTl28lvXQNhgjwx8xHfTyvOtxbH9W0elr+crreGcN9lqV1n45dPRfcp78nx7OWP4V+rOjUdCyJjY4mtYxgDWsaAGtA3AK+iKxMAqKqIDU+kHQttfTGwAnjBdE/Yb+TcfFd7Mj18iw6uL4NZwOvG4RvvttmGF3MWc09QX0Q5cHx2iEOM18LfBkDngbruY2ce26sMGxqXKVPE6k4c/kWBODvVS9Yi8Fx4q60ObMh7ljzZqn0niFbklCwkboIhsZhu0rd/7P2kGpPUUbjlIO7Rj7bLNkA62lp/YK0rE5AW2CxNEMW+i4pSzXsGysDvuPOo+/7LnFVeVHYv8ACltofWiIirC1CIiAIiIAiIgCoVVUKA+UekaodUY3W6oJJnMQAz/N2hFussW+aJ6ONpYbGxkcAXu9zAfFHvUfhmj9sQraqQd86oqe5g7gZX3f1nYOV+OW1Qi9gqzMyHL/AK49O4UdNyRwuiMsgaNm0ngFK4nVg2ij8BmR5n8e9etX6LAGj85JmTwCwqWJc5mXqC5I9e/2LXEp255fIv08S1LT7SbUaYIzZzh358Vp3dZ9xU/pDjYpoC45nY1vFx2dgzJXHa+pLnOc43c4lxJ3kq1/h7hftE/abV8Eei839kQOK5nhx8KD+J9fRGFUG4cL2uLe0cByU7o/p3X0tOyCCohZGzW1WmLWPfOc83JYSe+cVrwj1ipigw4Lv/A8Z7o5x5HgR2ZssHSLijttZTDrh/8AWstmnWJn/jqT1Lv5ShI6YcFdbAOC3rh9RClxO3sybGm+Jfr9H6l/8pe/764l+vUfqX/ylCCAL2IxwXvu6o1vid3mTP8AfPEv16k9S7+UoYtllrhVVNRA91gHagc24a0tAA1AL2Ve5BDFwWUMKuD1iabM+2xcsnsWC1WJAsl4ViRb5RI8DDkKw5XLLmWBKVHkTakYlS7IqCrdqmqg5FQtWc1AyOhc4y3Pr7R2tM1HTSnMyQxPJ5uYCfaSpFav0YyXwagJ8iwea4+C2hU5bBERAEREAREQBeJH2C9XWM43KiZV3hx26syitTmGKstUzf6j/wCIn4qX0aoxnM/wWX7Xf0HvCxtIaImuc1u15YR+0B8QpPEnCNjIGbALu/HXmueutVUG2SqavEmkjHnqDJIXHfsHABX9cMbc7hfzbVZp2LWdOMcs3uLDYvzcRuZw7fcOYVThYtnEcmNUe/X0Xdk/LvhjVOb7ftGs6TY2aiYuv3jcmDlfN3WfctYndc2WbUPWPTQ6xX2OvGhRXGivotjgpWysk7Z9WZGHUd87XU5BG79Fjz1NJ9wUZidNamktuAPtC3Hoz6N6Kuw9s0wl7pryMdqyFo705WFsu9cFstyVi6Jo1143ter1ItlJL5KX1bvkrraOXyMvq3fJb7+RXD+E/rnJ+RbD+E/rnKP70XkbPc78zRBRTeRl9W/5J9Bm8hN6t/yW+DoXw/hP65yfkYw/hP65y895ryPPc78zQ/oM/kJvVu+S8voZ/ITerd8lv35F8P4T+ucq/kXw/hP65ye815D3O/M5y+km8jL6t3yWLLTTeRl9B3yXTvyK4d4s3rnKh6E8O8Wf1zl4+Jp9jYuENdzkk0EvkpPQPyWDNBJ5N/ouXaPyIYd4s/r3rz+QzDfFn9e9apZ8X2ZIhw9x7/v+5wqojcBmxw/ZKhanbsK+jT0E4Z4s3r3ryegbDPFn9c75KLbkKexMrx+TuS3RJNrYJRcoy30Xvb8Ft4Ubo9gMVFTMp4A4Rsvq6ztY98S43PWSpJQyWEREAREQBEVHFeN6bgtyu3K0VVxzVCqDIs55ORuWxDYnTMbMJjtYwt+R67Eha415e4udtNypPSKtuQzjmeobPxyUfTjK65nNu1ehdYtfJDXzPOI17YYXPdsaL/IDmVy2rq3SvfI/wnEk/IchsU9pvjOvIIWnJvfO+8djewZrWn7F9I/hPhns2P7TNfFPp6R/z1OQ45l+Laqo9I/Uwqh11IYbAo9jLuU/QQ2C62C1fMUN8uWOhfnpNdjmeM1ze0tNvbZbR0BYt9VVUzj3zHtlAPB41HW6nMb5woRrLqHixF+GYlFWRgmNxLZGjeHW7ozryDh2KFxCrnjzI3cLvUZuL7n0giw8KxSOphZNC4PjeNZrhvHwI2EbiCsxc6dOEREBQlc/xvpgigrJqZtNPM6I6rnRlpF7NJy2ixNusFbPpdpNHQUj55NwIY3e+Qg6rB5s+QK4fgEcncZZnucJamQvJBIOo1xc52W4vP7hUvFo8WW5CzMlUQ17m+u6bR/y6s9ELyenFu/D6z0WrTnyP8o/03fNYksz/KSem/5qz91x8yrjxaT/ACm8u6eIxtoaseh81bPT/D+pVX/T+a57O53jyek75rAmYfGd6R+axfDIpdSRDiLl2R0539oWAbaOpHbH81b/APsZTfqlR6UXzXHa+Qj9J3nKnOifRr6bisWsLxQ/XyX2d4RqN53fq9gKrrqVWWNVrmj6dpJy+NjnNLC5rSWG12kgEtNsri9uxXksiiEgIiIAiIgCtyOVxWXnNRsiWkdDKK3PBWNWS2b15LJKhdI6nVjdbba3a7L3Ln8qXLFkmqPNJI1ipqdeVzudh1DILGxvFW09PJI7Y0a3WdjW9riB2r1ThZU2hbcRo6hjjqk2ETs+9kbZwceIvYdRKpcPH9pyYxfTXctr7PDrbXY4xSV5kc5zzdziXE8ztWbJsUFJSyUtRJDM0skjcWuadxHvBvcHeCDvUo2puAvtWJZF1qK7Hz7Kqas5i/SR5qfpW2CiaFmam4QpqWi0Kq96szqdt1dqcObIxzXDWa7It48CDucNxVKYbFKQMutU/Ujx1T1RqeEz12FPLqJ3doCdZ8LgT16zAbtd9puXG+xbrhXT3SOAFTDNA7fYd1ZffYizv3V7FCHbvffzqxU6NMkzexj+b2NcfSOftVXbi1Seq2LqjiVkFpNamwDpiwvVv9JPV3Gov/21C4r050wGrSxSzvPg3Hc2e27j2BRjtBIPIReZ3+5ZUOCNiFo2tjG/UY1pPW7wj51pjhQ13ZvlxV6bRNUroqqvnE+JEhrc46dt22BsbBueo05XcczbfbLPmaTmbDYABsDQLBo5AABS76UNvYZ8fmsCparWmuNe0SkyL53PWRGSrClWdMFgyqWYRMOQrAq5LBZs7rKAxOr3LVfNRgyfjQcpEbXS3K+juiHQr6BQB0jbT1FpZAdrW2+rjPUDc83HguadDfR+auoFXO3/APPE7vARlLKMwObWnM7iQBxX0MAuWus55HS1Q5UVREWg3BERAEREBQq04K65WyFEyNzOJ4IWnaV1GYbxJPY3L3lbkQuf6RSXm6m+8k+6y5riOqSRPw1rPUw2usF0XBaPucEbd4aCes5laBhMGvPE3i8X6hmfYF0wBSuA0r47fke589dImhdJ/Rs3EY+6whraqMd645CRo/w3nz6p3X4L5+k14ZHRytcx7CWuY4WLSNoIX1+tP086NoMSZc/VztFmTgXPJsg/Tb7Ru59dTe6ymsqUziGF1AIWwU7wtcxfRmqw2XUqY7D9GQZxv+67jyNjyWVRYkOK6ei5WwWhzOVjOMmbbTblLUy1qjxEZKcpK4FeTTZXrbqbBTNWexiiaaqCkI6kKvsTJUWi+9iwahiyn1I4rAqKocV5BPU9k0YFSFD1akKuqGag6utCsa0yJLRvYxpzmo2oksq1leFBVmI3Nm3JOQAzJJ2ADeVtnJQWrJVNMpspiGIWClOj/o6lxSYPfrMpWHv5MwXkbY4/tcT+jzK2TQnoZlqC2bEA6KLaIL2kf98j823l4XUu3UlGyJjY4mhjGgBrGiwaBuAC53Ky3Y9EdJi4yrW54w+hZDEyKJoYxjQ1rWiwAGQAWSiKuJwREQBERAEREBQryV7K8laLUeotlc7x/wDPnqb7rfBdGIWh6XU2rMHbiLeY3Hscuc4pB8qZZYL+NopomL1bOQefYugLmmBVgjqInHZex6nAj4rpYKm8EkvBce6ZqzlpYmVREV6QSxWULJWOZK1r2OyLHNDmnrBXOtIOhSF5L6KQwO8m674v2T4TPaOS6YqLZCyVe8WYTrjNaSPnzENDK+l/OQPc0fpxfWNsOOrmO0BYEGKluRNjwO3zL6Dr8ZiiHfOF+G9a7U0prz+ZjEe972NJO7K4uSt//IFW/Dced+Uevz7EOXBVYubXRepzKn0gI3lZ0ek3NdEf0YUJbnFZ3jNe5n7rTq+xYcnRDR7nTjqkb8WKzjxKmS1lFplZLhNiekWjSDpNzWPNpETvW+DoepPKVHpt/wBqvRdEtEDn3Z3XJb+FoWXvChdEzFcKt76HKqjGibrBidLO7VhY+V3CNpf/AAg2Xd6To+oIzdtNGTxfrSfxkqdhpmsFmNa0cGgAeYLVPii/JH+5Jq4Uo/iZxHCOh+snINQ5tMzeD38lvug2B6yumaLdHdJQ2dEzXl8tJZ0mfi7m9gC2ayqqu3Ist/Ey1qohX+FFAFVEWg3BERAEREAREQBERAFQqqLCSB5UPpHhHdojbwhmOxTNkIUW7HjbFxkbIWOElJHI3ggkHaMiOYU9g+lz4QGPHdGDZ4wHxC2TGNGIpzrZsf4w39Y3rXptBpge9ex3XcH3Lnlh5WLPWr9P/S4WRj3R0sJ+HTCAjMlvIiy9u0tp/HvyWtM0InO0xjtPyWfTaA+Ul7Gt+J+Smwv4jLbkXz2I86sSP5mXqnTlg8BpPM5LFjqqyq8AFjDtcRYe3b2LYKHRqCLNrAT4zu+PZfYpMBSY4V9v8+zbyWxpd9UP5UfmyCw3RRjCHSkyv5+DfkD8VONFgq2VVZVUV0rSC0Ik7JWPWTCIi3GAREQBERAEREAREQBERAEREAREQBERAEREAREXmgKEJZVRNAUsgVUXoCIiAIiIAiIgCIiAIiIAiIgCIiAIiIAiIgCIiAIiIAiIgCIiAIiIAiIgCIiAIiIAiIgCIiAIiIAiIgCIiAIiIAiIgCIiAIiID//Z"/>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2" name="Grupo 1"/>
          <p:cNvGrpSpPr/>
          <p:nvPr/>
        </p:nvGrpSpPr>
        <p:grpSpPr>
          <a:xfrm>
            <a:off x="3086819" y="1571035"/>
            <a:ext cx="2496356" cy="4269990"/>
            <a:chOff x="3086819" y="1571035"/>
            <a:chExt cx="2496356" cy="4269990"/>
          </a:xfrm>
        </p:grpSpPr>
        <p:sp>
          <p:nvSpPr>
            <p:cNvPr id="51" name="50 CuadroTexto"/>
            <p:cNvSpPr txBox="1"/>
            <p:nvPr/>
          </p:nvSpPr>
          <p:spPr>
            <a:xfrm>
              <a:off x="3706352" y="1571035"/>
              <a:ext cx="184731" cy="246221"/>
            </a:xfrm>
            <a:prstGeom prst="rect">
              <a:avLst/>
            </a:prstGeom>
            <a:noFill/>
          </p:spPr>
          <p:txBody>
            <a:bodyPr wrap="none" rtlCol="0">
              <a:spAutoFit/>
            </a:bodyPr>
            <a:lstStyle/>
            <a:p>
              <a:pPr algn="ctr"/>
              <a:endParaRPr lang="es-ES" sz="1000" dirty="0">
                <a:solidFill>
                  <a:schemeClr val="bg1"/>
                </a:solidFill>
                <a:latin typeface="+mn-lt"/>
              </a:endParaRPr>
            </a:p>
          </p:txBody>
        </p:sp>
        <p:sp>
          <p:nvSpPr>
            <p:cNvPr id="35" name="34 Rectángulo redondeado"/>
            <p:cNvSpPr/>
            <p:nvPr/>
          </p:nvSpPr>
          <p:spPr>
            <a:xfrm>
              <a:off x="3444100" y="5282866"/>
              <a:ext cx="2139075" cy="558159"/>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t>Productores Musicales</a:t>
              </a:r>
              <a:endParaRPr lang="es-ES" sz="2000" b="1" dirty="0"/>
            </a:p>
          </p:txBody>
        </p:sp>
        <p:grpSp>
          <p:nvGrpSpPr>
            <p:cNvPr id="134" name="133 Grupo"/>
            <p:cNvGrpSpPr/>
            <p:nvPr/>
          </p:nvGrpSpPr>
          <p:grpSpPr>
            <a:xfrm>
              <a:off x="3086819" y="2940279"/>
              <a:ext cx="1940544" cy="2189120"/>
              <a:chOff x="688646" y="3006888"/>
              <a:chExt cx="2565149" cy="2147839"/>
            </a:xfrm>
          </p:grpSpPr>
          <p:pic>
            <p:nvPicPr>
              <p:cNvPr id="1054" name="Picture 30" descr="http://t3.gstatic.com/images?q=tbn:ANd9GcRORBotajxw_4X77q50F4oV5JMEv0aXhtEy1iO8ax8krtBC1s9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9770" y="3006888"/>
                <a:ext cx="1314025" cy="524132"/>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redondeado"/>
              <p:cNvSpPr/>
              <p:nvPr/>
            </p:nvSpPr>
            <p:spPr>
              <a:xfrm>
                <a:off x="688646" y="3863370"/>
                <a:ext cx="2106496" cy="594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 </a:t>
                </a:r>
                <a:r>
                  <a:rPr lang="es-ES" sz="1600" b="1" dirty="0" smtClean="0"/>
                  <a:t>Distribuidores Digitales</a:t>
                </a:r>
              </a:p>
              <a:p>
                <a:pPr algn="ctr"/>
                <a:endParaRPr lang="es-ES" sz="1400" dirty="0"/>
              </a:p>
            </p:txBody>
          </p:sp>
          <p:cxnSp>
            <p:nvCxnSpPr>
              <p:cNvPr id="67" name="66 Conector recto de flecha"/>
              <p:cNvCxnSpPr/>
              <p:nvPr/>
            </p:nvCxnSpPr>
            <p:spPr>
              <a:xfrm flipV="1">
                <a:off x="2186302" y="4622341"/>
                <a:ext cx="1" cy="53238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flipV="1">
                <a:off x="2186303" y="3396113"/>
                <a:ext cx="0" cy="42605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cxnSp>
          <p:nvCxnSpPr>
            <p:cNvPr id="66" name="65 Conector recto de flecha"/>
            <p:cNvCxnSpPr/>
            <p:nvPr/>
          </p:nvCxnSpPr>
          <p:spPr>
            <a:xfrm flipH="1" flipV="1">
              <a:off x="4740069" y="3429673"/>
              <a:ext cx="280514" cy="164352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grpSp>
        <p:nvGrpSpPr>
          <p:cNvPr id="73" name="72 Grupo"/>
          <p:cNvGrpSpPr/>
          <p:nvPr/>
        </p:nvGrpSpPr>
        <p:grpSpPr>
          <a:xfrm>
            <a:off x="430938" y="2643011"/>
            <a:ext cx="3488023" cy="838198"/>
            <a:chOff x="430938" y="2643011"/>
            <a:chExt cx="3488023" cy="838198"/>
          </a:xfrm>
        </p:grpSpPr>
        <p:grpSp>
          <p:nvGrpSpPr>
            <p:cNvPr id="101" name="100 Grupo"/>
            <p:cNvGrpSpPr/>
            <p:nvPr/>
          </p:nvGrpSpPr>
          <p:grpSpPr>
            <a:xfrm>
              <a:off x="1991464" y="2643011"/>
              <a:ext cx="1927497" cy="575439"/>
              <a:chOff x="1211443" y="2632840"/>
              <a:chExt cx="1927497" cy="575439"/>
            </a:xfrm>
          </p:grpSpPr>
          <p:cxnSp>
            <p:nvCxnSpPr>
              <p:cNvPr id="113" name="112 Conector recto de flecha"/>
              <p:cNvCxnSpPr/>
              <p:nvPr/>
            </p:nvCxnSpPr>
            <p:spPr>
              <a:xfrm flipH="1">
                <a:off x="1211443" y="3202947"/>
                <a:ext cx="1927497" cy="5332"/>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0" name="189 CuadroTexto"/>
              <p:cNvSpPr txBox="1"/>
              <p:nvPr/>
            </p:nvSpPr>
            <p:spPr>
              <a:xfrm>
                <a:off x="1578791" y="2632840"/>
                <a:ext cx="979934" cy="461665"/>
              </a:xfrm>
              <a:prstGeom prst="rect">
                <a:avLst/>
              </a:prstGeom>
              <a:noFill/>
            </p:spPr>
            <p:txBody>
              <a:bodyPr wrap="square" rtlCol="0">
                <a:spAutoFit/>
              </a:bodyPr>
              <a:lstStyle/>
              <a:p>
                <a:r>
                  <a:rPr lang="es-ES" sz="1200" b="1" dirty="0" smtClean="0">
                    <a:latin typeface="+mn-lt"/>
                  </a:rPr>
                  <a:t>Contenidos Digitales</a:t>
                </a:r>
                <a:endParaRPr lang="es-ES" sz="1200" b="1" dirty="0">
                  <a:latin typeface="+mn-lt"/>
                </a:endParaRPr>
              </a:p>
            </p:txBody>
          </p:sp>
        </p:grpSp>
        <p:pic>
          <p:nvPicPr>
            <p:cNvPr id="87" name="Picture 20" descr="http://4.bp.blogspot.com/_8P5X3AleFB8/TL_rgChq3dI/AAAAAAAAAUQ/AthucWFno2o/s1600/bma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0938" y="2762814"/>
              <a:ext cx="1309898" cy="718395"/>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90" name="89 Conector recto de flecha"/>
          <p:cNvCxnSpPr/>
          <p:nvPr/>
        </p:nvCxnSpPr>
        <p:spPr>
          <a:xfrm flipH="1" flipV="1">
            <a:off x="1573944" y="2075052"/>
            <a:ext cx="2416735" cy="833384"/>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98" name="Picture 28" descr="currency,euro,green,money,cash,coi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13073" y="5178190"/>
            <a:ext cx="428143" cy="383756"/>
          </a:xfrm>
          <a:prstGeom prst="rect">
            <a:avLst/>
          </a:prstGeom>
          <a:noFill/>
          <a:extLst>
            <a:ext uri="{909E8E84-426E-40dd-AFC4-6F175D3DCCD1}">
              <a14:hiddenFill xmlns:a14="http://schemas.microsoft.com/office/drawing/2010/main">
                <a:solidFill>
                  <a:srgbClr val="FFFFFF"/>
                </a:solidFill>
              </a14:hiddenFill>
            </a:ext>
          </a:extLst>
        </p:spPr>
      </p:pic>
      <p:cxnSp>
        <p:nvCxnSpPr>
          <p:cNvPr id="93" name="92 Conector recto de flecha"/>
          <p:cNvCxnSpPr/>
          <p:nvPr/>
        </p:nvCxnSpPr>
        <p:spPr>
          <a:xfrm rot="5400000">
            <a:off x="4930405" y="3004335"/>
            <a:ext cx="3507960" cy="1857750"/>
          </a:xfrm>
          <a:prstGeom prst="bentConnector3">
            <a:avLst>
              <a:gd name="adj1" fmla="val 99946"/>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nvGrpSpPr>
          <p:cNvPr id="141" name="140 Grupo"/>
          <p:cNvGrpSpPr/>
          <p:nvPr/>
        </p:nvGrpSpPr>
        <p:grpSpPr>
          <a:xfrm>
            <a:off x="1218441" y="2122717"/>
            <a:ext cx="6971471" cy="4127800"/>
            <a:chOff x="337924" y="2010792"/>
            <a:chExt cx="7661404" cy="4076274"/>
          </a:xfrm>
        </p:grpSpPr>
        <p:cxnSp>
          <p:nvCxnSpPr>
            <p:cNvPr id="198" name="92 Conector recto de flecha"/>
            <p:cNvCxnSpPr/>
            <p:nvPr/>
          </p:nvCxnSpPr>
          <p:spPr>
            <a:xfrm rot="5400000" flipH="1" flipV="1">
              <a:off x="3484364" y="-1135648"/>
              <a:ext cx="1368524" cy="7661404"/>
            </a:xfrm>
            <a:prstGeom prst="bentConnector3">
              <a:avLst>
                <a:gd name="adj1" fmla="val -19418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0" name="219 CuadroTexto"/>
            <p:cNvSpPr txBox="1"/>
            <p:nvPr/>
          </p:nvSpPr>
          <p:spPr>
            <a:xfrm>
              <a:off x="379595" y="5733257"/>
              <a:ext cx="2396766" cy="353809"/>
            </a:xfrm>
            <a:prstGeom prst="rect">
              <a:avLst/>
            </a:prstGeom>
            <a:noFill/>
          </p:spPr>
          <p:txBody>
            <a:bodyPr wrap="square" rtlCol="0">
              <a:spAutoFit/>
            </a:bodyPr>
            <a:lstStyle/>
            <a:p>
              <a:r>
                <a:rPr lang="es-ES" sz="1600" b="1" dirty="0" smtClean="0">
                  <a:latin typeface="+mn-lt"/>
                </a:rPr>
                <a:t>Información de uso</a:t>
              </a:r>
              <a:endParaRPr lang="es-ES" sz="1600" b="1" dirty="0">
                <a:latin typeface="+mn-lt"/>
              </a:endParaRPr>
            </a:p>
          </p:txBody>
        </p:sp>
      </p:grpSp>
      <p:pic>
        <p:nvPicPr>
          <p:cNvPr id="1048" name="Picture 24" descr="rss,antenna,feed,gprs,podcast,subscrib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9913" y="238753"/>
            <a:ext cx="539804" cy="483841"/>
          </a:xfrm>
          <a:prstGeom prst="rect">
            <a:avLst/>
          </a:prstGeom>
          <a:noFill/>
          <a:extLst>
            <a:ext uri="{909E8E84-426E-40dd-AFC4-6F175D3DCCD1}">
              <a14:hiddenFill xmlns:a14="http://schemas.microsoft.com/office/drawing/2010/main">
                <a:solidFill>
                  <a:srgbClr val="FFFFFF"/>
                </a:solidFill>
              </a14:hiddenFill>
            </a:ext>
          </a:extLst>
        </p:spPr>
      </p:pic>
      <p:cxnSp>
        <p:nvCxnSpPr>
          <p:cNvPr id="95" name="94 Conector recto de flecha"/>
          <p:cNvCxnSpPr/>
          <p:nvPr/>
        </p:nvCxnSpPr>
        <p:spPr>
          <a:xfrm flipH="1">
            <a:off x="7664846" y="937042"/>
            <a:ext cx="1" cy="587964"/>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91" name="Picture 28" descr="currency,euro,green,money,cash,coi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7867" y="873383"/>
            <a:ext cx="439938" cy="394328"/>
          </a:xfrm>
          <a:prstGeom prst="rect">
            <a:avLst/>
          </a:prstGeom>
          <a:noFill/>
          <a:extLst>
            <a:ext uri="{909E8E84-426E-40dd-AFC4-6F175D3DCCD1}">
              <a14:hiddenFill xmlns:a14="http://schemas.microsoft.com/office/drawing/2010/main">
                <a:solidFill>
                  <a:srgbClr val="FFFFFF"/>
                </a:solidFill>
              </a14:hiddenFill>
            </a:ext>
          </a:extLst>
        </p:spPr>
      </p:pic>
      <p:sp>
        <p:nvSpPr>
          <p:cNvPr id="173" name="172 Rectángulo redondeado"/>
          <p:cNvSpPr/>
          <p:nvPr/>
        </p:nvSpPr>
        <p:spPr>
          <a:xfrm>
            <a:off x="6988425" y="175718"/>
            <a:ext cx="1640824" cy="6520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solidFill>
                  <a:schemeClr val="tx1"/>
                </a:solidFill>
              </a:rPr>
              <a:t>Usuarios</a:t>
            </a:r>
            <a:endParaRPr lang="es-ES" b="1" dirty="0">
              <a:solidFill>
                <a:schemeClr val="tx1"/>
              </a:solidFill>
            </a:endParaRPr>
          </a:p>
        </p:txBody>
      </p:sp>
      <p:sp>
        <p:nvSpPr>
          <p:cNvPr id="218" name="217 CuadroTexto"/>
          <p:cNvSpPr txBox="1"/>
          <p:nvPr/>
        </p:nvSpPr>
        <p:spPr>
          <a:xfrm>
            <a:off x="3582616" y="1555398"/>
            <a:ext cx="774979" cy="553708"/>
          </a:xfrm>
          <a:prstGeom prst="rect">
            <a:avLst/>
          </a:prstGeom>
          <a:noFill/>
        </p:spPr>
        <p:txBody>
          <a:bodyPr wrap="square" rtlCol="0">
            <a:spAutoFit/>
          </a:bodyPr>
          <a:lstStyle/>
          <a:p>
            <a:pPr algn="ctr"/>
            <a:r>
              <a:rPr lang="es-ES" sz="1800" dirty="0" smtClean="0">
                <a:solidFill>
                  <a:schemeClr val="bg1"/>
                </a:solidFill>
                <a:latin typeface="+mn-lt"/>
              </a:rPr>
              <a:t>BDR</a:t>
            </a:r>
          </a:p>
          <a:p>
            <a:pPr algn="ctr"/>
            <a:endParaRPr lang="es-ES" sz="1000" dirty="0">
              <a:solidFill>
                <a:schemeClr val="bg1"/>
              </a:solidFill>
              <a:latin typeface="+mn-lt"/>
            </a:endParaRPr>
          </a:p>
        </p:txBody>
      </p:sp>
      <p:sp>
        <p:nvSpPr>
          <p:cNvPr id="132" name="131 Flecha izquierda y derecha"/>
          <p:cNvSpPr/>
          <p:nvPr/>
        </p:nvSpPr>
        <p:spPr>
          <a:xfrm>
            <a:off x="5350829" y="1610443"/>
            <a:ext cx="1747327" cy="381020"/>
          </a:xfrm>
          <a:prstGeom prst="leftRightArrow">
            <a:avLst>
              <a:gd name="adj1" fmla="val 5474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4" name="Picture 21" descr="L:\Comunes\Logos\logo agedi nuevo\AGEDI 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27900" y="1573607"/>
            <a:ext cx="1267690" cy="549110"/>
          </a:xfrm>
          <a:prstGeom prst="rect">
            <a:avLst/>
          </a:prstGeom>
          <a:noFill/>
          <a:extLst>
            <a:ext uri="{909E8E84-426E-40dd-AFC4-6F175D3DCCD1}">
              <a14:hiddenFill xmlns:a14="http://schemas.microsoft.com/office/drawing/2010/main">
                <a:solidFill>
                  <a:srgbClr val="FFFFFF"/>
                </a:solidFill>
              </a14:hiddenFill>
            </a:ext>
          </a:extLst>
        </p:spPr>
      </p:pic>
      <p:sp>
        <p:nvSpPr>
          <p:cNvPr id="96" name="95 CuadroTexto"/>
          <p:cNvSpPr txBox="1"/>
          <p:nvPr/>
        </p:nvSpPr>
        <p:spPr>
          <a:xfrm>
            <a:off x="5221786" y="1277711"/>
            <a:ext cx="1945255" cy="276999"/>
          </a:xfrm>
          <a:prstGeom prst="rect">
            <a:avLst/>
          </a:prstGeom>
          <a:noFill/>
          <a:ln w="12700">
            <a:solidFill>
              <a:schemeClr val="tx1"/>
            </a:solidFill>
          </a:ln>
        </p:spPr>
        <p:txBody>
          <a:bodyPr wrap="square" rtlCol="0">
            <a:spAutoFit/>
          </a:bodyPr>
          <a:lstStyle/>
          <a:p>
            <a:r>
              <a:rPr lang="es-ES" sz="1200" b="1" dirty="0" smtClean="0">
                <a:latin typeface="+mn-lt"/>
              </a:rPr>
              <a:t>Información de derechos</a:t>
            </a:r>
          </a:p>
        </p:txBody>
      </p:sp>
      <p:pic>
        <p:nvPicPr>
          <p:cNvPr id="97" name="Picture 21" descr="L:\Comunes\Logos\logo agedi nuevo\AGEDI LOGO.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28384" y="6343857"/>
            <a:ext cx="1049989" cy="507416"/>
          </a:xfrm>
          <a:prstGeom prst="rect">
            <a:avLst/>
          </a:prstGeom>
          <a:noFill/>
          <a:extLst>
            <a:ext uri="{909E8E84-426E-40dd-AFC4-6F175D3DCCD1}">
              <a14:hiddenFill xmlns:a14="http://schemas.microsoft.com/office/drawing/2010/main">
                <a:solidFill>
                  <a:srgbClr val="FFFFFF"/>
                </a:solidFill>
              </a14:hiddenFill>
            </a:ext>
          </a:extLst>
        </p:spPr>
      </p:pic>
      <p:cxnSp>
        <p:nvCxnSpPr>
          <p:cNvPr id="59" name="92 Conector recto de flecha"/>
          <p:cNvCxnSpPr/>
          <p:nvPr/>
        </p:nvCxnSpPr>
        <p:spPr>
          <a:xfrm rot="5400000">
            <a:off x="7520206" y="1226378"/>
            <a:ext cx="584310" cy="2"/>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61 CuadroTexto"/>
          <p:cNvSpPr txBox="1"/>
          <p:nvPr/>
        </p:nvSpPr>
        <p:spPr>
          <a:xfrm>
            <a:off x="7812362" y="905461"/>
            <a:ext cx="1312263" cy="584775"/>
          </a:xfrm>
          <a:prstGeom prst="rect">
            <a:avLst/>
          </a:prstGeom>
          <a:noFill/>
        </p:spPr>
        <p:txBody>
          <a:bodyPr wrap="square" rtlCol="0">
            <a:spAutoFit/>
          </a:bodyPr>
          <a:lstStyle/>
          <a:p>
            <a:r>
              <a:rPr lang="es-ES" sz="1600" b="1" dirty="0" smtClean="0">
                <a:latin typeface="+mn-lt"/>
              </a:rPr>
              <a:t>Información de uso</a:t>
            </a:r>
            <a:endParaRPr lang="es-ES" sz="1600" b="1" dirty="0">
              <a:latin typeface="+mn-lt"/>
            </a:endParaRPr>
          </a:p>
        </p:txBody>
      </p:sp>
      <p:pic>
        <p:nvPicPr>
          <p:cNvPr id="76" name="Picture 1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0148" y="704425"/>
            <a:ext cx="698217" cy="276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2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7533" y="1125366"/>
            <a:ext cx="357952" cy="387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1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64686" y="1082789"/>
            <a:ext cx="368128" cy="467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1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6005" y="410852"/>
            <a:ext cx="815568" cy="190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1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04928" y="1962783"/>
            <a:ext cx="415827" cy="192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descr="Resultado de imagen de apple music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23223" y="1669541"/>
            <a:ext cx="866272" cy="215606"/>
          </a:xfrm>
          <a:prstGeom prst="rect">
            <a:avLst/>
          </a:prstGeom>
          <a:noFill/>
          <a:extLst>
            <a:ext uri="{909E8E84-426E-40dd-AFC4-6F175D3DCCD1}">
              <a14:hiddenFill xmlns:a14="http://schemas.microsoft.com/office/drawing/2010/main">
                <a:solidFill>
                  <a:srgbClr val="FFFFFF"/>
                </a:solidFill>
              </a14:hiddenFill>
            </a:ext>
          </a:extLst>
        </p:spPr>
      </p:pic>
      <p:sp>
        <p:nvSpPr>
          <p:cNvPr id="50" name="49 CuadroTexto"/>
          <p:cNvSpPr txBox="1"/>
          <p:nvPr/>
        </p:nvSpPr>
        <p:spPr>
          <a:xfrm>
            <a:off x="5647701" y="2903448"/>
            <a:ext cx="1312263" cy="338554"/>
          </a:xfrm>
          <a:prstGeom prst="rect">
            <a:avLst/>
          </a:prstGeom>
          <a:noFill/>
        </p:spPr>
        <p:txBody>
          <a:bodyPr wrap="square" rtlCol="0">
            <a:spAutoFit/>
          </a:bodyPr>
          <a:lstStyle/>
          <a:p>
            <a:r>
              <a:rPr lang="es-ES" sz="1600" b="1" dirty="0" smtClean="0">
                <a:latin typeface="+mn-lt"/>
              </a:rPr>
              <a:t>Otras </a:t>
            </a:r>
            <a:r>
              <a:rPr lang="es-ES" sz="1600" b="1" dirty="0" err="1" smtClean="0">
                <a:latin typeface="+mn-lt"/>
              </a:rPr>
              <a:t>CMO’s</a:t>
            </a:r>
            <a:endParaRPr lang="es-ES" sz="1600" b="1" dirty="0">
              <a:latin typeface="+mn-lt"/>
            </a:endParaRPr>
          </a:p>
        </p:txBody>
      </p:sp>
      <p:cxnSp>
        <p:nvCxnSpPr>
          <p:cNvPr id="52" name="51 Conector recto de flecha"/>
          <p:cNvCxnSpPr/>
          <p:nvPr/>
        </p:nvCxnSpPr>
        <p:spPr>
          <a:xfrm flipH="1">
            <a:off x="5074351" y="3155458"/>
            <a:ext cx="555297"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3" name="Picture 2" descr="soundexchange logo canva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10396" y="3172971"/>
            <a:ext cx="1327586" cy="5755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PL - standing up for music rights">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499135" y="3604698"/>
            <a:ext cx="1368389" cy="294847"/>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505445" y="4400331"/>
            <a:ext cx="362079" cy="167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7" name="56 Conector recto de flecha"/>
          <p:cNvCxnSpPr/>
          <p:nvPr/>
        </p:nvCxnSpPr>
        <p:spPr>
          <a:xfrm flipH="1">
            <a:off x="6993133" y="3141898"/>
            <a:ext cx="513509" cy="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58" name="Picture 28" descr="currency,euro,green,money,cash,coi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0597" y="2713528"/>
            <a:ext cx="362626" cy="362626"/>
          </a:xfrm>
          <a:prstGeom prst="rect">
            <a:avLst/>
          </a:prstGeom>
          <a:noFill/>
          <a:extLst>
            <a:ext uri="{909E8E84-426E-40dd-AFC4-6F175D3DCCD1}">
              <a14:hiddenFill xmlns:a14="http://schemas.microsoft.com/office/drawing/2010/main">
                <a:solidFill>
                  <a:srgbClr val="FFFFFF"/>
                </a:solidFill>
              </a14:hiddenFill>
            </a:ext>
          </a:extLst>
        </p:spPr>
      </p:pic>
      <p:cxnSp>
        <p:nvCxnSpPr>
          <p:cNvPr id="60" name="107 Conector recto de flecha"/>
          <p:cNvCxnSpPr/>
          <p:nvPr/>
        </p:nvCxnSpPr>
        <p:spPr>
          <a:xfrm flipH="1" flipV="1">
            <a:off x="1515667" y="3639794"/>
            <a:ext cx="1839716" cy="1427780"/>
          </a:xfrm>
          <a:prstGeom prst="straightConnector1">
            <a:avLst/>
          </a:prstGeom>
          <a:ln w="25400">
            <a:solidFill>
              <a:schemeClr val="accent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61" name="Picture 2" descr="database,db"/>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86818" y="821072"/>
            <a:ext cx="1188352" cy="1188353"/>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database,db"/>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997953" y="825149"/>
            <a:ext cx="1141407" cy="1141408"/>
          </a:xfrm>
          <a:prstGeom prst="rect">
            <a:avLst/>
          </a:prstGeom>
          <a:noFill/>
          <a:extLst>
            <a:ext uri="{909E8E84-426E-40dd-AFC4-6F175D3DCCD1}">
              <a14:hiddenFill xmlns:a14="http://schemas.microsoft.com/office/drawing/2010/main">
                <a:solidFill>
                  <a:srgbClr val="FFFFFF"/>
                </a:solidFill>
              </a14:hiddenFill>
            </a:ext>
          </a:extLst>
        </p:spPr>
      </p:pic>
      <p:sp>
        <p:nvSpPr>
          <p:cNvPr id="68" name="217 CuadroTexto"/>
          <p:cNvSpPr txBox="1"/>
          <p:nvPr/>
        </p:nvSpPr>
        <p:spPr>
          <a:xfrm>
            <a:off x="3470739" y="1331082"/>
            <a:ext cx="453457" cy="523220"/>
          </a:xfrm>
          <a:prstGeom prst="rect">
            <a:avLst/>
          </a:prstGeom>
          <a:noFill/>
        </p:spPr>
        <p:txBody>
          <a:bodyPr wrap="none" rtlCol="0">
            <a:spAutoFit/>
          </a:bodyPr>
          <a:lstStyle/>
          <a:p>
            <a:r>
              <a:rPr lang="es-ES" sz="1800" dirty="0" smtClean="0">
                <a:solidFill>
                  <a:prstClr val="white"/>
                </a:solidFill>
                <a:latin typeface="Calibri"/>
              </a:rPr>
              <a:t>RG</a:t>
            </a:r>
          </a:p>
          <a:p>
            <a:endParaRPr lang="es-ES" sz="1000" dirty="0">
              <a:solidFill>
                <a:prstClr val="white"/>
              </a:solidFill>
              <a:latin typeface="Calibri"/>
            </a:endParaRPr>
          </a:p>
        </p:txBody>
      </p:sp>
      <p:sp>
        <p:nvSpPr>
          <p:cNvPr id="70" name="215 CuadroTexto"/>
          <p:cNvSpPr txBox="1"/>
          <p:nvPr/>
        </p:nvSpPr>
        <p:spPr>
          <a:xfrm>
            <a:off x="4206007" y="1325001"/>
            <a:ext cx="1172116" cy="523220"/>
          </a:xfrm>
          <a:prstGeom prst="rect">
            <a:avLst/>
          </a:prstGeom>
          <a:noFill/>
        </p:spPr>
        <p:txBody>
          <a:bodyPr wrap="none" rtlCol="0">
            <a:spAutoFit/>
          </a:bodyPr>
          <a:lstStyle/>
          <a:p>
            <a:r>
              <a:rPr lang="es-ES" sz="1800" dirty="0" smtClean="0">
                <a:solidFill>
                  <a:prstClr val="black"/>
                </a:solidFill>
                <a:latin typeface="Calibri"/>
              </a:rPr>
              <a:t>BDR</a:t>
            </a:r>
          </a:p>
          <a:p>
            <a:r>
              <a:rPr lang="es-ES" sz="1000" dirty="0" smtClean="0">
                <a:solidFill>
                  <a:prstClr val="black"/>
                </a:solidFill>
                <a:latin typeface="Calibri"/>
              </a:rPr>
              <a:t>(canciones, vídeos)</a:t>
            </a:r>
            <a:endParaRPr lang="es-ES" sz="1000" dirty="0">
              <a:solidFill>
                <a:prstClr val="black"/>
              </a:solidFill>
              <a:latin typeface="Calibri"/>
            </a:endParaRPr>
          </a:p>
        </p:txBody>
      </p:sp>
      <p:pic>
        <p:nvPicPr>
          <p:cNvPr id="72" name="Picture 39" descr="filter,list,listi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968103" y="669328"/>
            <a:ext cx="352414" cy="352414"/>
          </a:xfrm>
          <a:prstGeom prst="rect">
            <a:avLst/>
          </a:prstGeom>
          <a:noFill/>
          <a:extLst>
            <a:ext uri="{909E8E84-426E-40dd-AFC4-6F175D3DCCD1}">
              <a14:hiddenFill xmlns:a14="http://schemas.microsoft.com/office/drawing/2010/main">
                <a:solidFill>
                  <a:srgbClr val="FFFFFF"/>
                </a:solidFill>
              </a14:hiddenFill>
            </a:ext>
          </a:extLst>
        </p:spPr>
      </p:pic>
      <p:sp>
        <p:nvSpPr>
          <p:cNvPr id="89" name="86 CuadroTexto"/>
          <p:cNvSpPr txBox="1"/>
          <p:nvPr/>
        </p:nvSpPr>
        <p:spPr>
          <a:xfrm>
            <a:off x="1315951" y="6250517"/>
            <a:ext cx="4374339" cy="307777"/>
          </a:xfrm>
          <a:prstGeom prst="rect">
            <a:avLst/>
          </a:prstGeom>
          <a:noFill/>
          <a:ln w="12700">
            <a:solidFill>
              <a:schemeClr val="tx1"/>
            </a:solidFill>
          </a:ln>
        </p:spPr>
        <p:txBody>
          <a:bodyPr wrap="none" rtlCol="0">
            <a:spAutoFit/>
          </a:bodyPr>
          <a:lstStyle/>
          <a:p>
            <a:r>
              <a:rPr lang="es-ES" sz="1400" b="1" dirty="0" smtClean="0">
                <a:solidFill>
                  <a:prstClr val="black"/>
                </a:solidFill>
                <a:latin typeface="Calibri"/>
              </a:rPr>
              <a:t>162 Emisoras Radio, 30 </a:t>
            </a:r>
            <a:r>
              <a:rPr lang="es-ES" sz="1400" b="1" dirty="0" err="1" smtClean="0">
                <a:solidFill>
                  <a:prstClr val="black"/>
                </a:solidFill>
                <a:latin typeface="Calibri"/>
              </a:rPr>
              <a:t>TVs</a:t>
            </a:r>
            <a:r>
              <a:rPr lang="es-ES" sz="1400" b="1" dirty="0" smtClean="0">
                <a:solidFill>
                  <a:prstClr val="black"/>
                </a:solidFill>
                <a:latin typeface="Calibri"/>
              </a:rPr>
              <a:t> (nuevo), otros (¿discotecas?)</a:t>
            </a:r>
          </a:p>
        </p:txBody>
      </p:sp>
      <p:pic>
        <p:nvPicPr>
          <p:cNvPr id="25" name="Imagen 2" descr="image001"/>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507867" y="3927292"/>
            <a:ext cx="544738" cy="35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4" descr="image00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261787" y="3865457"/>
            <a:ext cx="1033356" cy="51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Imagen 3" descr="Logo SENA"/>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487829" y="4358511"/>
            <a:ext cx="487464" cy="209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 name="68 Conector recto de flecha"/>
          <p:cNvCxnSpPr/>
          <p:nvPr/>
        </p:nvCxnSpPr>
        <p:spPr>
          <a:xfrm flipV="1">
            <a:off x="4219801" y="1991463"/>
            <a:ext cx="0" cy="75923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pic>
        <p:nvPicPr>
          <p:cNvPr id="71" name="Picture 21" descr="L:\Comunes\Logos\logo agedi nuevo\AGEDI LOGO.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534828" y="959203"/>
            <a:ext cx="326331" cy="157702"/>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1" descr="L:\Comunes\Logos\logo agedi nuevo\AGEDI LOGO.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354059" y="999001"/>
            <a:ext cx="326331" cy="157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2116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3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2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2" nodeType="click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4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4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9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9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9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P spid="132" grpId="0" animBg="1"/>
      <p:bldP spid="96" grpId="0" animBg="1"/>
      <p:bldP spid="62" grpId="2"/>
      <p:bldP spid="50" grpId="0"/>
      <p:bldP spid="68" grpId="0"/>
      <p:bldP spid="70" grpId="0"/>
      <p:bldP spid="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304800" y="304800"/>
            <a:ext cx="830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endParaRPr lang="es-ES" altLang="es-ES_tradnl" sz="4400" dirty="0">
              <a:solidFill>
                <a:schemeClr val="tx2"/>
              </a:solidFill>
            </a:endParaRPr>
          </a:p>
        </p:txBody>
      </p:sp>
      <p:pic>
        <p:nvPicPr>
          <p:cNvPr id="43017" name="Imagen 5"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626" y="2809190"/>
            <a:ext cx="1033438" cy="499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971600" y="2130516"/>
            <a:ext cx="7272808" cy="523220"/>
          </a:xfrm>
          <a:prstGeom prst="rect">
            <a:avLst/>
          </a:prstGeom>
        </p:spPr>
        <p:txBody>
          <a:bodyPr wrap="square">
            <a:spAutoFit/>
          </a:bodyPr>
          <a:lstStyle/>
          <a:p>
            <a:pPr algn="ctr"/>
            <a:r>
              <a:rPr lang="es-ES" sz="2800" b="1" dirty="0" smtClean="0"/>
              <a:t>Gracias</a:t>
            </a:r>
            <a:endParaRPr lang="es-ES" sz="2800" dirty="0"/>
          </a:p>
        </p:txBody>
      </p:sp>
    </p:spTree>
    <p:extLst>
      <p:ext uri="{BB962C8B-B14F-4D97-AF65-F5344CB8AC3E}">
        <p14:creationId xmlns:p14="http://schemas.microsoft.com/office/powerpoint/2010/main" val="14447148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332656"/>
            <a:ext cx="8136904" cy="1296144"/>
          </a:xfrm>
        </p:spPr>
        <p:txBody>
          <a:bodyPr>
            <a:noAutofit/>
          </a:bodyPr>
          <a:lstStyle/>
          <a:p>
            <a:r>
              <a:rPr lang="es-ES" sz="3200" dirty="0">
                <a:solidFill>
                  <a:schemeClr val="hlink"/>
                </a:solidFill>
              </a:rPr>
              <a:t>Los derechos de PI (Performance Rights) supusieron ya un 26% del mercado discográfico en España en 2016</a:t>
            </a:r>
          </a:p>
        </p:txBody>
      </p:sp>
      <p:sp>
        <p:nvSpPr>
          <p:cNvPr id="3" name="CuadroTexto 2"/>
          <p:cNvSpPr txBox="1"/>
          <p:nvPr/>
        </p:nvSpPr>
        <p:spPr>
          <a:xfrm>
            <a:off x="3203848" y="6016005"/>
            <a:ext cx="4536504" cy="307777"/>
          </a:xfrm>
          <a:prstGeom prst="rect">
            <a:avLst/>
          </a:prstGeom>
          <a:noFill/>
        </p:spPr>
        <p:txBody>
          <a:bodyPr wrap="square" rtlCol="0">
            <a:spAutoFit/>
          </a:bodyPr>
          <a:lstStyle/>
          <a:p>
            <a:r>
              <a:rPr lang="es-ES" sz="1400" dirty="0" smtClean="0"/>
              <a:t>Fuente: Global Music Report 2017 (IFPI)</a:t>
            </a:r>
            <a:endParaRPr lang="es-ES" sz="1400" dirty="0"/>
          </a:p>
        </p:txBody>
      </p:sp>
      <p:graphicFrame>
        <p:nvGraphicFramePr>
          <p:cNvPr id="7" name="Gráfico 6"/>
          <p:cNvGraphicFramePr>
            <a:graphicFrameLocks/>
          </p:cNvGraphicFramePr>
          <p:nvPr>
            <p:extLst>
              <p:ext uri="{D42A27DB-BD31-4B8C-83A1-F6EECF244321}">
                <p14:modId xmlns:p14="http://schemas.microsoft.com/office/powerpoint/2010/main" val="1812836669"/>
              </p:ext>
            </p:extLst>
          </p:nvPr>
        </p:nvGraphicFramePr>
        <p:xfrm>
          <a:off x="1259632" y="1767533"/>
          <a:ext cx="6552728" cy="4248472"/>
        </p:xfrm>
        <a:graphic>
          <a:graphicData uri="http://schemas.openxmlformats.org/drawingml/2006/chart">
            <c:chart xmlns:c="http://schemas.openxmlformats.org/drawingml/2006/chart" xmlns:r="http://schemas.openxmlformats.org/officeDocument/2006/relationships" r:id="rId2"/>
          </a:graphicData>
        </a:graphic>
      </p:graphicFrame>
      <p:pic>
        <p:nvPicPr>
          <p:cNvPr id="6" name="Imagen 5"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1"/>
          <p:cNvSpPr>
            <a:spLocks noGrp="1"/>
          </p:cNvSpPr>
          <p:nvPr>
            <p:ph type="ftr" sz="quarter" idx="11"/>
          </p:nvPr>
        </p:nvSpPr>
        <p:spPr bwMode="auto">
          <a:xfrm>
            <a:off x="3419872" y="6469063"/>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8715413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normAutofit fontScale="90000"/>
          </a:bodyPr>
          <a:lstStyle/>
          <a:p>
            <a:pPr eaLnBrk="1" hangingPunct="1">
              <a:defRPr/>
            </a:pPr>
            <a:r>
              <a:rPr lang="es-ES" altLang="es-ES_tradnl" sz="3600" dirty="0">
                <a:solidFill>
                  <a:schemeClr val="hlink"/>
                </a:solidFill>
              </a:rPr>
              <a:t>¿CÓMO SE ORGANIZA LA GESTIÓN DE LOS DERECHOS?</a:t>
            </a:r>
          </a:p>
        </p:txBody>
      </p:sp>
      <p:sp>
        <p:nvSpPr>
          <p:cNvPr id="40962" name="Rectangle 3"/>
          <p:cNvSpPr>
            <a:spLocks noGrp="1" noChangeArrowheads="1"/>
          </p:cNvSpPr>
          <p:nvPr>
            <p:ph idx="1"/>
          </p:nvPr>
        </p:nvSpPr>
        <p:spPr>
          <a:xfrm>
            <a:off x="1042988" y="1628775"/>
            <a:ext cx="7826375" cy="4176713"/>
          </a:xfrm>
        </p:spPr>
        <p:txBody>
          <a:bodyPr>
            <a:normAutofit lnSpcReduction="10000"/>
          </a:bodyPr>
          <a:lstStyle/>
          <a:p>
            <a:pPr eaLnBrk="1" hangingPunct="1">
              <a:lnSpc>
                <a:spcPct val="90000"/>
              </a:lnSpc>
            </a:pPr>
            <a:r>
              <a:rPr lang="es-ES" altLang="es-ES_tradnl" sz="1800" dirty="0"/>
              <a:t>Gestión del Órgano Conjunto de Recaudación de Artistas y Productores  OCR AGEDI-AIE: Radio y </a:t>
            </a:r>
            <a:r>
              <a:rPr lang="es-ES" altLang="es-ES_tradnl" sz="1800" dirty="0" smtClean="0"/>
              <a:t>Televisión y limitadamente Internet</a:t>
            </a:r>
            <a:endParaRPr lang="es-ES" altLang="es-ES_tradnl" sz="1800" dirty="0"/>
          </a:p>
          <a:p>
            <a:pPr lvl="1" eaLnBrk="1" hangingPunct="1">
              <a:lnSpc>
                <a:spcPct val="90000"/>
              </a:lnSpc>
            </a:pPr>
            <a:r>
              <a:rPr lang="es-ES" altLang="es-ES_tradnl" sz="1800" dirty="0"/>
              <a:t>Comunicación pública de fonogramas</a:t>
            </a:r>
          </a:p>
          <a:p>
            <a:pPr lvl="1" eaLnBrk="1" hangingPunct="1">
              <a:lnSpc>
                <a:spcPct val="90000"/>
              </a:lnSpc>
            </a:pPr>
            <a:r>
              <a:rPr lang="es-ES" altLang="es-ES_tradnl" sz="1800" dirty="0"/>
              <a:t>Reproducción instrumental de fonogramas</a:t>
            </a:r>
          </a:p>
          <a:p>
            <a:pPr lvl="1" eaLnBrk="1" hangingPunct="1">
              <a:lnSpc>
                <a:spcPct val="90000"/>
              </a:lnSpc>
            </a:pPr>
            <a:endParaRPr lang="es-ES" altLang="es-ES_tradnl" sz="1800" dirty="0"/>
          </a:p>
          <a:p>
            <a:pPr eaLnBrk="1" hangingPunct="1">
              <a:lnSpc>
                <a:spcPct val="90000"/>
              </a:lnSpc>
            </a:pPr>
            <a:r>
              <a:rPr lang="es-ES" altLang="es-ES_tradnl" sz="1800" dirty="0"/>
              <a:t>Gestión AGEDI-AIE-SGAE: Ventanilla </a:t>
            </a:r>
            <a:r>
              <a:rPr lang="es-ES" altLang="es-ES_tradnl" sz="1800" dirty="0" err="1"/>
              <a:t>Unica</a:t>
            </a:r>
            <a:endParaRPr lang="es-ES" altLang="es-ES_tradnl" sz="1800" dirty="0"/>
          </a:p>
          <a:p>
            <a:pPr lvl="1" eaLnBrk="1" hangingPunct="1">
              <a:lnSpc>
                <a:spcPct val="90000"/>
              </a:lnSpc>
            </a:pPr>
            <a:r>
              <a:rPr lang="es-ES" altLang="es-ES_tradnl" sz="1800" dirty="0"/>
              <a:t>Ejecución pública de fonogramas</a:t>
            </a:r>
          </a:p>
          <a:p>
            <a:pPr lvl="1" eaLnBrk="1" hangingPunct="1">
              <a:lnSpc>
                <a:spcPct val="90000"/>
              </a:lnSpc>
              <a:buFontTx/>
              <a:buNone/>
            </a:pPr>
            <a:endParaRPr lang="es-ES" altLang="es-ES_tradnl" sz="1800" dirty="0"/>
          </a:p>
          <a:p>
            <a:pPr eaLnBrk="1" hangingPunct="1">
              <a:lnSpc>
                <a:spcPct val="90000"/>
              </a:lnSpc>
              <a:buFontTx/>
              <a:buChar char="•"/>
            </a:pPr>
            <a:r>
              <a:rPr lang="es-ES" altLang="es-ES_tradnl" sz="1800" dirty="0"/>
              <a:t>Gestión de AGEDI</a:t>
            </a:r>
          </a:p>
          <a:p>
            <a:pPr lvl="1" eaLnBrk="1" hangingPunct="1">
              <a:lnSpc>
                <a:spcPct val="90000"/>
              </a:lnSpc>
            </a:pPr>
            <a:r>
              <a:rPr lang="es-ES" altLang="es-ES_tradnl" sz="1800" dirty="0"/>
              <a:t>Reproducción de fonogramas para terceros. </a:t>
            </a:r>
          </a:p>
          <a:p>
            <a:pPr lvl="1" eaLnBrk="1" hangingPunct="1">
              <a:lnSpc>
                <a:spcPct val="90000"/>
              </a:lnSpc>
            </a:pPr>
            <a:r>
              <a:rPr lang="es-ES" altLang="es-ES_tradnl" sz="1800" dirty="0"/>
              <a:t>Comunicación pública y reproducción de vídeos musicales.</a:t>
            </a:r>
          </a:p>
          <a:p>
            <a:pPr lvl="1" eaLnBrk="1" hangingPunct="1">
              <a:lnSpc>
                <a:spcPct val="90000"/>
              </a:lnSpc>
            </a:pPr>
            <a:r>
              <a:rPr lang="es-ES" altLang="es-ES_tradnl" sz="1800" dirty="0"/>
              <a:t>Compensación equitativa por copia privada de fonogramas y vídeos </a:t>
            </a:r>
            <a:r>
              <a:rPr lang="es-ES" altLang="es-ES_tradnl" sz="1800" dirty="0" smtClean="0"/>
              <a:t>musicales</a:t>
            </a:r>
            <a:endParaRPr lang="es-ES" altLang="es-ES_tradnl" sz="1800" dirty="0"/>
          </a:p>
          <a:p>
            <a:pPr lvl="1" eaLnBrk="1" hangingPunct="1">
              <a:lnSpc>
                <a:spcPct val="90000"/>
              </a:lnSpc>
            </a:pPr>
            <a:endParaRPr lang="es-ES" altLang="es-ES_tradnl" sz="1800" dirty="0"/>
          </a:p>
          <a:p>
            <a:pPr eaLnBrk="1" hangingPunct="1">
              <a:lnSpc>
                <a:spcPct val="90000"/>
              </a:lnSpc>
            </a:pPr>
            <a:r>
              <a:rPr lang="es-ES" altLang="es-ES_tradnl" sz="1800" dirty="0"/>
              <a:t>NUEVO: Obligación legal de Ventanilla Única de todas las EEGG??</a:t>
            </a:r>
          </a:p>
          <a:p>
            <a:pPr lvl="1" eaLnBrk="1" hangingPunct="1">
              <a:lnSpc>
                <a:spcPct val="90000"/>
              </a:lnSpc>
            </a:pPr>
            <a:endParaRPr lang="es-ES" altLang="es-ES_tradnl" sz="1900" dirty="0"/>
          </a:p>
        </p:txBody>
      </p:sp>
      <p:sp>
        <p:nvSpPr>
          <p:cNvPr id="4096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a:solidFill>
                  <a:srgbClr val="898989"/>
                </a:solidFill>
                <a:latin typeface="Tahoma" charset="0"/>
              </a:rPr>
              <a:t>AGEDI    </a:t>
            </a:r>
            <a:r>
              <a:rPr lang="es-ES" altLang="es-ES_tradnl" sz="1400">
                <a:solidFill>
                  <a:srgbClr val="898989"/>
                </a:solidFill>
                <a:latin typeface="Tahoma" charset="0"/>
              </a:rPr>
              <a:t>Asociación de Gestión de Derechos Intelectuales</a:t>
            </a:r>
          </a:p>
        </p:txBody>
      </p:sp>
      <p:pic>
        <p:nvPicPr>
          <p:cNvPr id="40964" name="Imagen 5"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0851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
        <p:nvSpPr>
          <p:cNvPr id="43010" name="AutoShape 2"/>
          <p:cNvSpPr>
            <a:spLocks noChangeArrowheads="1"/>
          </p:cNvSpPr>
          <p:nvPr/>
        </p:nvSpPr>
        <p:spPr bwMode="auto">
          <a:xfrm>
            <a:off x="648847" y="2564904"/>
            <a:ext cx="2376487" cy="1368425"/>
          </a:xfrm>
          <a:prstGeom prst="homePlate">
            <a:avLst>
              <a:gd name="adj" fmla="val 43416"/>
            </a:avLst>
          </a:prstGeom>
          <a:solidFill>
            <a:srgbClr val="FF9900"/>
          </a:solidFill>
          <a:ln w="9525">
            <a:solidFill>
              <a:schemeClr val="tx1"/>
            </a:solidFill>
            <a:miter lim="800000"/>
            <a:headEnd/>
            <a:tailEnd/>
          </a:ln>
        </p:spPr>
        <p:txBody>
          <a:bodyPr wrap="none" anchor="ctr" anchorCtr="1"/>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endParaRPr lang="es-ES" altLang="es-ES_tradnl" sz="1800" b="1" dirty="0">
              <a:solidFill>
                <a:schemeClr val="bg1"/>
              </a:solidFill>
              <a:latin typeface="Tahoma" charset="0"/>
            </a:endParaRPr>
          </a:p>
          <a:p>
            <a:pPr algn="ctr" eaLnBrk="1" hangingPunct="1">
              <a:spcBef>
                <a:spcPct val="0"/>
              </a:spcBef>
              <a:buFontTx/>
              <a:buNone/>
            </a:pPr>
            <a:r>
              <a:rPr lang="es-ES" altLang="es-ES_tradnl" sz="1800" b="1" dirty="0">
                <a:solidFill>
                  <a:schemeClr val="bg1"/>
                </a:solidFill>
                <a:latin typeface="Tahoma" charset="0"/>
              </a:rPr>
              <a:t>Tarifas Generales</a:t>
            </a:r>
          </a:p>
          <a:p>
            <a:pPr algn="ctr" eaLnBrk="1" hangingPunct="1">
              <a:spcBef>
                <a:spcPct val="0"/>
              </a:spcBef>
              <a:buFontTx/>
              <a:buNone/>
            </a:pPr>
            <a:endParaRPr lang="es-ES" altLang="es-ES_tradnl" sz="1800" b="1" dirty="0">
              <a:solidFill>
                <a:schemeClr val="bg1"/>
              </a:solidFill>
              <a:latin typeface="Tahoma" charset="0"/>
            </a:endParaRPr>
          </a:p>
        </p:txBody>
      </p:sp>
      <p:sp>
        <p:nvSpPr>
          <p:cNvPr id="43011" name="AutoShape 3"/>
          <p:cNvSpPr>
            <a:spLocks noChangeArrowheads="1"/>
          </p:cNvSpPr>
          <p:nvPr/>
        </p:nvSpPr>
        <p:spPr bwMode="auto">
          <a:xfrm>
            <a:off x="3163173" y="2636342"/>
            <a:ext cx="2087563" cy="1296987"/>
          </a:xfrm>
          <a:prstGeom prst="homePlate">
            <a:avLst>
              <a:gd name="adj" fmla="val 40239"/>
            </a:avLst>
          </a:prstGeom>
          <a:solidFill>
            <a:srgbClr val="00FF00"/>
          </a:soli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1800" b="1" dirty="0">
                <a:solidFill>
                  <a:srgbClr val="000000"/>
                </a:solidFill>
                <a:latin typeface="Tahoma" charset="0"/>
              </a:rPr>
              <a:t>Negociación :</a:t>
            </a:r>
          </a:p>
          <a:p>
            <a:pPr algn="ctr" eaLnBrk="1" hangingPunct="1">
              <a:spcBef>
                <a:spcPct val="0"/>
              </a:spcBef>
              <a:buFontTx/>
              <a:buNone/>
            </a:pPr>
            <a:r>
              <a:rPr lang="es-ES" altLang="es-ES_tradnl" sz="1800" b="1" dirty="0">
                <a:solidFill>
                  <a:srgbClr val="000000"/>
                </a:solidFill>
                <a:latin typeface="Tahoma" charset="0"/>
              </a:rPr>
              <a:t>   -Usuarios </a:t>
            </a:r>
            <a:r>
              <a:rPr lang="es-ES" altLang="es-ES_tradnl" sz="1800" b="1" dirty="0" err="1">
                <a:solidFill>
                  <a:srgbClr val="000000"/>
                </a:solidFill>
                <a:latin typeface="Tahoma" charset="0"/>
              </a:rPr>
              <a:t>Indiv</a:t>
            </a:r>
            <a:r>
              <a:rPr lang="es-ES" altLang="es-ES_tradnl" sz="1800" b="1" dirty="0">
                <a:solidFill>
                  <a:srgbClr val="000000"/>
                </a:solidFill>
                <a:latin typeface="Tahoma" charset="0"/>
              </a:rPr>
              <a:t>.</a:t>
            </a:r>
          </a:p>
          <a:p>
            <a:pPr algn="ctr" eaLnBrk="1" hangingPunct="1">
              <a:spcBef>
                <a:spcPct val="0"/>
              </a:spcBef>
              <a:buFontTx/>
              <a:buNone/>
            </a:pPr>
            <a:r>
              <a:rPr lang="es-ES" altLang="es-ES_tradnl" sz="1800" b="1" dirty="0">
                <a:solidFill>
                  <a:srgbClr val="000000"/>
                </a:solidFill>
                <a:latin typeface="Tahoma" charset="0"/>
              </a:rPr>
              <a:t>- Asociaciones</a:t>
            </a:r>
          </a:p>
          <a:p>
            <a:pPr algn="ctr" eaLnBrk="1" hangingPunct="1">
              <a:spcBef>
                <a:spcPct val="0"/>
              </a:spcBef>
              <a:buFontTx/>
              <a:buNone/>
            </a:pPr>
            <a:r>
              <a:rPr lang="es-ES" altLang="es-ES_tradnl" sz="1800" b="1" dirty="0">
                <a:solidFill>
                  <a:srgbClr val="FF0000"/>
                </a:solidFill>
                <a:latin typeface="Tahoma" charset="0"/>
              </a:rPr>
              <a:t>(6 meses)</a:t>
            </a:r>
          </a:p>
        </p:txBody>
      </p:sp>
      <p:sp>
        <p:nvSpPr>
          <p:cNvPr id="43012" name="Rectangle 4"/>
          <p:cNvSpPr>
            <a:spLocks noChangeArrowheads="1"/>
          </p:cNvSpPr>
          <p:nvPr/>
        </p:nvSpPr>
        <p:spPr bwMode="auto">
          <a:xfrm>
            <a:off x="304800" y="304800"/>
            <a:ext cx="8305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4400">
                <a:solidFill>
                  <a:schemeClr val="hlink"/>
                </a:solidFill>
              </a:rPr>
              <a:t>EL SISTEMA DE AUTORIZACIONES</a:t>
            </a:r>
            <a:endParaRPr lang="es-ES" altLang="es-ES_tradnl" sz="4400">
              <a:solidFill>
                <a:schemeClr val="tx2"/>
              </a:solidFill>
            </a:endParaRPr>
          </a:p>
        </p:txBody>
      </p:sp>
      <p:sp>
        <p:nvSpPr>
          <p:cNvPr id="43013" name="AutoShape 5"/>
          <p:cNvSpPr>
            <a:spLocks noChangeArrowheads="1"/>
          </p:cNvSpPr>
          <p:nvPr/>
        </p:nvSpPr>
        <p:spPr bwMode="auto">
          <a:xfrm>
            <a:off x="5473383" y="2433935"/>
            <a:ext cx="1584325" cy="792162"/>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1800" b="1">
                <a:solidFill>
                  <a:schemeClr val="bg2"/>
                </a:solidFill>
                <a:latin typeface="Tahoma" charset="0"/>
              </a:rPr>
              <a:t>Prospera</a:t>
            </a:r>
          </a:p>
        </p:txBody>
      </p:sp>
      <p:sp>
        <p:nvSpPr>
          <p:cNvPr id="43014" name="AutoShape 6"/>
          <p:cNvSpPr>
            <a:spLocks noChangeArrowheads="1"/>
          </p:cNvSpPr>
          <p:nvPr/>
        </p:nvSpPr>
        <p:spPr bwMode="auto">
          <a:xfrm>
            <a:off x="5473383" y="3418979"/>
            <a:ext cx="1584325" cy="720725"/>
          </a:xfrm>
          <a:prstGeom prst="rightArrow">
            <a:avLst>
              <a:gd name="adj1" fmla="val 50000"/>
              <a:gd name="adj2" fmla="val 54956"/>
            </a:avLst>
          </a:prstGeom>
          <a:solidFill>
            <a:schemeClr val="accent1"/>
          </a:soli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1800" b="1">
                <a:solidFill>
                  <a:schemeClr val="bg2"/>
                </a:solidFill>
                <a:latin typeface="Tahoma" charset="0"/>
              </a:rPr>
              <a:t>Fracasa</a:t>
            </a:r>
          </a:p>
        </p:txBody>
      </p:sp>
      <p:sp>
        <p:nvSpPr>
          <p:cNvPr id="43015" name="Rectangle 7"/>
          <p:cNvSpPr>
            <a:spLocks noChangeArrowheads="1"/>
          </p:cNvSpPr>
          <p:nvPr/>
        </p:nvSpPr>
        <p:spPr bwMode="auto">
          <a:xfrm>
            <a:off x="7280355" y="2578397"/>
            <a:ext cx="1331913" cy="503238"/>
          </a:xfrm>
          <a:prstGeom prst="rect">
            <a:avLst/>
          </a:prstGeom>
          <a:solidFill>
            <a:srgbClr val="FF99CC"/>
          </a:solidFill>
          <a:ln w="9525">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1800" b="1">
                <a:solidFill>
                  <a:srgbClr val="000000"/>
                </a:solidFill>
                <a:latin typeface="Tahoma" charset="0"/>
              </a:rPr>
              <a:t>Contrato</a:t>
            </a:r>
          </a:p>
          <a:p>
            <a:pPr algn="ctr" eaLnBrk="1" hangingPunct="1">
              <a:spcBef>
                <a:spcPct val="0"/>
              </a:spcBef>
              <a:buFontTx/>
              <a:buNone/>
            </a:pPr>
            <a:r>
              <a:rPr lang="es-ES" altLang="es-ES_tradnl" sz="1800" b="1">
                <a:solidFill>
                  <a:srgbClr val="000000"/>
                </a:solidFill>
                <a:latin typeface="Tahoma" charset="0"/>
              </a:rPr>
              <a:t>Convenio</a:t>
            </a:r>
          </a:p>
        </p:txBody>
      </p:sp>
      <p:sp>
        <p:nvSpPr>
          <p:cNvPr id="43016" name="Rectangle 8"/>
          <p:cNvSpPr>
            <a:spLocks noChangeArrowheads="1"/>
          </p:cNvSpPr>
          <p:nvPr/>
        </p:nvSpPr>
        <p:spPr bwMode="auto">
          <a:xfrm flipV="1">
            <a:off x="7280355" y="3562647"/>
            <a:ext cx="1331913" cy="433388"/>
          </a:xfrm>
          <a:prstGeom prst="rect">
            <a:avLst/>
          </a:prstGeom>
          <a:solidFill>
            <a:srgbClr val="FF99CC"/>
          </a:solidFill>
          <a:ln w="9525">
            <a:solidFill>
              <a:schemeClr val="tx1"/>
            </a:solidFill>
            <a:miter lim="800000"/>
            <a:headEnd/>
            <a:tailEnd/>
          </a:ln>
        </p:spPr>
        <p:txBody>
          <a:bodyPr rot="10800000" wrap="none" anchor="ct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eaLnBrk="1" hangingPunct="1">
              <a:spcBef>
                <a:spcPct val="0"/>
              </a:spcBef>
              <a:buFontTx/>
              <a:buNone/>
            </a:pPr>
            <a:r>
              <a:rPr lang="es-ES" altLang="es-ES_tradnl" sz="2400" b="1">
                <a:solidFill>
                  <a:srgbClr val="000000"/>
                </a:solidFill>
                <a:latin typeface="Tahoma" charset="0"/>
              </a:rPr>
              <a:t>CPI</a:t>
            </a:r>
          </a:p>
        </p:txBody>
      </p:sp>
      <p:pic>
        <p:nvPicPr>
          <p:cNvPr id="43017" name="Imagen 5"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4414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pPr eaLnBrk="1" hangingPunct="1">
              <a:defRPr/>
            </a:pPr>
            <a:r>
              <a:rPr lang="es-ES" altLang="es-ES_tradnl" sz="3600" dirty="0">
                <a:solidFill>
                  <a:schemeClr val="hlink"/>
                </a:solidFill>
              </a:rPr>
              <a:t>CRITERIOS DE FIJACIÓN DE LAS TARIFAS GENERALES</a:t>
            </a:r>
          </a:p>
        </p:txBody>
      </p:sp>
      <p:sp>
        <p:nvSpPr>
          <p:cNvPr id="45058" name="Rectangle 3"/>
          <p:cNvSpPr>
            <a:spLocks noGrp="1" noChangeArrowheads="1"/>
          </p:cNvSpPr>
          <p:nvPr>
            <p:ph idx="1"/>
          </p:nvPr>
        </p:nvSpPr>
        <p:spPr>
          <a:xfrm>
            <a:off x="611188" y="1981200"/>
            <a:ext cx="7999412" cy="3679825"/>
          </a:xfrm>
        </p:spPr>
        <p:txBody>
          <a:bodyPr/>
          <a:lstStyle/>
          <a:p>
            <a:pPr eaLnBrk="1" hangingPunct="1">
              <a:lnSpc>
                <a:spcPct val="80000"/>
              </a:lnSpc>
              <a:defRPr/>
            </a:pPr>
            <a:r>
              <a:rPr lang="es-ES" altLang="es-ES_tradnl" sz="2500" dirty="0"/>
              <a:t>Tarifas simples y </a:t>
            </a:r>
            <a:r>
              <a:rPr lang="es-ES" altLang="es-ES_tradnl" sz="2500" dirty="0" smtClean="0"/>
              <a:t>claras</a:t>
            </a:r>
          </a:p>
          <a:p>
            <a:pPr eaLnBrk="1" hangingPunct="1">
              <a:lnSpc>
                <a:spcPct val="80000"/>
              </a:lnSpc>
              <a:defRPr/>
            </a:pPr>
            <a:endParaRPr lang="es-ES" altLang="es-ES_tradnl" sz="2500" dirty="0"/>
          </a:p>
          <a:p>
            <a:pPr eaLnBrk="1" hangingPunct="1">
              <a:lnSpc>
                <a:spcPct val="80000"/>
              </a:lnSpc>
              <a:defRPr/>
            </a:pPr>
            <a:endParaRPr lang="es-ES" altLang="es-ES_tradnl" sz="2500" dirty="0" smtClean="0"/>
          </a:p>
          <a:p>
            <a:pPr marL="0" indent="0" eaLnBrk="1" hangingPunct="1">
              <a:lnSpc>
                <a:spcPct val="80000"/>
              </a:lnSpc>
              <a:buFont typeface="Arial" charset="0"/>
              <a:buNone/>
              <a:defRPr/>
            </a:pPr>
            <a:r>
              <a:rPr lang="es-ES" altLang="es-ES_tradnl" sz="2500" i="1" dirty="0"/>
              <a:t>S</a:t>
            </a:r>
            <a:r>
              <a:rPr lang="es-ES" altLang="es-ES_tradnl" sz="2500" i="1" dirty="0" smtClean="0"/>
              <a:t>e entenderán por tarifas simples y claras las que  resulten  comprensibles  para  el  usuario  permitiéndole  identificar,  en  cada  caso,  el  derecho respecto de las obras y prestaciones del repertorio de la entidad de gestión, la modalidad de explotación a que se aplican y los componentes en los que se desglosa la tarifa</a:t>
            </a:r>
            <a:endParaRPr lang="es-ES" altLang="es-ES_tradnl" sz="2500" i="1" dirty="0"/>
          </a:p>
        </p:txBody>
      </p:sp>
      <p:sp>
        <p:nvSpPr>
          <p:cNvPr id="4505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a:solidFill>
                  <a:srgbClr val="898989"/>
                </a:solidFill>
                <a:latin typeface="Tahoma" charset="0"/>
              </a:rPr>
              <a:t>AGEDI    </a:t>
            </a:r>
            <a:r>
              <a:rPr lang="es-ES" altLang="es-ES_tradnl" sz="1400">
                <a:solidFill>
                  <a:srgbClr val="898989"/>
                </a:solidFill>
                <a:latin typeface="Tahoma" charset="0"/>
              </a:rPr>
              <a:t>Asociación de Gestión de Derechos Intelectuales</a:t>
            </a:r>
          </a:p>
        </p:txBody>
      </p:sp>
      <p:pic>
        <p:nvPicPr>
          <p:cNvPr id="45060" name="Imagen 7"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5405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pPr eaLnBrk="1" hangingPunct="1">
              <a:defRPr/>
            </a:pPr>
            <a:r>
              <a:rPr lang="es-ES" altLang="es-ES_tradnl" sz="3600" dirty="0">
                <a:solidFill>
                  <a:schemeClr val="hlink"/>
                </a:solidFill>
              </a:rPr>
              <a:t>CRITERIOS DE FIJACIÓN DE LAS TARIFAS GENERALES</a:t>
            </a:r>
          </a:p>
        </p:txBody>
      </p:sp>
      <p:sp>
        <p:nvSpPr>
          <p:cNvPr id="45058" name="Rectangle 3"/>
          <p:cNvSpPr>
            <a:spLocks noGrp="1" noChangeArrowheads="1"/>
          </p:cNvSpPr>
          <p:nvPr>
            <p:ph idx="1"/>
          </p:nvPr>
        </p:nvSpPr>
        <p:spPr>
          <a:xfrm>
            <a:off x="611188" y="1981200"/>
            <a:ext cx="7999412" cy="3679825"/>
          </a:xfrm>
        </p:spPr>
        <p:txBody>
          <a:bodyPr/>
          <a:lstStyle/>
          <a:p>
            <a:pPr marL="0" indent="0" eaLnBrk="1" hangingPunct="1">
              <a:lnSpc>
                <a:spcPct val="80000"/>
              </a:lnSpc>
              <a:buFont typeface="Arial" charset="0"/>
              <a:buNone/>
              <a:defRPr/>
            </a:pPr>
            <a:endParaRPr lang="es-ES" altLang="es-ES_tradnl" sz="2500" dirty="0"/>
          </a:p>
          <a:p>
            <a:pPr eaLnBrk="1" hangingPunct="1">
              <a:lnSpc>
                <a:spcPct val="80000"/>
              </a:lnSpc>
              <a:defRPr/>
            </a:pPr>
            <a:r>
              <a:rPr lang="es-ES" altLang="es-ES_tradnl" sz="2400" dirty="0"/>
              <a:t>Atendiendo </a:t>
            </a:r>
            <a:r>
              <a:rPr lang="es-ES" altLang="es-ES_tradnl" sz="2400" dirty="0" smtClean="0"/>
              <a:t>al valor </a:t>
            </a:r>
            <a:r>
              <a:rPr lang="es-ES" altLang="es-ES_tradnl" sz="2400" dirty="0"/>
              <a:t>económico de </a:t>
            </a:r>
            <a:r>
              <a:rPr lang="es-ES" altLang="es-ES_tradnl" sz="2400" dirty="0" smtClean="0"/>
              <a:t>la utilización de los </a:t>
            </a:r>
            <a:r>
              <a:rPr lang="es-ES" altLang="es-ES_tradnl" sz="2400" dirty="0"/>
              <a:t>derechos </a:t>
            </a:r>
            <a:r>
              <a:rPr lang="es-ES" sz="2400" dirty="0" smtClean="0"/>
              <a:t>económicos en la actividad del usuario</a:t>
            </a:r>
            <a:r>
              <a:rPr lang="es-ES" altLang="es-ES_tradnl" sz="2400" dirty="0" smtClean="0"/>
              <a:t>:</a:t>
            </a:r>
            <a:endParaRPr lang="es-ES" altLang="es-ES_tradnl" sz="2400" dirty="0"/>
          </a:p>
          <a:p>
            <a:pPr eaLnBrk="1" hangingPunct="1">
              <a:lnSpc>
                <a:spcPct val="80000"/>
              </a:lnSpc>
              <a:defRPr/>
            </a:pPr>
            <a:endParaRPr lang="es-ES" altLang="es-ES_tradnl" sz="2500" dirty="0"/>
          </a:p>
          <a:p>
            <a:pPr lvl="1" eaLnBrk="1" hangingPunct="1">
              <a:lnSpc>
                <a:spcPct val="80000"/>
              </a:lnSpc>
              <a:defRPr/>
            </a:pPr>
            <a:r>
              <a:rPr lang="es-ES" altLang="es-ES_tradnl" sz="2100" dirty="0"/>
              <a:t>Grado de uso efectivo del repertorio</a:t>
            </a:r>
          </a:p>
          <a:p>
            <a:pPr lvl="1" eaLnBrk="1" hangingPunct="1">
              <a:lnSpc>
                <a:spcPct val="80000"/>
              </a:lnSpc>
              <a:defRPr/>
            </a:pPr>
            <a:r>
              <a:rPr lang="es-ES" altLang="es-ES_tradnl" sz="2100" dirty="0"/>
              <a:t>Intensidad y relevancia en la actividad del usuario</a:t>
            </a:r>
          </a:p>
          <a:p>
            <a:pPr lvl="1" eaLnBrk="1" hangingPunct="1">
              <a:lnSpc>
                <a:spcPct val="80000"/>
              </a:lnSpc>
              <a:defRPr/>
            </a:pPr>
            <a:r>
              <a:rPr lang="es-ES" altLang="es-ES_tradnl" sz="2100" dirty="0"/>
              <a:t>Amplitud del repertorio</a:t>
            </a:r>
          </a:p>
          <a:p>
            <a:pPr lvl="1" eaLnBrk="1" hangingPunct="1">
              <a:lnSpc>
                <a:spcPct val="80000"/>
              </a:lnSpc>
              <a:defRPr/>
            </a:pPr>
            <a:r>
              <a:rPr lang="es-ES" altLang="es-ES_tradnl" sz="2100" dirty="0"/>
              <a:t>Ingresos económicos por la explotación del repertorio</a:t>
            </a:r>
          </a:p>
          <a:p>
            <a:pPr lvl="1" eaLnBrk="1" hangingPunct="1">
              <a:lnSpc>
                <a:spcPct val="80000"/>
              </a:lnSpc>
              <a:defRPr/>
            </a:pPr>
            <a:r>
              <a:rPr lang="es-ES" altLang="es-ES_tradnl" sz="2100" dirty="0"/>
              <a:t>Valor económico del servicio dado por la EEGG</a:t>
            </a:r>
          </a:p>
          <a:p>
            <a:pPr lvl="1" eaLnBrk="1" hangingPunct="1">
              <a:lnSpc>
                <a:spcPct val="80000"/>
              </a:lnSpc>
              <a:defRPr/>
            </a:pPr>
            <a:r>
              <a:rPr lang="es-ES" altLang="es-ES_tradnl" sz="2100" dirty="0"/>
              <a:t>Tarifas acordadas </a:t>
            </a:r>
            <a:r>
              <a:rPr lang="es-ES" altLang="es-ES_tradnl" sz="2100" dirty="0" smtClean="0"/>
              <a:t>para misma </a:t>
            </a:r>
            <a:r>
              <a:rPr lang="es-ES" altLang="es-ES_tradnl" sz="2100" dirty="0"/>
              <a:t>modalidad de utilización</a:t>
            </a:r>
          </a:p>
          <a:p>
            <a:pPr lvl="1" eaLnBrk="1" hangingPunct="1">
              <a:lnSpc>
                <a:spcPct val="80000"/>
              </a:lnSpc>
              <a:defRPr/>
            </a:pPr>
            <a:r>
              <a:rPr lang="es-ES" altLang="es-ES_tradnl" sz="2100" dirty="0"/>
              <a:t>Tarifas homólogas UE</a:t>
            </a:r>
          </a:p>
        </p:txBody>
      </p:sp>
      <p:sp>
        <p:nvSpPr>
          <p:cNvPr id="4710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a:solidFill>
                  <a:srgbClr val="898989"/>
                </a:solidFill>
                <a:latin typeface="Tahoma" charset="0"/>
              </a:rPr>
              <a:t>AGEDI    </a:t>
            </a:r>
            <a:r>
              <a:rPr lang="es-ES" altLang="es-ES_tradnl" sz="1400">
                <a:solidFill>
                  <a:srgbClr val="898989"/>
                </a:solidFill>
                <a:latin typeface="Tahoma" charset="0"/>
              </a:rPr>
              <a:t>Asociación de Gestión de Derechos Intelectuales</a:t>
            </a:r>
          </a:p>
        </p:txBody>
      </p:sp>
      <p:pic>
        <p:nvPicPr>
          <p:cNvPr id="47108" name="Imagen 7"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6003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pPr eaLnBrk="1" hangingPunct="1">
              <a:defRPr/>
            </a:pPr>
            <a:r>
              <a:rPr lang="es-ES" altLang="es-ES_tradnl" sz="3600" dirty="0">
                <a:solidFill>
                  <a:schemeClr val="hlink"/>
                </a:solidFill>
              </a:rPr>
              <a:t>CRITERIOS DE FIJACIÓN DE LAS TARIFAS GENERALES</a:t>
            </a:r>
          </a:p>
        </p:txBody>
      </p:sp>
      <p:sp>
        <p:nvSpPr>
          <p:cNvPr id="45058" name="Rectangle 3"/>
          <p:cNvSpPr>
            <a:spLocks noGrp="1" noChangeArrowheads="1"/>
          </p:cNvSpPr>
          <p:nvPr>
            <p:ph idx="1"/>
          </p:nvPr>
        </p:nvSpPr>
        <p:spPr>
          <a:xfrm>
            <a:off x="611188" y="1981200"/>
            <a:ext cx="7999412" cy="3679825"/>
          </a:xfrm>
        </p:spPr>
        <p:txBody>
          <a:bodyPr/>
          <a:lstStyle/>
          <a:p>
            <a:pPr marL="0" indent="0" eaLnBrk="1" hangingPunct="1">
              <a:lnSpc>
                <a:spcPct val="80000"/>
              </a:lnSpc>
              <a:buFont typeface="Arial" charset="0"/>
              <a:buNone/>
              <a:defRPr/>
            </a:pPr>
            <a:endParaRPr lang="es-ES" altLang="es-ES_tradnl" sz="2500" dirty="0"/>
          </a:p>
          <a:p>
            <a:pPr eaLnBrk="1" hangingPunct="1">
              <a:lnSpc>
                <a:spcPct val="80000"/>
              </a:lnSpc>
              <a:defRPr/>
            </a:pPr>
            <a:r>
              <a:rPr lang="es-ES" sz="2400" dirty="0"/>
              <a:t>B</a:t>
            </a:r>
            <a:r>
              <a:rPr lang="es-ES" sz="2400" dirty="0" smtClean="0"/>
              <a:t>uscando el justo equilibrio entre usuario y entidad de gestión.</a:t>
            </a:r>
          </a:p>
          <a:p>
            <a:pPr eaLnBrk="1" hangingPunct="1">
              <a:lnSpc>
                <a:spcPct val="80000"/>
              </a:lnSpc>
              <a:defRPr/>
            </a:pPr>
            <a:endParaRPr lang="es-ES" altLang="es-ES_tradnl" sz="2400" dirty="0" smtClean="0"/>
          </a:p>
          <a:p>
            <a:pPr marL="0" indent="0" eaLnBrk="1" hangingPunct="1">
              <a:lnSpc>
                <a:spcPct val="80000"/>
              </a:lnSpc>
              <a:buFont typeface="Arial" charset="0"/>
              <a:buNone/>
              <a:defRPr/>
            </a:pPr>
            <a:r>
              <a:rPr lang="es-ES" altLang="es-ES_tradnl" sz="2400" i="1" dirty="0" smtClean="0"/>
              <a:t>se  busca  el  justo  equilibrio  en  la  determinación  del  importe de las tarifas generales cuando se tengan en cuenta por las entidades de gestión como  parámetros  de  comparación,  las  tarifas  generales  preexistentes  y  las  tarifas  aceptadas por los usuarios</a:t>
            </a:r>
            <a:endParaRPr lang="es-ES" altLang="es-ES_tradnl" sz="2400" i="1" dirty="0"/>
          </a:p>
        </p:txBody>
      </p:sp>
      <p:sp>
        <p:nvSpPr>
          <p:cNvPr id="4915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a:solidFill>
                  <a:srgbClr val="898989"/>
                </a:solidFill>
                <a:latin typeface="Tahoma" charset="0"/>
              </a:rPr>
              <a:t>AGEDI    </a:t>
            </a:r>
            <a:r>
              <a:rPr lang="es-ES" altLang="es-ES_tradnl" sz="1400">
                <a:solidFill>
                  <a:srgbClr val="898989"/>
                </a:solidFill>
                <a:latin typeface="Tahoma" charset="0"/>
              </a:rPr>
              <a:t>Asociación de Gestión de Derechos Intelectuales</a:t>
            </a:r>
          </a:p>
        </p:txBody>
      </p:sp>
      <p:pic>
        <p:nvPicPr>
          <p:cNvPr id="49156" name="Imagen 7"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54159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s-ES" altLang="es-ES_tradnl" sz="4000" dirty="0">
                <a:solidFill>
                  <a:schemeClr val="hlink"/>
                </a:solidFill>
              </a:rPr>
              <a:t> FIJACIÓN DE LAS TARIFAS GENERALES</a:t>
            </a:r>
          </a:p>
        </p:txBody>
      </p:sp>
      <p:sp>
        <p:nvSpPr>
          <p:cNvPr id="51202" name="Rectangle 3"/>
          <p:cNvSpPr>
            <a:spLocks noGrp="1" noChangeArrowheads="1"/>
          </p:cNvSpPr>
          <p:nvPr>
            <p:ph idx="1"/>
          </p:nvPr>
        </p:nvSpPr>
        <p:spPr>
          <a:xfrm>
            <a:off x="611188" y="1700213"/>
            <a:ext cx="7999412" cy="3960812"/>
          </a:xfrm>
        </p:spPr>
        <p:txBody>
          <a:bodyPr>
            <a:normAutofit lnSpcReduction="10000"/>
          </a:bodyPr>
          <a:lstStyle/>
          <a:p>
            <a:pPr eaLnBrk="1" hangingPunct="1">
              <a:lnSpc>
                <a:spcPct val="80000"/>
              </a:lnSpc>
            </a:pPr>
            <a:r>
              <a:rPr lang="es-ES" altLang="es-ES_tradnl" sz="2400"/>
              <a:t>Metodología aprobada por MECD previo informe CNMC y Comisión delegada AAEE. (OM 2/12/2015)</a:t>
            </a:r>
          </a:p>
          <a:p>
            <a:pPr eaLnBrk="1" hangingPunct="1">
              <a:lnSpc>
                <a:spcPct val="80000"/>
              </a:lnSpc>
            </a:pPr>
            <a:endParaRPr lang="es-ES" altLang="es-ES_tradnl" sz="2400"/>
          </a:p>
          <a:p>
            <a:pPr eaLnBrk="1" hangingPunct="1">
              <a:lnSpc>
                <a:spcPct val="80000"/>
              </a:lnSpc>
            </a:pPr>
            <a:r>
              <a:rPr lang="es-ES" altLang="es-ES_tradnl" sz="2400"/>
              <a:t>En 6 meses EEGG aprueban nuevas tarifas (Junio 2016)</a:t>
            </a:r>
          </a:p>
          <a:p>
            <a:pPr eaLnBrk="1" hangingPunct="1">
              <a:lnSpc>
                <a:spcPct val="80000"/>
              </a:lnSpc>
            </a:pPr>
            <a:endParaRPr lang="es-ES" altLang="es-ES_tradnl" sz="2400"/>
          </a:p>
          <a:p>
            <a:pPr eaLnBrk="1" hangingPunct="1">
              <a:lnSpc>
                <a:spcPct val="80000"/>
              </a:lnSpc>
            </a:pPr>
            <a:r>
              <a:rPr lang="es-ES" altLang="es-ES_tradnl" sz="2400"/>
              <a:t>6 meses de negociación con usuarios y asociaciones</a:t>
            </a:r>
          </a:p>
          <a:p>
            <a:pPr eaLnBrk="1" hangingPunct="1">
              <a:lnSpc>
                <a:spcPct val="80000"/>
              </a:lnSpc>
            </a:pPr>
            <a:endParaRPr lang="es-ES" altLang="es-ES_tradnl" sz="2400"/>
          </a:p>
          <a:p>
            <a:pPr eaLnBrk="1" hangingPunct="1">
              <a:lnSpc>
                <a:spcPct val="80000"/>
              </a:lnSpc>
            </a:pPr>
            <a:r>
              <a:rPr lang="es-ES" altLang="es-ES_tradnl" sz="2400"/>
              <a:t>CPI fijará tarifas y condiciones de la autorización.</a:t>
            </a:r>
          </a:p>
          <a:p>
            <a:pPr eaLnBrk="1" hangingPunct="1">
              <a:lnSpc>
                <a:spcPct val="80000"/>
              </a:lnSpc>
            </a:pPr>
            <a:endParaRPr lang="es-ES" altLang="es-ES_tradnl" sz="2400"/>
          </a:p>
          <a:p>
            <a:pPr eaLnBrk="1" hangingPunct="1">
              <a:lnSpc>
                <a:spcPct val="80000"/>
              </a:lnSpc>
            </a:pPr>
            <a:r>
              <a:rPr lang="es-ES" altLang="es-ES_tradnl" sz="2400"/>
              <a:t>Decisión sobre tarifas pública y general para el sector.</a:t>
            </a:r>
          </a:p>
          <a:p>
            <a:pPr eaLnBrk="1" hangingPunct="1">
              <a:lnSpc>
                <a:spcPct val="80000"/>
              </a:lnSpc>
            </a:pPr>
            <a:endParaRPr lang="es-ES" altLang="es-ES_tradnl" sz="2400"/>
          </a:p>
          <a:p>
            <a:pPr eaLnBrk="1" hangingPunct="1">
              <a:lnSpc>
                <a:spcPct val="80000"/>
              </a:lnSpc>
            </a:pPr>
            <a:r>
              <a:rPr lang="es-ES" altLang="es-ES_tradnl" sz="2400"/>
              <a:t>Revisión ex oficio de tarifas fijadas por EEGG</a:t>
            </a:r>
            <a:r>
              <a:rPr lang="es-ES" altLang="es-ES_tradnl" sz="2500"/>
              <a:t>.</a:t>
            </a:r>
          </a:p>
          <a:p>
            <a:pPr eaLnBrk="1" hangingPunct="1">
              <a:lnSpc>
                <a:spcPct val="80000"/>
              </a:lnSpc>
            </a:pPr>
            <a:endParaRPr lang="es-ES" altLang="es-ES_tradnl" sz="2500"/>
          </a:p>
        </p:txBody>
      </p:sp>
      <p:sp>
        <p:nvSpPr>
          <p:cNvPr id="5120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a:solidFill>
                  <a:srgbClr val="898989"/>
                </a:solidFill>
                <a:latin typeface="Tahoma" charset="0"/>
              </a:rPr>
              <a:t>AGEDI    </a:t>
            </a:r>
            <a:r>
              <a:rPr lang="es-ES" altLang="es-ES_tradnl" sz="1400">
                <a:solidFill>
                  <a:srgbClr val="898989"/>
                </a:solidFill>
                <a:latin typeface="Tahoma" charset="0"/>
              </a:rPr>
              <a:t>Asociación de Gestión de Derechos Intelectuales</a:t>
            </a:r>
          </a:p>
        </p:txBody>
      </p:sp>
      <p:pic>
        <p:nvPicPr>
          <p:cNvPr id="51204" name="Imagen 7" descr="agedi firma.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00208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a:solidFill>
                  <a:schemeClr val="hlink"/>
                </a:solidFill>
              </a:rPr>
              <a:t>La gestión en cifras I</a:t>
            </a:r>
          </a:p>
        </p:txBody>
      </p:sp>
      <p:graphicFrame>
        <p:nvGraphicFramePr>
          <p:cNvPr id="3" name="Tabla 2"/>
          <p:cNvGraphicFramePr>
            <a:graphicFrameLocks noGrp="1"/>
          </p:cNvGraphicFramePr>
          <p:nvPr>
            <p:extLst>
              <p:ext uri="{D42A27DB-BD31-4B8C-83A1-F6EECF244321}">
                <p14:modId xmlns:p14="http://schemas.microsoft.com/office/powerpoint/2010/main" val="2770599556"/>
              </p:ext>
            </p:extLst>
          </p:nvPr>
        </p:nvGraphicFramePr>
        <p:xfrm>
          <a:off x="899594" y="1340768"/>
          <a:ext cx="7128306" cy="4608511"/>
        </p:xfrm>
        <a:graphic>
          <a:graphicData uri="http://schemas.openxmlformats.org/drawingml/2006/table">
            <a:tbl>
              <a:tblPr/>
              <a:tblGrid>
                <a:gridCol w="1745205"/>
                <a:gridCol w="55306"/>
                <a:gridCol w="737411"/>
                <a:gridCol w="737411"/>
                <a:gridCol w="737411"/>
                <a:gridCol w="848023"/>
                <a:gridCol w="55306"/>
                <a:gridCol w="737411"/>
                <a:gridCol w="737411"/>
                <a:gridCol w="737411"/>
              </a:tblGrid>
              <a:tr h="174426">
                <a:tc gridSpan="10">
                  <a:txBody>
                    <a:bodyPr/>
                    <a:lstStyle/>
                    <a:p>
                      <a:pPr algn="ctr" fontAlgn="ctr"/>
                      <a:r>
                        <a:rPr lang="es-ES" sz="1000" b="1" i="0" u="none" strike="noStrike" dirty="0">
                          <a:effectLst/>
                          <a:latin typeface="Times New Roman" panose="02020603050405020304" pitchFamily="18" charset="0"/>
                        </a:rPr>
                        <a:t> PRESUPUESTO DE RECAUDACION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83606">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rowSpan="2">
                  <a:txBody>
                    <a:bodyPr/>
                    <a:lstStyle/>
                    <a:p>
                      <a:pPr algn="l" fontAlgn="ctr"/>
                      <a:r>
                        <a:rPr lang="es-ES" sz="900" b="1" i="0" u="none" strike="noStrike">
                          <a:effectLst/>
                          <a:latin typeface="Times New Roman" panose="02020603050405020304" pitchFamily="18" charset="0"/>
                        </a:rPr>
                        <a:t>Miles de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es-ES" sz="1000" b="1" i="0" u="none" strike="noStrike">
                          <a:solidFill>
                            <a:srgbClr val="FFFFFF"/>
                          </a:solidFill>
                          <a:effectLst/>
                          <a:latin typeface="Times New Roman" panose="02020603050405020304" pitchFamily="18" charset="0"/>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s-ES" sz="1000" b="1" i="0" u="none" strike="noStrike">
                          <a:solidFill>
                            <a:srgbClr val="FFFFFF"/>
                          </a:solidFill>
                          <a:effectLst/>
                          <a:latin typeface="Times New Roman" panose="02020603050405020304" pitchFamily="18" charset="0"/>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endParaRPr lang="es-ES"/>
                    </a:p>
                  </a:txBody>
                  <a:tcPr/>
                </a:tc>
              </a:tr>
              <a:tr h="183606">
                <a:tc vMerge="1">
                  <a:txBody>
                    <a:bodyPr/>
                    <a:lstStyle/>
                    <a:p>
                      <a:endParaRPr lang="es-ES"/>
                    </a:p>
                  </a:txBody>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ES" sz="1000" b="1" i="0" u="none" strike="noStrike">
                          <a:effectLst/>
                          <a:latin typeface="Times New Roman" panose="02020603050405020304" pitchFamily="18" charset="0"/>
                        </a:rPr>
                        <a:t>PTO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000" b="1" i="0" u="none" strike="noStrike">
                          <a:effectLst/>
                          <a:latin typeface="Times New Roman" panose="02020603050405020304" pitchFamily="18" charset="0"/>
                        </a:rPr>
                        <a:t>CIERRE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000" b="1" i="0" u="none" strike="noStrike">
                          <a:effectLst/>
                          <a:latin typeface="Times New Roman" panose="02020603050405020304" pitchFamily="18" charset="0"/>
                        </a:rPr>
                        <a:t>Diferencia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ES" sz="1000" b="1" i="0" u="none" strike="noStrike">
                          <a:effectLst/>
                          <a:latin typeface="Times New Roman" panose="02020603050405020304" pitchFamily="18" charset="0"/>
                        </a:rPr>
                        <a:t>PTO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ES" sz="1000" b="1" i="0" u="none" strike="noStrike">
                          <a:effectLst/>
                          <a:latin typeface="Times New Roman" panose="02020603050405020304" pitchFamily="18" charset="0"/>
                        </a:rPr>
                        <a:t>Dif. Real 16 / Pto 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S"/>
                    </a:p>
                  </a:txBody>
                  <a:tcPr/>
                </a:tc>
              </a:tr>
              <a:tr h="183606">
                <a:tc>
                  <a:txBody>
                    <a:bodyPr/>
                    <a:lstStyle/>
                    <a:p>
                      <a:pPr algn="ctr" fontAlgn="ctr"/>
                      <a:r>
                        <a:rPr lang="es-ES" sz="1000" b="1" i="0" u="none" strike="noStrike">
                          <a:effectLst/>
                          <a:latin typeface="Times New Roman" panose="02020603050405020304" pitchFamily="18" charset="0"/>
                        </a:rPr>
                        <a:t>CONCEPTO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ES"/>
                    </a:p>
                  </a:txBody>
                  <a:tcPr/>
                </a:tc>
                <a:tc vMerge="1">
                  <a:txBody>
                    <a:bodyPr/>
                    <a:lstStyle/>
                    <a:p>
                      <a:endParaRPr lang="es-ES"/>
                    </a:p>
                  </a:txBody>
                  <a:tcPr/>
                </a:tc>
                <a:tc>
                  <a:txBody>
                    <a:bodyPr/>
                    <a:lstStyle/>
                    <a:p>
                      <a:pPr algn="ctr" fontAlgn="ctr"/>
                      <a:r>
                        <a:rPr lang="es-ES" sz="1000" b="1" i="0" u="none" strike="noStrike">
                          <a:effectLst/>
                          <a:latin typeface="Times New Roman" panose="02020603050405020304" pitchFamily="18" charset="0"/>
                        </a:rPr>
                        <a:t>Importe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000" b="1" i="0" u="none" strike="noStrike">
                          <a:effectLst/>
                          <a:latin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ES"/>
                    </a:p>
                  </a:txBody>
                  <a:tcPr/>
                </a:tc>
                <a:tc>
                  <a:txBody>
                    <a:bodyPr/>
                    <a:lstStyle/>
                    <a:p>
                      <a:pPr algn="ctr" fontAlgn="ctr"/>
                      <a:r>
                        <a:rPr lang="es-ES" sz="1000" b="1" i="0" u="none" strike="noStrike">
                          <a:effectLst/>
                          <a:latin typeface="Times New Roman" panose="02020603050405020304" pitchFamily="18" charset="0"/>
                        </a:rPr>
                        <a:t>Importe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000" b="1" i="0" u="none" strike="noStrike">
                          <a:effectLst/>
                          <a:latin typeface="Times New Roman" panose="02020603050405020304" pitchFamily="18"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a:txBody>
                    <a:bodyPr/>
                    <a:lstStyle/>
                    <a:p>
                      <a:pPr algn="ctr"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CPF + Reproducción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dirty="0">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83606">
                <a:tc>
                  <a:txBody>
                    <a:bodyPr/>
                    <a:lstStyle/>
                    <a:p>
                      <a:pPr algn="l" fontAlgn="ctr"/>
                      <a:r>
                        <a:rPr lang="es-ES" sz="1000" b="0" i="0" u="none" strike="noStrike">
                          <a:effectLst/>
                          <a:latin typeface="Times New Roman" panose="02020603050405020304" pitchFamily="18" charset="0"/>
                        </a:rPr>
                        <a:t>Radiodifusión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4.987,5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4.484,9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-502,7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5.213,0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728,1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606">
                <a:tc>
                  <a:txBody>
                    <a:bodyPr/>
                    <a:lstStyle/>
                    <a:p>
                      <a:pPr algn="l" fontAlgn="ctr"/>
                      <a:r>
                        <a:rPr lang="es-ES" sz="1000" b="0" i="0" u="none" strike="noStrike">
                          <a:effectLst/>
                          <a:latin typeface="Times New Roman" panose="02020603050405020304" pitchFamily="18" charset="0"/>
                        </a:rPr>
                        <a:t>Televisión y Cable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5.916,4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3.978,4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-1.938,0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-32,8%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6.058,8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2.080,4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606">
                <a:tc>
                  <a:txBody>
                    <a:bodyPr/>
                    <a:lstStyle/>
                    <a:p>
                      <a:pPr algn="l" fontAlgn="ctr"/>
                      <a:r>
                        <a:rPr lang="es-ES" sz="1000" b="0" i="0" u="none" strike="noStrike">
                          <a:effectLst/>
                          <a:latin typeface="Times New Roman" panose="02020603050405020304" pitchFamily="18" charset="0"/>
                        </a:rPr>
                        <a:t>Ejecución Pública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8.653,0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9.296,7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643,7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9.431,2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134,6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606">
                <a:tc>
                  <a:txBody>
                    <a:bodyPr/>
                    <a:lstStyle/>
                    <a:p>
                      <a:pPr algn="l" fontAlgn="ctr"/>
                      <a:r>
                        <a:rPr lang="es-ES" sz="1000" b="0" i="0" u="none" strike="noStrike">
                          <a:effectLst/>
                          <a:latin typeface="Times New Roman" panose="02020603050405020304" pitchFamily="18" charset="0"/>
                        </a:rPr>
                        <a:t>Ambiente Musical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632,0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667,0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35,0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716,7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49,7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606">
                <a:tc>
                  <a:txBody>
                    <a:bodyPr/>
                    <a:lstStyle/>
                    <a:p>
                      <a:pPr algn="l" fontAlgn="ctr"/>
                      <a:r>
                        <a:rPr lang="es-ES" sz="1000" b="0" i="0" u="none" strike="noStrike">
                          <a:effectLst/>
                          <a:latin typeface="Times New Roman" panose="02020603050405020304" pitchFamily="18" charset="0"/>
                        </a:rPr>
                        <a:t>Internet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98,3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40,9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58,5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-40,5%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TOTAL AUDIO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20.246,3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18.525,3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-1.721,0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21.478,2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2.952,9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83606">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VIDEOS MUSICALES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s-ES" sz="1000" b="0" i="0" u="none" strike="noStrike">
                          <a:effectLst/>
                          <a:latin typeface="Times New Roman" panose="02020603050405020304" pitchFamily="18" charset="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183606">
                <a:tc>
                  <a:txBody>
                    <a:bodyPr/>
                    <a:lstStyle/>
                    <a:p>
                      <a:pPr algn="l" fontAlgn="ctr"/>
                      <a:r>
                        <a:rPr lang="es-ES" sz="1000" b="0" i="0" u="none" strike="noStrike">
                          <a:effectLst/>
                          <a:latin typeface="Times New Roman" panose="02020603050405020304" pitchFamily="18" charset="0"/>
                        </a:rPr>
                        <a:t>Televisión y Cable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1.754,8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1.194,4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-560,4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-31,9%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1.781,5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587,1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s-ES" sz="1000" b="0" i="0" u="none" strike="noStrike">
                          <a:effectLst/>
                          <a:latin typeface="Times New Roman" panose="02020603050405020304" pitchFamily="18" charset="0"/>
                        </a:rPr>
                        <a:t>49,2%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3606">
                <a:tc>
                  <a:txBody>
                    <a:bodyPr/>
                    <a:lstStyle/>
                    <a:p>
                      <a:pPr algn="l" fontAlgn="ctr"/>
                      <a:r>
                        <a:rPr lang="es-ES" sz="1000" b="0" i="0" u="none" strike="noStrike">
                          <a:effectLst/>
                          <a:latin typeface="Times New Roman" panose="02020603050405020304" pitchFamily="18" charset="0"/>
                        </a:rPr>
                        <a:t>Ejecución Pública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271,5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269,9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281,6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606">
                <a:tc>
                  <a:txBody>
                    <a:bodyPr/>
                    <a:lstStyle/>
                    <a:p>
                      <a:pPr algn="l" fontAlgn="ctr"/>
                      <a:r>
                        <a:rPr lang="es-ES" sz="1000" b="0" i="0" u="none" strike="noStrike">
                          <a:effectLst/>
                          <a:latin typeface="Times New Roman" panose="02020603050405020304" pitchFamily="18" charset="0"/>
                        </a:rPr>
                        <a:t>Internet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0" i="0" u="none" strike="noStrike">
                          <a:effectLst/>
                          <a:latin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s-ES" sz="1000" b="0"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TOTAL VIDEO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2.034,3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1.464,3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-28,0%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2.071,1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606,8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41,4%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83606">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TOTAL COPIA PRIVADA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394,4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-394,4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394,4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394,4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83606">
                <a:tc>
                  <a:txBody>
                    <a:bodyPr/>
                    <a:lstStyle/>
                    <a:p>
                      <a:pPr algn="l"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606">
                <a:tc>
                  <a:txBody>
                    <a:bodyPr/>
                    <a:lstStyle/>
                    <a:p>
                      <a:pPr algn="ctr" fontAlgn="ctr"/>
                      <a:r>
                        <a:rPr lang="es-ES" sz="1000" b="1" i="0" u="none" strike="noStrike">
                          <a:effectLst/>
                          <a:latin typeface="Times New Roman" panose="02020603050405020304" pitchFamily="18" charset="0"/>
                        </a:rPr>
                        <a:t>TOTAL ATRASOS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4.315,0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4.315,0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-4.315,0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s-ES" sz="1000" b="1" i="0" u="none" strike="noStrike">
                          <a:effectLst/>
                          <a:latin typeface="Times New Roman" panose="02020603050405020304"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92786">
                <a:tc>
                  <a:txBody>
                    <a:bodyPr/>
                    <a:lstStyle/>
                    <a:p>
                      <a:pPr algn="l" fontAlgn="ctr"/>
                      <a:endParaRPr lang="es-ES" sz="1000" b="1" i="0" u="none" strike="noStrike">
                        <a:effectLst/>
                        <a:latin typeface="Times New Roman" panose="02020603050405020304" pitchFamily="18"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r>
                        <a:rPr lang="es-ES" sz="1000" b="1"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a:noFill/>
                    </a:lnL>
                    <a:lnR>
                      <a:noFill/>
                    </a:lnR>
                    <a:lnT>
                      <a:noFill/>
                    </a:lnT>
                    <a:lnB>
                      <a:noFill/>
                    </a:lnB>
                  </a:tcPr>
                </a:tc>
                <a:tc>
                  <a:txBody>
                    <a:bodyPr/>
                    <a:lstStyle/>
                    <a:p>
                      <a:pPr algn="l" fontAlgn="ctr"/>
                      <a:r>
                        <a:rPr lang="es-ES" sz="1000" b="1"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01967">
                <a:tc>
                  <a:txBody>
                    <a:bodyPr/>
                    <a:lstStyle/>
                    <a:p>
                      <a:pPr algn="l" fontAlgn="ctr"/>
                      <a:r>
                        <a:rPr lang="es-ES" sz="1000" b="1" i="0" u="none" strike="noStrike">
                          <a:effectLst/>
                          <a:latin typeface="Times New Roman" panose="02020603050405020304" pitchFamily="18" charset="0"/>
                        </a:rPr>
                        <a:t>TOTAL RECAUDACION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l" fontAlgn="ctr"/>
                      <a:endParaRPr lang="es-ES" sz="1000" b="0" i="0" u="none" strike="noStrike">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22.675,0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r" fontAlgn="ctr"/>
                      <a:r>
                        <a:rPr lang="es-ES" sz="1000" b="1" i="0" u="none" strike="noStrike">
                          <a:effectLst/>
                          <a:latin typeface="Times New Roman" panose="02020603050405020304" pitchFamily="18" charset="0"/>
                        </a:rPr>
                        <a:t>24.304,6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r" fontAlgn="ctr"/>
                      <a:r>
                        <a:rPr lang="es-ES" sz="1000" b="1" i="0" u="none" strike="noStrike">
                          <a:effectLst/>
                          <a:latin typeface="Times New Roman" panose="02020603050405020304" pitchFamily="18" charset="0"/>
                        </a:rPr>
                        <a:t>1.629,6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r" fontAlgn="ctr"/>
                      <a:r>
                        <a:rPr lang="es-ES" sz="1000" b="1" i="0" u="none" strike="noStrike">
                          <a:effectLst/>
                          <a:latin typeface="Times New Roman" panose="02020603050405020304" pitchFamily="18"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l" fontAlgn="ctr"/>
                      <a:r>
                        <a:rPr lang="es-ES" sz="1000" b="0" i="0" u="none" strike="noStrike">
                          <a:effectLst/>
                          <a:latin typeface="Times New Roman" panose="020206030504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s-ES" sz="1000" b="1" i="0" u="none" strike="noStrike">
                          <a:effectLst/>
                          <a:latin typeface="Times New Roman" panose="02020603050405020304" pitchFamily="18" charset="0"/>
                        </a:rPr>
                        <a:t>23.943,8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r" fontAlgn="ctr"/>
                      <a:r>
                        <a:rPr lang="es-ES" sz="1000" b="1" i="0" u="none" strike="noStrike">
                          <a:effectLst/>
                          <a:latin typeface="Times New Roman" panose="02020603050405020304" pitchFamily="18" charset="0"/>
                        </a:rPr>
                        <a:t>-360,9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c>
                  <a:txBody>
                    <a:bodyPr/>
                    <a:lstStyle/>
                    <a:p>
                      <a:pPr algn="r" fontAlgn="ctr"/>
                      <a:r>
                        <a:rPr lang="es-ES" sz="1000" b="1" i="0" u="none" strike="noStrike" dirty="0">
                          <a:effectLst/>
                          <a:latin typeface="Times New Roman" panose="02020603050405020304"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pattFill prst="pct10">
                      <a:fgClr>
                        <a:srgbClr val="F2F2F2"/>
                      </a:fgClr>
                      <a:bgClr>
                        <a:srgbClr val="FFFFFF"/>
                      </a:bgClr>
                    </a:pattFill>
                  </a:tcPr>
                </a:tc>
              </a:tr>
            </a:tbl>
          </a:graphicData>
        </a:graphic>
      </p:graphicFrame>
      <p:pic>
        <p:nvPicPr>
          <p:cNvPr id="6" name="Imagen 7" descr="agedi firma.bm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7625" y="6154738"/>
            <a:ext cx="14065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a:spLocks noGrp="1"/>
          </p:cNvSpPr>
          <p:nvPr>
            <p:ph type="ftr" sz="quarter" idx="11"/>
          </p:nvPr>
        </p:nvSpPr>
        <p:spPr bwMode="auto">
          <a:xfrm>
            <a:off x="3539393" y="64090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spcBef>
                <a:spcPct val="0"/>
              </a:spcBef>
              <a:buFontTx/>
              <a:buNone/>
            </a:pPr>
            <a:r>
              <a:rPr lang="es-ES" altLang="es-ES_tradnl" sz="1200" dirty="0">
                <a:solidFill>
                  <a:srgbClr val="898989"/>
                </a:solidFill>
                <a:latin typeface="Tahoma" charset="0"/>
              </a:rPr>
              <a:t>AGEDI    </a:t>
            </a:r>
            <a:r>
              <a:rPr lang="es-ES" altLang="es-ES_tradnl" sz="1400" dirty="0">
                <a:solidFill>
                  <a:srgbClr val="898989"/>
                </a:solidFill>
                <a:latin typeface="Tahoma" charset="0"/>
              </a:rPr>
              <a:t>Asociación de Gestión de Derechos Intelectuales</a:t>
            </a:r>
          </a:p>
        </p:txBody>
      </p:sp>
    </p:spTree>
    <p:extLst>
      <p:ext uri="{BB962C8B-B14F-4D97-AF65-F5344CB8AC3E}">
        <p14:creationId xmlns:p14="http://schemas.microsoft.com/office/powerpoint/2010/main" val="22074145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1459</TotalTime>
  <Words>1076</Words>
  <Application>Microsoft Macintosh PowerPoint</Application>
  <PresentationFormat>Presentación en pantalla (4:3)</PresentationFormat>
  <Paragraphs>302</Paragraphs>
  <Slides>15</Slides>
  <Notes>9</Notes>
  <HiddenSlides>0</HiddenSlides>
  <MMClips>0</MMClips>
  <ScaleCrop>false</ScaleCrop>
  <HeadingPairs>
    <vt:vector size="6" baseType="variant">
      <vt:variant>
        <vt:lpstr>Tema</vt:lpstr>
      </vt:variant>
      <vt:variant>
        <vt:i4>1</vt:i4>
      </vt:variant>
      <vt:variant>
        <vt:lpstr>Vínculos</vt:lpstr>
      </vt:variant>
      <vt:variant>
        <vt:i4>2</vt:i4>
      </vt:variant>
      <vt:variant>
        <vt:lpstr>Títulos de diapositiva</vt:lpstr>
      </vt:variant>
      <vt:variant>
        <vt:i4>15</vt:i4>
      </vt:variant>
    </vt:vector>
  </HeadingPairs>
  <TitlesOfParts>
    <vt:vector size="18" baseType="lpstr">
      <vt:lpstr>Tema de Office</vt:lpstr>
      <vt:lpstr>C:\Users\JABUENO.DOMAFYVE\Documents\IFPI\PRC MILAN\Datos Evolucion EJ SGAE-AA.xlsx!Datos Ej Pub SGAE ![Datos Evolucion EJ SGAE-AA.xlsx]Datos Ej Pub SGAE  1 Gráfico</vt:lpstr>
      <vt:lpstr>\\SRV-FILES16\Datos\Tesorería-Contabilidad\PRESUPUESTOS\2017\0B-RECAUDACION\00-Pto. Recaudación 2017.xlsx!Informe Asamblea!F88C2:F107C10</vt:lpstr>
      <vt:lpstr>Presentación de PowerPoint</vt:lpstr>
      <vt:lpstr>Los derechos de PI (Performance Rights) supusieron ya un 26% del mercado discográfico en España en 2016</vt:lpstr>
      <vt:lpstr>¿CÓMO SE ORGANIZA LA GESTIÓN DE LOS DERECHOS?</vt:lpstr>
      <vt:lpstr>Presentación de PowerPoint</vt:lpstr>
      <vt:lpstr>CRITERIOS DE FIJACIÓN DE LAS TARIFAS GENERALES</vt:lpstr>
      <vt:lpstr>CRITERIOS DE FIJACIÓN DE LAS TARIFAS GENERALES</vt:lpstr>
      <vt:lpstr>CRITERIOS DE FIJACIÓN DE LAS TARIFAS GENERALES</vt:lpstr>
      <vt:lpstr> FIJACIÓN DE LAS TARIFAS GENERALES</vt:lpstr>
      <vt:lpstr>La gestión en cifras I</vt:lpstr>
      <vt:lpstr>La gestión en cifras II Penetración en los mercados de Ejecución Pública vs SGAE</vt:lpstr>
      <vt:lpstr>La gestión en cifras III</vt:lpstr>
      <vt:lpstr>Principios y normas de reparto I</vt:lpstr>
      <vt:lpstr>Principios y normas de reparto II</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Angel Bueno</dc:creator>
  <cp:lastModifiedBy>Eva Faustino</cp:lastModifiedBy>
  <cp:revision>77</cp:revision>
  <dcterms:created xsi:type="dcterms:W3CDTF">2015-05-21T07:45:28Z</dcterms:created>
  <dcterms:modified xsi:type="dcterms:W3CDTF">2017-05-24T14:53:26Z</dcterms:modified>
</cp:coreProperties>
</file>