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39"/>
  </p:notesMasterIdLst>
  <p:handoutMasterIdLst>
    <p:handoutMasterId r:id="rId40"/>
  </p:handoutMasterIdLst>
  <p:sldIdLst>
    <p:sldId id="259" r:id="rId5"/>
    <p:sldId id="484" r:id="rId6"/>
    <p:sldId id="518" r:id="rId7"/>
    <p:sldId id="495" r:id="rId8"/>
    <p:sldId id="478" r:id="rId9"/>
    <p:sldId id="479" r:id="rId10"/>
    <p:sldId id="488" r:id="rId11"/>
    <p:sldId id="480" r:id="rId12"/>
    <p:sldId id="516" r:id="rId13"/>
    <p:sldId id="490" r:id="rId14"/>
    <p:sldId id="503" r:id="rId15"/>
    <p:sldId id="515" r:id="rId16"/>
    <p:sldId id="489" r:id="rId17"/>
    <p:sldId id="491" r:id="rId18"/>
    <p:sldId id="487" r:id="rId19"/>
    <p:sldId id="493" r:id="rId20"/>
    <p:sldId id="504" r:id="rId21"/>
    <p:sldId id="507" r:id="rId22"/>
    <p:sldId id="521" r:id="rId23"/>
    <p:sldId id="485" r:id="rId24"/>
    <p:sldId id="508" r:id="rId25"/>
    <p:sldId id="509" r:id="rId26"/>
    <p:sldId id="510" r:id="rId27"/>
    <p:sldId id="511" r:id="rId28"/>
    <p:sldId id="512" r:id="rId29"/>
    <p:sldId id="482" r:id="rId30"/>
    <p:sldId id="497" r:id="rId31"/>
    <p:sldId id="513" r:id="rId32"/>
    <p:sldId id="486" r:id="rId33"/>
    <p:sldId id="517" r:id="rId34"/>
    <p:sldId id="520" r:id="rId35"/>
    <p:sldId id="483" r:id="rId36"/>
    <p:sldId id="392" r:id="rId37"/>
    <p:sldId id="345" r:id="rId38"/>
  </p:sldIdLst>
  <p:sldSz cx="9144000" cy="5143500" type="screen16x9"/>
  <p:notesSz cx="6797675" cy="987266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707">
          <p15:clr>
            <a:srgbClr val="A4A3A4"/>
          </p15:clr>
        </p15:guide>
        <p15:guide id="2" orient="horz" pos="545">
          <p15:clr>
            <a:srgbClr val="A4A3A4"/>
          </p15:clr>
        </p15:guide>
        <p15:guide id="3" pos="5397">
          <p15:clr>
            <a:srgbClr val="A4A3A4"/>
          </p15:clr>
        </p15:guide>
        <p15:guide id="4" pos="4225">
          <p15:clr>
            <a:srgbClr val="A4A3A4"/>
          </p15:clr>
        </p15:guide>
        <p15:guide id="5" pos="353">
          <p15:clr>
            <a:srgbClr val="A4A3A4"/>
          </p15:clr>
        </p15:guide>
        <p15:guide id="6" pos="1650">
          <p15:clr>
            <a:srgbClr val="A4A3A4"/>
          </p15:clr>
        </p15:guide>
        <p15:guide id="7" pos="2939">
          <p15:clr>
            <a:srgbClr val="A4A3A4"/>
          </p15:clr>
        </p15:guide>
        <p15:guide id="8" pos="4109">
          <p15:clr>
            <a:srgbClr val="A4A3A4"/>
          </p15:clr>
        </p15:guide>
        <p15:guide id="9" pos="1523">
          <p15:clr>
            <a:srgbClr val="A4A3A4"/>
          </p15:clr>
        </p15:guide>
        <p15:guide id="10" pos="28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1270"/>
    <a:srgbClr val="CA9ACA"/>
    <a:srgbClr val="929292"/>
    <a:srgbClr val="C94B9C"/>
    <a:srgbClr val="682B5D"/>
    <a:srgbClr val="894789"/>
    <a:srgbClr val="B83088"/>
    <a:srgbClr val="A2ABFC"/>
    <a:srgbClr val="0541A3"/>
    <a:srgbClr val="0413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8"/>
    <p:restoredTop sz="86421" autoAdjust="0"/>
  </p:normalViewPr>
  <p:slideViewPr>
    <p:cSldViewPr snapToGrid="0">
      <p:cViewPr varScale="1">
        <p:scale>
          <a:sx n="80" d="100"/>
          <a:sy n="80" d="100"/>
        </p:scale>
        <p:origin x="1014" y="78"/>
      </p:cViewPr>
      <p:guideLst>
        <p:guide orient="horz" pos="2707"/>
        <p:guide orient="horz" pos="545"/>
        <p:guide pos="5397"/>
        <p:guide pos="4225"/>
        <p:guide pos="353"/>
        <p:guide pos="1650"/>
        <p:guide pos="2939"/>
        <p:guide pos="4109"/>
        <p:guide pos="1523"/>
        <p:guide pos="28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103" d="100"/>
          <a:sy n="103" d="100"/>
        </p:scale>
        <p:origin x="-4240" y="-96"/>
      </p:cViewPr>
      <p:guideLst>
        <p:guide orient="horz" pos="3110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Full1!$B$1</c:f>
              <c:strCache>
                <c:ptCount val="1"/>
                <c:pt idx="0">
                  <c:v>Puntuació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ca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Full1!$A$2:$A$14</c:f>
              <c:strCache>
                <c:ptCount val="13"/>
                <c:pt idx="0">
                  <c:v>Gestió</c:v>
                </c:pt>
                <c:pt idx="1">
                  <c:v>Burocràcia</c:v>
                </c:pt>
                <c:pt idx="2">
                  <c:v>Impacte social</c:v>
                </c:pt>
                <c:pt idx="3">
                  <c:v>Transparència</c:v>
                </c:pt>
                <c:pt idx="4">
                  <c:v>Projecte artístic</c:v>
                </c:pt>
                <c:pt idx="5">
                  <c:v>Eficiència</c:v>
                </c:pt>
                <c:pt idx="6">
                  <c:v>Eficàcia</c:v>
                </c:pt>
                <c:pt idx="7">
                  <c:v>Democràcia</c:v>
                </c:pt>
                <c:pt idx="8">
                  <c:v>Responsabilitat</c:v>
                </c:pt>
                <c:pt idx="9">
                  <c:v>Seguiment i avaluació</c:v>
                </c:pt>
                <c:pt idx="10">
                  <c:v>Rendibilitat econòmica</c:v>
                </c:pt>
                <c:pt idx="11">
                  <c:v>Participació</c:v>
                </c:pt>
                <c:pt idx="12">
                  <c:v>Control</c:v>
                </c:pt>
              </c:strCache>
            </c:strRef>
          </c:cat>
          <c:val>
            <c:numRef>
              <c:f>Full1!$B$2:$B$14</c:f>
              <c:numCache>
                <c:formatCode>General</c:formatCode>
                <c:ptCount val="1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3970608"/>
        <c:axId val="213969824"/>
      </c:barChart>
      <c:catAx>
        <c:axId val="213970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ca-ES"/>
          </a:p>
        </c:txPr>
        <c:crossAx val="213969824"/>
        <c:crosses val="autoZero"/>
        <c:auto val="1"/>
        <c:lblAlgn val="ctr"/>
        <c:lblOffset val="100"/>
        <c:noMultiLvlLbl val="0"/>
      </c:catAx>
      <c:valAx>
        <c:axId val="213969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ca-ES"/>
          </a:p>
        </c:txPr>
        <c:crossAx val="213970608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ca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F3F5EFA-CA07-AB4F-9D7E-72AF10F9B03D}" type="datetime1">
              <a:rPr lang="ca-ES"/>
              <a:pPr>
                <a:defRPr/>
              </a:pPr>
              <a:t>21/03/2018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2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5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D2D2034-E681-D542-99BB-E619A1727313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52180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9729A4E-990A-FB40-8D78-A9339C90A3B3}" type="datetime1">
              <a:rPr lang="ca-ES"/>
              <a:pPr>
                <a:defRPr/>
              </a:pPr>
              <a:t>21/03/2018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689517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2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5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BD643A1-E0D8-D246-9F92-BB8F5810D654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15094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427754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887420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004623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 descr="portad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4213" y="2125663"/>
            <a:ext cx="2740025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61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741863"/>
            <a:ext cx="515938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7" descr="portada_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24325"/>
            <a:ext cx="30972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7" descr="portada_3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8513" y="1641475"/>
            <a:ext cx="252571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>
            <a:spLocks noChangeArrowheads="1"/>
          </p:cNvSpPr>
          <p:nvPr userDrawn="1"/>
        </p:nvSpPr>
        <p:spPr bwMode="auto">
          <a:xfrm>
            <a:off x="8260164" y="4816946"/>
            <a:ext cx="5095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6540810-AF4F-8D41-9155-B0F5838C79AB}" type="slidenum">
              <a:rPr lang="es-ES" sz="900" smtClean="0">
                <a:solidFill>
                  <a:srgbClr val="262E72"/>
                </a:solidFill>
                <a:latin typeface="Open Sans" charset="0"/>
                <a:cs typeface="Open Sans" charset="0"/>
              </a:rPr>
              <a:pPr eaLnBrk="1" hangingPunct="1">
                <a:defRPr/>
              </a:pPr>
              <a:t>‹#›</a:t>
            </a:fld>
            <a:endParaRPr lang="es-ES" sz="900" smtClean="0">
              <a:solidFill>
                <a:srgbClr val="262E72"/>
              </a:solidFill>
              <a:latin typeface="Open Sans" charset="0"/>
              <a:cs typeface="Open Sans" charset="0"/>
            </a:endParaRPr>
          </a:p>
        </p:txBody>
      </p:sp>
      <p:sp>
        <p:nvSpPr>
          <p:cNvPr id="3" name="TextBox 19"/>
          <p:cNvSpPr txBox="1">
            <a:spLocks noChangeArrowheads="1"/>
          </p:cNvSpPr>
          <p:nvPr userDrawn="1"/>
        </p:nvSpPr>
        <p:spPr bwMode="auto">
          <a:xfrm>
            <a:off x="1152525" y="154529"/>
            <a:ext cx="27562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ca-ES" sz="800" kern="1200" dirty="0" smtClean="0">
                <a:solidFill>
                  <a:srgbClr val="A6A6A6"/>
                </a:solidFill>
                <a:latin typeface="Verdana" charset="0"/>
                <a:ea typeface="Verdana" charset="0"/>
                <a:cs typeface="Verdana" charset="0"/>
              </a:rPr>
              <a:t>El pla director per a equipaments </a:t>
            </a:r>
          </a:p>
          <a:p>
            <a:pPr>
              <a:defRPr/>
            </a:pPr>
            <a:r>
              <a:rPr lang="ca-ES" sz="800" kern="1200" dirty="0" smtClean="0">
                <a:solidFill>
                  <a:srgbClr val="A6A6A6"/>
                </a:solidFill>
                <a:latin typeface="Verdana" charset="0"/>
                <a:ea typeface="Verdana" charset="0"/>
                <a:cs typeface="Verdana" charset="0"/>
              </a:rPr>
              <a:t>escènics i musicals</a:t>
            </a:r>
            <a:endParaRPr lang="ca-ES" sz="800" noProof="0" dirty="0" smtClean="0">
              <a:solidFill>
                <a:srgbClr val="A6A6A6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grpSp>
        <p:nvGrpSpPr>
          <p:cNvPr id="4" name="Group 35"/>
          <p:cNvGrpSpPr/>
          <p:nvPr userDrawn="1"/>
        </p:nvGrpSpPr>
        <p:grpSpPr>
          <a:xfrm>
            <a:off x="8693555" y="4874797"/>
            <a:ext cx="197567" cy="115888"/>
            <a:chOff x="8229600" y="512762"/>
            <a:chExt cx="533157" cy="312738"/>
          </a:xfrm>
          <a:solidFill>
            <a:srgbClr val="262E72"/>
          </a:solidFill>
        </p:grpSpPr>
        <p:sp>
          <p:nvSpPr>
            <p:cNvPr id="5" name="Freeform 13"/>
            <p:cNvSpPr>
              <a:spLocks/>
            </p:cNvSpPr>
            <p:nvPr/>
          </p:nvSpPr>
          <p:spPr bwMode="auto">
            <a:xfrm>
              <a:off x="8591306" y="512762"/>
              <a:ext cx="171451" cy="312738"/>
            </a:xfrm>
            <a:custGeom>
              <a:avLst/>
              <a:gdLst/>
              <a:ahLst/>
              <a:cxnLst>
                <a:cxn ang="0">
                  <a:pos x="105" y="93"/>
                </a:cxn>
                <a:cxn ang="0">
                  <a:pos x="105" y="93"/>
                </a:cxn>
                <a:cxn ang="0">
                  <a:pos x="105" y="94"/>
                </a:cxn>
                <a:cxn ang="0">
                  <a:pos x="105" y="94"/>
                </a:cxn>
                <a:cxn ang="0">
                  <a:pos x="105" y="94"/>
                </a:cxn>
                <a:cxn ang="0">
                  <a:pos x="106" y="94"/>
                </a:cxn>
                <a:cxn ang="0">
                  <a:pos x="106" y="94"/>
                </a:cxn>
                <a:cxn ang="0">
                  <a:pos x="106" y="94"/>
                </a:cxn>
                <a:cxn ang="0">
                  <a:pos x="106" y="95"/>
                </a:cxn>
                <a:cxn ang="0">
                  <a:pos x="106" y="95"/>
                </a:cxn>
                <a:cxn ang="0">
                  <a:pos x="106" y="95"/>
                </a:cxn>
                <a:cxn ang="0">
                  <a:pos x="106" y="95"/>
                </a:cxn>
                <a:cxn ang="0">
                  <a:pos x="106" y="95"/>
                </a:cxn>
                <a:cxn ang="0">
                  <a:pos x="106" y="95"/>
                </a:cxn>
                <a:cxn ang="0">
                  <a:pos x="106" y="95"/>
                </a:cxn>
                <a:cxn ang="0">
                  <a:pos x="106" y="96"/>
                </a:cxn>
                <a:cxn ang="0">
                  <a:pos x="106" y="96"/>
                </a:cxn>
                <a:cxn ang="0">
                  <a:pos x="106" y="96"/>
                </a:cxn>
                <a:cxn ang="0">
                  <a:pos x="106" y="96"/>
                </a:cxn>
                <a:cxn ang="0">
                  <a:pos x="107" y="97"/>
                </a:cxn>
                <a:cxn ang="0">
                  <a:pos x="107" y="97"/>
                </a:cxn>
                <a:cxn ang="0">
                  <a:pos x="107" y="97"/>
                </a:cxn>
                <a:cxn ang="0">
                  <a:pos x="107" y="97"/>
                </a:cxn>
                <a:cxn ang="0">
                  <a:pos x="107" y="97"/>
                </a:cxn>
                <a:cxn ang="0">
                  <a:pos x="107" y="98"/>
                </a:cxn>
                <a:cxn ang="0">
                  <a:pos x="107" y="98"/>
                </a:cxn>
                <a:cxn ang="0">
                  <a:pos x="107" y="98"/>
                </a:cxn>
                <a:cxn ang="0">
                  <a:pos x="107" y="98"/>
                </a:cxn>
                <a:cxn ang="0">
                  <a:pos x="107" y="98"/>
                </a:cxn>
                <a:cxn ang="0">
                  <a:pos x="107" y="98"/>
                </a:cxn>
                <a:cxn ang="0">
                  <a:pos x="107" y="98"/>
                </a:cxn>
                <a:cxn ang="0">
                  <a:pos x="107" y="99"/>
                </a:cxn>
                <a:cxn ang="0">
                  <a:pos x="107" y="99"/>
                </a:cxn>
                <a:cxn ang="0">
                  <a:pos x="107" y="99"/>
                </a:cxn>
                <a:cxn ang="0">
                  <a:pos x="106" y="99"/>
                </a:cxn>
                <a:cxn ang="0">
                  <a:pos x="106" y="99"/>
                </a:cxn>
                <a:cxn ang="0">
                  <a:pos x="106" y="99"/>
                </a:cxn>
                <a:cxn ang="0">
                  <a:pos x="106" y="100"/>
                </a:cxn>
                <a:cxn ang="0">
                  <a:pos x="106" y="100"/>
                </a:cxn>
                <a:cxn ang="0">
                  <a:pos x="106" y="100"/>
                </a:cxn>
                <a:cxn ang="0">
                  <a:pos x="106" y="100"/>
                </a:cxn>
                <a:cxn ang="0">
                  <a:pos x="106" y="100"/>
                </a:cxn>
                <a:cxn ang="0">
                  <a:pos x="106" y="100"/>
                </a:cxn>
                <a:cxn ang="0">
                  <a:pos x="106" y="100"/>
                </a:cxn>
                <a:cxn ang="0">
                  <a:pos x="106" y="101"/>
                </a:cxn>
                <a:cxn ang="0">
                  <a:pos x="106" y="101"/>
                </a:cxn>
                <a:cxn ang="0">
                  <a:pos x="106" y="101"/>
                </a:cxn>
                <a:cxn ang="0">
                  <a:pos x="106" y="101"/>
                </a:cxn>
                <a:cxn ang="0">
                  <a:pos x="106" y="101"/>
                </a:cxn>
                <a:cxn ang="0">
                  <a:pos x="106" y="101"/>
                </a:cxn>
                <a:cxn ang="0">
                  <a:pos x="106" y="101"/>
                </a:cxn>
                <a:cxn ang="0">
                  <a:pos x="105" y="101"/>
                </a:cxn>
                <a:cxn ang="0">
                  <a:pos x="105" y="102"/>
                </a:cxn>
                <a:cxn ang="0">
                  <a:pos x="105" y="102"/>
                </a:cxn>
                <a:cxn ang="0">
                  <a:pos x="105" y="102"/>
                </a:cxn>
                <a:cxn ang="0">
                  <a:pos x="105" y="102"/>
                </a:cxn>
                <a:cxn ang="0">
                  <a:pos x="105" y="102"/>
                </a:cxn>
                <a:cxn ang="0">
                  <a:pos x="102" y="105"/>
                </a:cxn>
                <a:cxn ang="0">
                  <a:pos x="14" y="193"/>
                </a:cxn>
                <a:cxn ang="0">
                  <a:pos x="2" y="190"/>
                </a:cxn>
                <a:cxn ang="0">
                  <a:pos x="85" y="98"/>
                </a:cxn>
                <a:cxn ang="0">
                  <a:pos x="2" y="6"/>
                </a:cxn>
                <a:cxn ang="0">
                  <a:pos x="14" y="3"/>
                </a:cxn>
              </a:cxnLst>
              <a:rect l="0" t="0" r="r" b="b"/>
              <a:pathLst>
                <a:path w="107" h="195">
                  <a:moveTo>
                    <a:pt x="14" y="3"/>
                  </a:moveTo>
                  <a:lnTo>
                    <a:pt x="105" y="93"/>
                  </a:lnTo>
                  <a:cubicBezTo>
                    <a:pt x="105" y="93"/>
                    <a:pt x="105" y="93"/>
                    <a:pt x="105" y="93"/>
                  </a:cubicBezTo>
                  <a:cubicBezTo>
                    <a:pt x="105" y="93"/>
                    <a:pt x="105" y="93"/>
                    <a:pt x="105" y="93"/>
                  </a:cubicBezTo>
                  <a:cubicBezTo>
                    <a:pt x="105" y="93"/>
                    <a:pt x="105" y="93"/>
                    <a:pt x="105" y="94"/>
                  </a:cubicBezTo>
                  <a:cubicBezTo>
                    <a:pt x="105" y="94"/>
                    <a:pt x="105" y="94"/>
                    <a:pt x="105" y="94"/>
                  </a:cubicBezTo>
                  <a:cubicBezTo>
                    <a:pt x="105" y="94"/>
                    <a:pt x="105" y="94"/>
                    <a:pt x="105" y="94"/>
                  </a:cubicBezTo>
                  <a:cubicBezTo>
                    <a:pt x="105" y="94"/>
                    <a:pt x="105" y="94"/>
                    <a:pt x="105" y="94"/>
                  </a:cubicBezTo>
                  <a:cubicBezTo>
                    <a:pt x="105" y="94"/>
                    <a:pt x="105" y="94"/>
                    <a:pt x="105" y="94"/>
                  </a:cubicBezTo>
                  <a:cubicBezTo>
                    <a:pt x="105" y="94"/>
                    <a:pt x="105" y="94"/>
                    <a:pt x="105" y="94"/>
                  </a:cubicBezTo>
                  <a:cubicBezTo>
                    <a:pt x="105" y="94"/>
                    <a:pt x="105" y="94"/>
                    <a:pt x="106" y="94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6" y="94"/>
                    <a:pt x="106" y="95"/>
                    <a:pt x="106" y="95"/>
                  </a:cubicBezTo>
                  <a:cubicBezTo>
                    <a:pt x="106" y="95"/>
                    <a:pt x="106" y="95"/>
                    <a:pt x="106" y="95"/>
                  </a:cubicBezTo>
                  <a:cubicBezTo>
                    <a:pt x="106" y="95"/>
                    <a:pt x="106" y="95"/>
                    <a:pt x="106" y="95"/>
                  </a:cubicBezTo>
                  <a:cubicBezTo>
                    <a:pt x="106" y="95"/>
                    <a:pt x="106" y="95"/>
                    <a:pt x="106" y="95"/>
                  </a:cubicBezTo>
                  <a:cubicBezTo>
                    <a:pt x="106" y="95"/>
                    <a:pt x="106" y="95"/>
                    <a:pt x="106" y="95"/>
                  </a:cubicBezTo>
                  <a:cubicBezTo>
                    <a:pt x="106" y="95"/>
                    <a:pt x="106" y="95"/>
                    <a:pt x="106" y="95"/>
                  </a:cubicBezTo>
                  <a:cubicBezTo>
                    <a:pt x="106" y="95"/>
                    <a:pt x="106" y="95"/>
                    <a:pt x="106" y="95"/>
                  </a:cubicBezTo>
                  <a:cubicBezTo>
                    <a:pt x="106" y="95"/>
                    <a:pt x="106" y="95"/>
                    <a:pt x="106" y="95"/>
                  </a:cubicBezTo>
                  <a:cubicBezTo>
                    <a:pt x="106" y="95"/>
                    <a:pt x="106" y="95"/>
                    <a:pt x="106" y="95"/>
                  </a:cubicBezTo>
                  <a:cubicBezTo>
                    <a:pt x="106" y="95"/>
                    <a:pt x="106" y="95"/>
                    <a:pt x="106" y="95"/>
                  </a:cubicBezTo>
                  <a:cubicBezTo>
                    <a:pt x="106" y="95"/>
                    <a:pt x="106" y="95"/>
                    <a:pt x="106" y="95"/>
                  </a:cubicBezTo>
                  <a:cubicBezTo>
                    <a:pt x="106" y="95"/>
                    <a:pt x="106" y="95"/>
                    <a:pt x="106" y="95"/>
                  </a:cubicBezTo>
                  <a:cubicBezTo>
                    <a:pt x="106" y="95"/>
                    <a:pt x="106" y="95"/>
                    <a:pt x="106" y="95"/>
                  </a:cubicBezTo>
                  <a:cubicBezTo>
                    <a:pt x="106" y="95"/>
                    <a:pt x="106" y="95"/>
                    <a:pt x="106" y="95"/>
                  </a:cubicBezTo>
                  <a:cubicBezTo>
                    <a:pt x="106" y="95"/>
                    <a:pt x="106" y="95"/>
                    <a:pt x="106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7" y="96"/>
                    <a:pt x="107" y="97"/>
                    <a:pt x="107" y="97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7" y="98"/>
                    <a:pt x="107" y="98"/>
                    <a:pt x="107" y="98"/>
                  </a:cubicBezTo>
                  <a:cubicBezTo>
                    <a:pt x="107" y="98"/>
                    <a:pt x="107" y="98"/>
                    <a:pt x="107" y="98"/>
                  </a:cubicBezTo>
                  <a:cubicBezTo>
                    <a:pt x="107" y="98"/>
                    <a:pt x="107" y="98"/>
                    <a:pt x="107" y="98"/>
                  </a:cubicBezTo>
                  <a:cubicBezTo>
                    <a:pt x="107" y="98"/>
                    <a:pt x="107" y="98"/>
                    <a:pt x="107" y="98"/>
                  </a:cubicBezTo>
                  <a:cubicBezTo>
                    <a:pt x="107" y="98"/>
                    <a:pt x="107" y="98"/>
                    <a:pt x="107" y="98"/>
                  </a:cubicBezTo>
                  <a:cubicBezTo>
                    <a:pt x="107" y="98"/>
                    <a:pt x="107" y="98"/>
                    <a:pt x="107" y="98"/>
                  </a:cubicBezTo>
                  <a:cubicBezTo>
                    <a:pt x="107" y="98"/>
                    <a:pt x="107" y="98"/>
                    <a:pt x="107" y="98"/>
                  </a:cubicBezTo>
                  <a:cubicBezTo>
                    <a:pt x="107" y="98"/>
                    <a:pt x="107" y="98"/>
                    <a:pt x="107" y="98"/>
                  </a:cubicBezTo>
                  <a:cubicBezTo>
                    <a:pt x="107" y="98"/>
                    <a:pt x="107" y="98"/>
                    <a:pt x="107" y="98"/>
                  </a:cubicBezTo>
                  <a:cubicBezTo>
                    <a:pt x="107" y="98"/>
                    <a:pt x="107" y="98"/>
                    <a:pt x="107" y="98"/>
                  </a:cubicBezTo>
                  <a:cubicBezTo>
                    <a:pt x="107" y="98"/>
                    <a:pt x="107" y="98"/>
                    <a:pt x="107" y="98"/>
                  </a:cubicBezTo>
                  <a:cubicBezTo>
                    <a:pt x="107" y="98"/>
                    <a:pt x="107" y="98"/>
                    <a:pt x="107" y="98"/>
                  </a:cubicBezTo>
                  <a:cubicBezTo>
                    <a:pt x="107" y="98"/>
                    <a:pt x="107" y="98"/>
                    <a:pt x="107" y="98"/>
                  </a:cubicBezTo>
                  <a:cubicBezTo>
                    <a:pt x="107" y="98"/>
                    <a:pt x="107" y="98"/>
                    <a:pt x="107" y="98"/>
                  </a:cubicBezTo>
                  <a:cubicBezTo>
                    <a:pt x="107" y="99"/>
                    <a:pt x="107" y="99"/>
                    <a:pt x="107" y="99"/>
                  </a:cubicBezTo>
                  <a:cubicBezTo>
                    <a:pt x="107" y="99"/>
                    <a:pt x="107" y="99"/>
                    <a:pt x="107" y="99"/>
                  </a:cubicBezTo>
                  <a:cubicBezTo>
                    <a:pt x="107" y="99"/>
                    <a:pt x="107" y="99"/>
                    <a:pt x="107" y="99"/>
                  </a:cubicBezTo>
                  <a:cubicBezTo>
                    <a:pt x="107" y="99"/>
                    <a:pt x="107" y="99"/>
                    <a:pt x="107" y="99"/>
                  </a:cubicBezTo>
                  <a:cubicBezTo>
                    <a:pt x="107" y="99"/>
                    <a:pt x="107" y="99"/>
                    <a:pt x="107" y="99"/>
                  </a:cubicBezTo>
                  <a:cubicBezTo>
                    <a:pt x="107" y="99"/>
                    <a:pt x="107" y="99"/>
                    <a:pt x="107" y="99"/>
                  </a:cubicBezTo>
                  <a:cubicBezTo>
                    <a:pt x="107" y="99"/>
                    <a:pt x="107" y="99"/>
                    <a:pt x="106" y="99"/>
                  </a:cubicBezTo>
                  <a:cubicBezTo>
                    <a:pt x="106" y="99"/>
                    <a:pt x="106" y="99"/>
                    <a:pt x="106" y="99"/>
                  </a:cubicBezTo>
                  <a:cubicBezTo>
                    <a:pt x="106" y="99"/>
                    <a:pt x="106" y="99"/>
                    <a:pt x="106" y="99"/>
                  </a:cubicBezTo>
                  <a:cubicBezTo>
                    <a:pt x="106" y="99"/>
                    <a:pt x="106" y="99"/>
                    <a:pt x="106" y="99"/>
                  </a:cubicBezTo>
                  <a:cubicBezTo>
                    <a:pt x="106" y="99"/>
                    <a:pt x="106" y="99"/>
                    <a:pt x="106" y="99"/>
                  </a:cubicBezTo>
                  <a:cubicBezTo>
                    <a:pt x="106" y="99"/>
                    <a:pt x="106" y="99"/>
                    <a:pt x="106" y="99"/>
                  </a:cubicBezTo>
                  <a:cubicBezTo>
                    <a:pt x="106" y="99"/>
                    <a:pt x="106" y="99"/>
                    <a:pt x="106" y="100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06" y="100"/>
                    <a:pt x="106" y="100"/>
                    <a:pt x="106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05" y="101"/>
                    <a:pt x="105" y="101"/>
                    <a:pt x="105" y="101"/>
                  </a:cubicBezTo>
                  <a:cubicBezTo>
                    <a:pt x="105" y="101"/>
                    <a:pt x="105" y="101"/>
                    <a:pt x="105" y="101"/>
                  </a:cubicBezTo>
                  <a:cubicBezTo>
                    <a:pt x="105" y="102"/>
                    <a:pt x="105" y="102"/>
                    <a:pt x="105" y="102"/>
                  </a:cubicBezTo>
                  <a:cubicBezTo>
                    <a:pt x="105" y="102"/>
                    <a:pt x="105" y="102"/>
                    <a:pt x="105" y="102"/>
                  </a:cubicBezTo>
                  <a:cubicBezTo>
                    <a:pt x="105" y="102"/>
                    <a:pt x="105" y="102"/>
                    <a:pt x="105" y="102"/>
                  </a:cubicBezTo>
                  <a:cubicBezTo>
                    <a:pt x="105" y="102"/>
                    <a:pt x="105" y="102"/>
                    <a:pt x="105" y="102"/>
                  </a:cubicBezTo>
                  <a:cubicBezTo>
                    <a:pt x="105" y="102"/>
                    <a:pt x="105" y="102"/>
                    <a:pt x="105" y="102"/>
                  </a:cubicBezTo>
                  <a:cubicBezTo>
                    <a:pt x="105" y="102"/>
                    <a:pt x="105" y="102"/>
                    <a:pt x="105" y="102"/>
                  </a:cubicBezTo>
                  <a:cubicBezTo>
                    <a:pt x="105" y="102"/>
                    <a:pt x="105" y="102"/>
                    <a:pt x="105" y="102"/>
                  </a:cubicBezTo>
                  <a:cubicBezTo>
                    <a:pt x="105" y="102"/>
                    <a:pt x="105" y="102"/>
                    <a:pt x="105" y="102"/>
                  </a:cubicBezTo>
                  <a:cubicBezTo>
                    <a:pt x="105" y="102"/>
                    <a:pt x="105" y="102"/>
                    <a:pt x="105" y="102"/>
                  </a:cubicBezTo>
                  <a:cubicBezTo>
                    <a:pt x="105" y="102"/>
                    <a:pt x="105" y="102"/>
                    <a:pt x="105" y="102"/>
                  </a:cubicBezTo>
                  <a:lnTo>
                    <a:pt x="102" y="105"/>
                  </a:lnTo>
                  <a:cubicBezTo>
                    <a:pt x="102" y="105"/>
                    <a:pt x="102" y="105"/>
                    <a:pt x="102" y="105"/>
                  </a:cubicBezTo>
                  <a:lnTo>
                    <a:pt x="14" y="193"/>
                  </a:lnTo>
                  <a:cubicBezTo>
                    <a:pt x="12" y="195"/>
                    <a:pt x="8" y="195"/>
                    <a:pt x="5" y="193"/>
                  </a:cubicBezTo>
                  <a:lnTo>
                    <a:pt x="2" y="190"/>
                  </a:lnTo>
                  <a:cubicBezTo>
                    <a:pt x="0" y="187"/>
                    <a:pt x="0" y="183"/>
                    <a:pt x="2" y="181"/>
                  </a:cubicBezTo>
                  <a:lnTo>
                    <a:pt x="85" y="98"/>
                  </a:lnTo>
                  <a:lnTo>
                    <a:pt x="2" y="15"/>
                  </a:lnTo>
                  <a:cubicBezTo>
                    <a:pt x="0" y="12"/>
                    <a:pt x="0" y="8"/>
                    <a:pt x="2" y="6"/>
                  </a:cubicBezTo>
                  <a:lnTo>
                    <a:pt x="5" y="3"/>
                  </a:lnTo>
                  <a:cubicBezTo>
                    <a:pt x="8" y="0"/>
                    <a:pt x="12" y="0"/>
                    <a:pt x="14" y="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x-none">
                <a:ln>
                  <a:solidFill>
                    <a:srgbClr val="262E72"/>
                  </a:solidFill>
                </a:ln>
                <a:solidFill>
                  <a:srgbClr val="262E72"/>
                </a:solidFill>
              </a:endParaRPr>
            </a:p>
          </p:txBody>
        </p:sp>
        <p:sp>
          <p:nvSpPr>
            <p:cNvPr id="6" name="Freeform 14"/>
            <p:cNvSpPr>
              <a:spLocks/>
            </p:cNvSpPr>
            <p:nvPr/>
          </p:nvSpPr>
          <p:spPr bwMode="auto">
            <a:xfrm>
              <a:off x="8229600" y="512762"/>
              <a:ext cx="171450" cy="312738"/>
            </a:xfrm>
            <a:custGeom>
              <a:avLst/>
              <a:gdLst/>
              <a:ahLst/>
              <a:cxnLst>
                <a:cxn ang="0">
                  <a:pos x="2" y="93"/>
                </a:cxn>
                <a:cxn ang="0">
                  <a:pos x="2" y="93"/>
                </a:cxn>
                <a:cxn ang="0">
                  <a:pos x="2" y="94"/>
                </a:cxn>
                <a:cxn ang="0">
                  <a:pos x="1" y="94"/>
                </a:cxn>
                <a:cxn ang="0">
                  <a:pos x="1" y="94"/>
                </a:cxn>
                <a:cxn ang="0">
                  <a:pos x="1" y="94"/>
                </a:cxn>
                <a:cxn ang="0">
                  <a:pos x="1" y="94"/>
                </a:cxn>
                <a:cxn ang="0">
                  <a:pos x="1" y="94"/>
                </a:cxn>
                <a:cxn ang="0">
                  <a:pos x="1" y="95"/>
                </a:cxn>
                <a:cxn ang="0">
                  <a:pos x="1" y="95"/>
                </a:cxn>
                <a:cxn ang="0">
                  <a:pos x="1" y="95"/>
                </a:cxn>
                <a:cxn ang="0">
                  <a:pos x="1" y="95"/>
                </a:cxn>
                <a:cxn ang="0">
                  <a:pos x="1" y="95"/>
                </a:cxn>
                <a:cxn ang="0">
                  <a:pos x="1" y="95"/>
                </a:cxn>
                <a:cxn ang="0">
                  <a:pos x="0" y="95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0" y="97"/>
                </a:cxn>
                <a:cxn ang="0">
                  <a:pos x="0" y="97"/>
                </a:cxn>
                <a:cxn ang="0">
                  <a:pos x="0" y="97"/>
                </a:cxn>
                <a:cxn ang="0">
                  <a:pos x="0" y="97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0"/>
                </a:cxn>
                <a:cxn ang="0">
                  <a:pos x="1" y="100"/>
                </a:cxn>
                <a:cxn ang="0">
                  <a:pos x="1" y="101"/>
                </a:cxn>
                <a:cxn ang="0">
                  <a:pos x="1" y="101"/>
                </a:cxn>
                <a:cxn ang="0">
                  <a:pos x="1" y="101"/>
                </a:cxn>
                <a:cxn ang="0">
                  <a:pos x="1" y="101"/>
                </a:cxn>
                <a:cxn ang="0">
                  <a:pos x="1" y="101"/>
                </a:cxn>
                <a:cxn ang="0">
                  <a:pos x="1" y="101"/>
                </a:cxn>
                <a:cxn ang="0">
                  <a:pos x="1" y="101"/>
                </a:cxn>
                <a:cxn ang="0">
                  <a:pos x="1" y="101"/>
                </a:cxn>
                <a:cxn ang="0">
                  <a:pos x="1" y="102"/>
                </a:cxn>
                <a:cxn ang="0">
                  <a:pos x="1" y="102"/>
                </a:cxn>
                <a:cxn ang="0">
                  <a:pos x="2" y="102"/>
                </a:cxn>
                <a:cxn ang="0">
                  <a:pos x="2" y="102"/>
                </a:cxn>
                <a:cxn ang="0">
                  <a:pos x="2" y="102"/>
                </a:cxn>
                <a:cxn ang="0">
                  <a:pos x="5" y="105"/>
                </a:cxn>
                <a:cxn ang="0">
                  <a:pos x="92" y="193"/>
                </a:cxn>
                <a:cxn ang="0">
                  <a:pos x="104" y="190"/>
                </a:cxn>
                <a:cxn ang="0">
                  <a:pos x="21" y="98"/>
                </a:cxn>
                <a:cxn ang="0">
                  <a:pos x="104" y="6"/>
                </a:cxn>
                <a:cxn ang="0">
                  <a:pos x="92" y="3"/>
                </a:cxn>
              </a:cxnLst>
              <a:rect l="0" t="0" r="r" b="b"/>
              <a:pathLst>
                <a:path w="107" h="195">
                  <a:moveTo>
                    <a:pt x="92" y="3"/>
                  </a:moveTo>
                  <a:lnTo>
                    <a:pt x="2" y="93"/>
                  </a:ln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1" y="94"/>
                    <a:pt x="1" y="9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1" y="94"/>
                    <a:pt x="1" y="95"/>
                    <a:pt x="1" y="95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1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1" y="100"/>
                    <a:pt x="1" y="100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1" y="100"/>
                    <a:pt x="1" y="100"/>
                    <a:pt x="1" y="101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1" y="102"/>
                    <a:pt x="1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lnTo>
                    <a:pt x="5" y="105"/>
                  </a:lnTo>
                  <a:cubicBezTo>
                    <a:pt x="5" y="105"/>
                    <a:pt x="5" y="105"/>
                    <a:pt x="5" y="105"/>
                  </a:cubicBezTo>
                  <a:lnTo>
                    <a:pt x="92" y="193"/>
                  </a:lnTo>
                  <a:cubicBezTo>
                    <a:pt x="95" y="195"/>
                    <a:pt x="99" y="195"/>
                    <a:pt x="101" y="193"/>
                  </a:cubicBezTo>
                  <a:lnTo>
                    <a:pt x="104" y="190"/>
                  </a:lnTo>
                  <a:cubicBezTo>
                    <a:pt x="107" y="187"/>
                    <a:pt x="107" y="183"/>
                    <a:pt x="104" y="181"/>
                  </a:cubicBezTo>
                  <a:lnTo>
                    <a:pt x="21" y="98"/>
                  </a:lnTo>
                  <a:lnTo>
                    <a:pt x="104" y="15"/>
                  </a:lnTo>
                  <a:cubicBezTo>
                    <a:pt x="107" y="12"/>
                    <a:pt x="107" y="8"/>
                    <a:pt x="104" y="6"/>
                  </a:cubicBezTo>
                  <a:lnTo>
                    <a:pt x="101" y="3"/>
                  </a:lnTo>
                  <a:cubicBezTo>
                    <a:pt x="99" y="0"/>
                    <a:pt x="95" y="0"/>
                    <a:pt x="92" y="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x-none">
                <a:ln>
                  <a:solidFill>
                    <a:srgbClr val="262E72"/>
                  </a:solidFill>
                </a:ln>
                <a:solidFill>
                  <a:srgbClr val="262E72"/>
                </a:solidFill>
              </a:endParaRPr>
            </a:p>
          </p:txBody>
        </p:sp>
      </p:grpSp>
      <p:cxnSp>
        <p:nvCxnSpPr>
          <p:cNvPr id="7" name="Conector recto 6"/>
          <p:cNvCxnSpPr/>
          <p:nvPr userDrawn="1"/>
        </p:nvCxnSpPr>
        <p:spPr>
          <a:xfrm>
            <a:off x="1138238" y="201613"/>
            <a:ext cx="0" cy="179387"/>
          </a:xfrm>
          <a:prstGeom prst="line">
            <a:avLst/>
          </a:prstGeom>
          <a:ln w="12700" cmpd="sng">
            <a:solidFill>
              <a:srgbClr val="262E7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n 12" descr="logo_degradat_ajust_optic_A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8" y="179388"/>
            <a:ext cx="798512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tge 10"/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43" t="3450" r="4874" b="84092"/>
          <a:stretch/>
        </p:blipFill>
        <p:spPr>
          <a:xfrm>
            <a:off x="8651687" y="103454"/>
            <a:ext cx="363218" cy="366244"/>
          </a:xfrm>
          <a:prstGeom prst="rect">
            <a:avLst/>
          </a:prstGeom>
        </p:spPr>
      </p:pic>
      <p:grpSp>
        <p:nvGrpSpPr>
          <p:cNvPr id="12" name="Agrupa 11"/>
          <p:cNvGrpSpPr>
            <a:grpSpLocks noChangeAspect="1"/>
          </p:cNvGrpSpPr>
          <p:nvPr userDrawn="1"/>
        </p:nvGrpSpPr>
        <p:grpSpPr>
          <a:xfrm>
            <a:off x="6438230" y="57804"/>
            <a:ext cx="2255325" cy="382892"/>
            <a:chOff x="0" y="3064931"/>
            <a:chExt cx="4089401" cy="694267"/>
          </a:xfrm>
        </p:grpSpPr>
        <p:pic>
          <p:nvPicPr>
            <p:cNvPr id="13" name="Imatge 1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838" r="52494" b="18492"/>
            <a:stretch/>
          </p:blipFill>
          <p:spPr>
            <a:xfrm>
              <a:off x="1786311" y="3064931"/>
              <a:ext cx="2303090" cy="694267"/>
            </a:xfrm>
            <a:prstGeom prst="rect">
              <a:avLst/>
            </a:prstGeom>
          </p:spPr>
        </p:pic>
        <p:pic>
          <p:nvPicPr>
            <p:cNvPr id="14" name="Imatg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63222"/>
              <a:ext cx="1977243" cy="3992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365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89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urecat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7"/>
          <p:cNvSpPr txBox="1">
            <a:spLocks noChangeArrowheads="1"/>
          </p:cNvSpPr>
          <p:nvPr userDrawn="1"/>
        </p:nvSpPr>
        <p:spPr bwMode="auto">
          <a:xfrm>
            <a:off x="8039100" y="108347"/>
            <a:ext cx="509588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6540810-AF4F-8D41-9155-B0F5838C79AB}" type="slidenum">
              <a:rPr lang="es-ES" sz="675" smtClean="0">
                <a:solidFill>
                  <a:srgbClr val="262E72"/>
                </a:solidFill>
                <a:latin typeface="Open Sans" charset="0"/>
                <a:cs typeface="Open Sans" charset="0"/>
              </a:rPr>
              <a:pPr eaLnBrk="1" hangingPunct="1">
                <a:defRPr/>
              </a:pPr>
              <a:t>‹#›</a:t>
            </a:fld>
            <a:endParaRPr lang="es-ES" sz="675" smtClean="0">
              <a:solidFill>
                <a:srgbClr val="262E72"/>
              </a:solidFill>
              <a:latin typeface="Open Sans" charset="0"/>
              <a:cs typeface="Open Sans" charset="0"/>
            </a:endParaRPr>
          </a:p>
        </p:txBody>
      </p:sp>
      <p:sp>
        <p:nvSpPr>
          <p:cNvPr id="8" name="TextBox 19"/>
          <p:cNvSpPr txBox="1">
            <a:spLocks noChangeArrowheads="1"/>
          </p:cNvSpPr>
          <p:nvPr userDrawn="1"/>
        </p:nvSpPr>
        <p:spPr bwMode="auto">
          <a:xfrm>
            <a:off x="1152526" y="130969"/>
            <a:ext cx="1503363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675" dirty="0" smtClean="0">
                <a:solidFill>
                  <a:srgbClr val="A6A6A6"/>
                </a:solidFill>
                <a:latin typeface="Open Sans" charset="0"/>
                <a:cs typeface="Open Sans" charset="0"/>
              </a:rPr>
              <a:t>TÍTOL PRESENTACIÓ</a:t>
            </a:r>
            <a:endParaRPr lang="es-ES" sz="675" dirty="0" smtClean="0">
              <a:solidFill>
                <a:srgbClr val="A6A6A6"/>
              </a:solidFill>
              <a:latin typeface="Open Sans" charset="0"/>
              <a:cs typeface="Open Sans" charset="0"/>
            </a:endParaRPr>
          </a:p>
        </p:txBody>
      </p:sp>
      <p:grpSp>
        <p:nvGrpSpPr>
          <p:cNvPr id="9" name="Group 35"/>
          <p:cNvGrpSpPr/>
          <p:nvPr userDrawn="1"/>
        </p:nvGrpSpPr>
        <p:grpSpPr>
          <a:xfrm>
            <a:off x="8472492" y="151736"/>
            <a:ext cx="197567" cy="86916"/>
            <a:chOff x="8229600" y="512762"/>
            <a:chExt cx="533157" cy="312738"/>
          </a:xfrm>
          <a:solidFill>
            <a:srgbClr val="262E72"/>
          </a:solidFill>
        </p:grpSpPr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8591306" y="512762"/>
              <a:ext cx="171451" cy="312738"/>
            </a:xfrm>
            <a:custGeom>
              <a:avLst/>
              <a:gdLst/>
              <a:ahLst/>
              <a:cxnLst>
                <a:cxn ang="0">
                  <a:pos x="105" y="93"/>
                </a:cxn>
                <a:cxn ang="0">
                  <a:pos x="105" y="93"/>
                </a:cxn>
                <a:cxn ang="0">
                  <a:pos x="105" y="94"/>
                </a:cxn>
                <a:cxn ang="0">
                  <a:pos x="105" y="94"/>
                </a:cxn>
                <a:cxn ang="0">
                  <a:pos x="105" y="94"/>
                </a:cxn>
                <a:cxn ang="0">
                  <a:pos x="106" y="94"/>
                </a:cxn>
                <a:cxn ang="0">
                  <a:pos x="106" y="94"/>
                </a:cxn>
                <a:cxn ang="0">
                  <a:pos x="106" y="94"/>
                </a:cxn>
                <a:cxn ang="0">
                  <a:pos x="106" y="95"/>
                </a:cxn>
                <a:cxn ang="0">
                  <a:pos x="106" y="95"/>
                </a:cxn>
                <a:cxn ang="0">
                  <a:pos x="106" y="95"/>
                </a:cxn>
                <a:cxn ang="0">
                  <a:pos x="106" y="95"/>
                </a:cxn>
                <a:cxn ang="0">
                  <a:pos x="106" y="95"/>
                </a:cxn>
                <a:cxn ang="0">
                  <a:pos x="106" y="95"/>
                </a:cxn>
                <a:cxn ang="0">
                  <a:pos x="106" y="95"/>
                </a:cxn>
                <a:cxn ang="0">
                  <a:pos x="106" y="96"/>
                </a:cxn>
                <a:cxn ang="0">
                  <a:pos x="106" y="96"/>
                </a:cxn>
                <a:cxn ang="0">
                  <a:pos x="106" y="96"/>
                </a:cxn>
                <a:cxn ang="0">
                  <a:pos x="106" y="96"/>
                </a:cxn>
                <a:cxn ang="0">
                  <a:pos x="107" y="97"/>
                </a:cxn>
                <a:cxn ang="0">
                  <a:pos x="107" y="97"/>
                </a:cxn>
                <a:cxn ang="0">
                  <a:pos x="107" y="97"/>
                </a:cxn>
                <a:cxn ang="0">
                  <a:pos x="107" y="97"/>
                </a:cxn>
                <a:cxn ang="0">
                  <a:pos x="107" y="97"/>
                </a:cxn>
                <a:cxn ang="0">
                  <a:pos x="107" y="98"/>
                </a:cxn>
                <a:cxn ang="0">
                  <a:pos x="107" y="98"/>
                </a:cxn>
                <a:cxn ang="0">
                  <a:pos x="107" y="98"/>
                </a:cxn>
                <a:cxn ang="0">
                  <a:pos x="107" y="98"/>
                </a:cxn>
                <a:cxn ang="0">
                  <a:pos x="107" y="98"/>
                </a:cxn>
                <a:cxn ang="0">
                  <a:pos x="107" y="98"/>
                </a:cxn>
                <a:cxn ang="0">
                  <a:pos x="107" y="98"/>
                </a:cxn>
                <a:cxn ang="0">
                  <a:pos x="107" y="99"/>
                </a:cxn>
                <a:cxn ang="0">
                  <a:pos x="107" y="99"/>
                </a:cxn>
                <a:cxn ang="0">
                  <a:pos x="107" y="99"/>
                </a:cxn>
                <a:cxn ang="0">
                  <a:pos x="106" y="99"/>
                </a:cxn>
                <a:cxn ang="0">
                  <a:pos x="106" y="99"/>
                </a:cxn>
                <a:cxn ang="0">
                  <a:pos x="106" y="99"/>
                </a:cxn>
                <a:cxn ang="0">
                  <a:pos x="106" y="100"/>
                </a:cxn>
                <a:cxn ang="0">
                  <a:pos x="106" y="100"/>
                </a:cxn>
                <a:cxn ang="0">
                  <a:pos x="106" y="100"/>
                </a:cxn>
                <a:cxn ang="0">
                  <a:pos x="106" y="100"/>
                </a:cxn>
                <a:cxn ang="0">
                  <a:pos x="106" y="100"/>
                </a:cxn>
                <a:cxn ang="0">
                  <a:pos x="106" y="100"/>
                </a:cxn>
                <a:cxn ang="0">
                  <a:pos x="106" y="100"/>
                </a:cxn>
                <a:cxn ang="0">
                  <a:pos x="106" y="101"/>
                </a:cxn>
                <a:cxn ang="0">
                  <a:pos x="106" y="101"/>
                </a:cxn>
                <a:cxn ang="0">
                  <a:pos x="106" y="101"/>
                </a:cxn>
                <a:cxn ang="0">
                  <a:pos x="106" y="101"/>
                </a:cxn>
                <a:cxn ang="0">
                  <a:pos x="106" y="101"/>
                </a:cxn>
                <a:cxn ang="0">
                  <a:pos x="106" y="101"/>
                </a:cxn>
                <a:cxn ang="0">
                  <a:pos x="106" y="101"/>
                </a:cxn>
                <a:cxn ang="0">
                  <a:pos x="105" y="101"/>
                </a:cxn>
                <a:cxn ang="0">
                  <a:pos x="105" y="102"/>
                </a:cxn>
                <a:cxn ang="0">
                  <a:pos x="105" y="102"/>
                </a:cxn>
                <a:cxn ang="0">
                  <a:pos x="105" y="102"/>
                </a:cxn>
                <a:cxn ang="0">
                  <a:pos x="105" y="102"/>
                </a:cxn>
                <a:cxn ang="0">
                  <a:pos x="105" y="102"/>
                </a:cxn>
                <a:cxn ang="0">
                  <a:pos x="102" y="105"/>
                </a:cxn>
                <a:cxn ang="0">
                  <a:pos x="14" y="193"/>
                </a:cxn>
                <a:cxn ang="0">
                  <a:pos x="2" y="190"/>
                </a:cxn>
                <a:cxn ang="0">
                  <a:pos x="85" y="98"/>
                </a:cxn>
                <a:cxn ang="0">
                  <a:pos x="2" y="6"/>
                </a:cxn>
                <a:cxn ang="0">
                  <a:pos x="14" y="3"/>
                </a:cxn>
              </a:cxnLst>
              <a:rect l="0" t="0" r="r" b="b"/>
              <a:pathLst>
                <a:path w="107" h="195">
                  <a:moveTo>
                    <a:pt x="14" y="3"/>
                  </a:moveTo>
                  <a:lnTo>
                    <a:pt x="105" y="93"/>
                  </a:lnTo>
                  <a:cubicBezTo>
                    <a:pt x="105" y="93"/>
                    <a:pt x="105" y="93"/>
                    <a:pt x="105" y="93"/>
                  </a:cubicBezTo>
                  <a:cubicBezTo>
                    <a:pt x="105" y="93"/>
                    <a:pt x="105" y="93"/>
                    <a:pt x="105" y="93"/>
                  </a:cubicBezTo>
                  <a:cubicBezTo>
                    <a:pt x="105" y="93"/>
                    <a:pt x="105" y="93"/>
                    <a:pt x="105" y="94"/>
                  </a:cubicBezTo>
                  <a:cubicBezTo>
                    <a:pt x="105" y="94"/>
                    <a:pt x="105" y="94"/>
                    <a:pt x="105" y="94"/>
                  </a:cubicBezTo>
                  <a:cubicBezTo>
                    <a:pt x="105" y="94"/>
                    <a:pt x="105" y="94"/>
                    <a:pt x="105" y="94"/>
                  </a:cubicBezTo>
                  <a:cubicBezTo>
                    <a:pt x="105" y="94"/>
                    <a:pt x="105" y="94"/>
                    <a:pt x="105" y="94"/>
                  </a:cubicBezTo>
                  <a:cubicBezTo>
                    <a:pt x="105" y="94"/>
                    <a:pt x="105" y="94"/>
                    <a:pt x="105" y="94"/>
                  </a:cubicBezTo>
                  <a:cubicBezTo>
                    <a:pt x="105" y="94"/>
                    <a:pt x="105" y="94"/>
                    <a:pt x="105" y="94"/>
                  </a:cubicBezTo>
                  <a:cubicBezTo>
                    <a:pt x="105" y="94"/>
                    <a:pt x="105" y="94"/>
                    <a:pt x="106" y="94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6" y="94"/>
                    <a:pt x="106" y="95"/>
                    <a:pt x="106" y="95"/>
                  </a:cubicBezTo>
                  <a:cubicBezTo>
                    <a:pt x="106" y="95"/>
                    <a:pt x="106" y="95"/>
                    <a:pt x="106" y="95"/>
                  </a:cubicBezTo>
                  <a:cubicBezTo>
                    <a:pt x="106" y="95"/>
                    <a:pt x="106" y="95"/>
                    <a:pt x="106" y="95"/>
                  </a:cubicBezTo>
                  <a:cubicBezTo>
                    <a:pt x="106" y="95"/>
                    <a:pt x="106" y="95"/>
                    <a:pt x="106" y="95"/>
                  </a:cubicBezTo>
                  <a:cubicBezTo>
                    <a:pt x="106" y="95"/>
                    <a:pt x="106" y="95"/>
                    <a:pt x="106" y="95"/>
                  </a:cubicBezTo>
                  <a:cubicBezTo>
                    <a:pt x="106" y="95"/>
                    <a:pt x="106" y="95"/>
                    <a:pt x="106" y="95"/>
                  </a:cubicBezTo>
                  <a:cubicBezTo>
                    <a:pt x="106" y="95"/>
                    <a:pt x="106" y="95"/>
                    <a:pt x="106" y="95"/>
                  </a:cubicBezTo>
                  <a:cubicBezTo>
                    <a:pt x="106" y="95"/>
                    <a:pt x="106" y="95"/>
                    <a:pt x="106" y="95"/>
                  </a:cubicBezTo>
                  <a:cubicBezTo>
                    <a:pt x="106" y="95"/>
                    <a:pt x="106" y="95"/>
                    <a:pt x="106" y="95"/>
                  </a:cubicBezTo>
                  <a:cubicBezTo>
                    <a:pt x="106" y="95"/>
                    <a:pt x="106" y="95"/>
                    <a:pt x="106" y="95"/>
                  </a:cubicBezTo>
                  <a:cubicBezTo>
                    <a:pt x="106" y="95"/>
                    <a:pt x="106" y="95"/>
                    <a:pt x="106" y="95"/>
                  </a:cubicBezTo>
                  <a:cubicBezTo>
                    <a:pt x="106" y="95"/>
                    <a:pt x="106" y="95"/>
                    <a:pt x="106" y="95"/>
                  </a:cubicBezTo>
                  <a:cubicBezTo>
                    <a:pt x="106" y="95"/>
                    <a:pt x="106" y="95"/>
                    <a:pt x="106" y="95"/>
                  </a:cubicBezTo>
                  <a:cubicBezTo>
                    <a:pt x="106" y="95"/>
                    <a:pt x="106" y="95"/>
                    <a:pt x="106" y="95"/>
                  </a:cubicBezTo>
                  <a:cubicBezTo>
                    <a:pt x="106" y="95"/>
                    <a:pt x="106" y="95"/>
                    <a:pt x="106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7" y="96"/>
                    <a:pt x="107" y="97"/>
                    <a:pt x="107" y="97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7" y="98"/>
                    <a:pt x="107" y="98"/>
                    <a:pt x="107" y="98"/>
                  </a:cubicBezTo>
                  <a:cubicBezTo>
                    <a:pt x="107" y="98"/>
                    <a:pt x="107" y="98"/>
                    <a:pt x="107" y="98"/>
                  </a:cubicBezTo>
                  <a:cubicBezTo>
                    <a:pt x="107" y="98"/>
                    <a:pt x="107" y="98"/>
                    <a:pt x="107" y="98"/>
                  </a:cubicBezTo>
                  <a:cubicBezTo>
                    <a:pt x="107" y="98"/>
                    <a:pt x="107" y="98"/>
                    <a:pt x="107" y="98"/>
                  </a:cubicBezTo>
                  <a:cubicBezTo>
                    <a:pt x="107" y="98"/>
                    <a:pt x="107" y="98"/>
                    <a:pt x="107" y="98"/>
                  </a:cubicBezTo>
                  <a:cubicBezTo>
                    <a:pt x="107" y="98"/>
                    <a:pt x="107" y="98"/>
                    <a:pt x="107" y="98"/>
                  </a:cubicBezTo>
                  <a:cubicBezTo>
                    <a:pt x="107" y="98"/>
                    <a:pt x="107" y="98"/>
                    <a:pt x="107" y="98"/>
                  </a:cubicBezTo>
                  <a:cubicBezTo>
                    <a:pt x="107" y="98"/>
                    <a:pt x="107" y="98"/>
                    <a:pt x="107" y="98"/>
                  </a:cubicBezTo>
                  <a:cubicBezTo>
                    <a:pt x="107" y="98"/>
                    <a:pt x="107" y="98"/>
                    <a:pt x="107" y="98"/>
                  </a:cubicBezTo>
                  <a:cubicBezTo>
                    <a:pt x="107" y="98"/>
                    <a:pt x="107" y="98"/>
                    <a:pt x="107" y="98"/>
                  </a:cubicBezTo>
                  <a:cubicBezTo>
                    <a:pt x="107" y="98"/>
                    <a:pt x="107" y="98"/>
                    <a:pt x="107" y="98"/>
                  </a:cubicBezTo>
                  <a:cubicBezTo>
                    <a:pt x="107" y="98"/>
                    <a:pt x="107" y="98"/>
                    <a:pt x="107" y="98"/>
                  </a:cubicBezTo>
                  <a:cubicBezTo>
                    <a:pt x="107" y="98"/>
                    <a:pt x="107" y="98"/>
                    <a:pt x="107" y="98"/>
                  </a:cubicBezTo>
                  <a:cubicBezTo>
                    <a:pt x="107" y="98"/>
                    <a:pt x="107" y="98"/>
                    <a:pt x="107" y="98"/>
                  </a:cubicBezTo>
                  <a:cubicBezTo>
                    <a:pt x="107" y="99"/>
                    <a:pt x="107" y="99"/>
                    <a:pt x="107" y="99"/>
                  </a:cubicBezTo>
                  <a:cubicBezTo>
                    <a:pt x="107" y="99"/>
                    <a:pt x="107" y="99"/>
                    <a:pt x="107" y="99"/>
                  </a:cubicBezTo>
                  <a:cubicBezTo>
                    <a:pt x="107" y="99"/>
                    <a:pt x="107" y="99"/>
                    <a:pt x="107" y="99"/>
                  </a:cubicBezTo>
                  <a:cubicBezTo>
                    <a:pt x="107" y="99"/>
                    <a:pt x="107" y="99"/>
                    <a:pt x="107" y="99"/>
                  </a:cubicBezTo>
                  <a:cubicBezTo>
                    <a:pt x="107" y="99"/>
                    <a:pt x="107" y="99"/>
                    <a:pt x="107" y="99"/>
                  </a:cubicBezTo>
                  <a:cubicBezTo>
                    <a:pt x="107" y="99"/>
                    <a:pt x="107" y="99"/>
                    <a:pt x="107" y="99"/>
                  </a:cubicBezTo>
                  <a:cubicBezTo>
                    <a:pt x="107" y="99"/>
                    <a:pt x="107" y="99"/>
                    <a:pt x="106" y="99"/>
                  </a:cubicBezTo>
                  <a:cubicBezTo>
                    <a:pt x="106" y="99"/>
                    <a:pt x="106" y="99"/>
                    <a:pt x="106" y="99"/>
                  </a:cubicBezTo>
                  <a:cubicBezTo>
                    <a:pt x="106" y="99"/>
                    <a:pt x="106" y="99"/>
                    <a:pt x="106" y="99"/>
                  </a:cubicBezTo>
                  <a:cubicBezTo>
                    <a:pt x="106" y="99"/>
                    <a:pt x="106" y="99"/>
                    <a:pt x="106" y="99"/>
                  </a:cubicBezTo>
                  <a:cubicBezTo>
                    <a:pt x="106" y="99"/>
                    <a:pt x="106" y="99"/>
                    <a:pt x="106" y="99"/>
                  </a:cubicBezTo>
                  <a:cubicBezTo>
                    <a:pt x="106" y="99"/>
                    <a:pt x="106" y="99"/>
                    <a:pt x="106" y="99"/>
                  </a:cubicBezTo>
                  <a:cubicBezTo>
                    <a:pt x="106" y="99"/>
                    <a:pt x="106" y="99"/>
                    <a:pt x="106" y="100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06" y="100"/>
                    <a:pt x="106" y="100"/>
                    <a:pt x="106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05" y="101"/>
                    <a:pt x="105" y="101"/>
                    <a:pt x="105" y="101"/>
                  </a:cubicBezTo>
                  <a:cubicBezTo>
                    <a:pt x="105" y="101"/>
                    <a:pt x="105" y="101"/>
                    <a:pt x="105" y="101"/>
                  </a:cubicBezTo>
                  <a:cubicBezTo>
                    <a:pt x="105" y="102"/>
                    <a:pt x="105" y="102"/>
                    <a:pt x="105" y="102"/>
                  </a:cubicBezTo>
                  <a:cubicBezTo>
                    <a:pt x="105" y="102"/>
                    <a:pt x="105" y="102"/>
                    <a:pt x="105" y="102"/>
                  </a:cubicBezTo>
                  <a:cubicBezTo>
                    <a:pt x="105" y="102"/>
                    <a:pt x="105" y="102"/>
                    <a:pt x="105" y="102"/>
                  </a:cubicBezTo>
                  <a:cubicBezTo>
                    <a:pt x="105" y="102"/>
                    <a:pt x="105" y="102"/>
                    <a:pt x="105" y="102"/>
                  </a:cubicBezTo>
                  <a:cubicBezTo>
                    <a:pt x="105" y="102"/>
                    <a:pt x="105" y="102"/>
                    <a:pt x="105" y="102"/>
                  </a:cubicBezTo>
                  <a:cubicBezTo>
                    <a:pt x="105" y="102"/>
                    <a:pt x="105" y="102"/>
                    <a:pt x="105" y="102"/>
                  </a:cubicBezTo>
                  <a:cubicBezTo>
                    <a:pt x="105" y="102"/>
                    <a:pt x="105" y="102"/>
                    <a:pt x="105" y="102"/>
                  </a:cubicBezTo>
                  <a:cubicBezTo>
                    <a:pt x="105" y="102"/>
                    <a:pt x="105" y="102"/>
                    <a:pt x="105" y="102"/>
                  </a:cubicBezTo>
                  <a:cubicBezTo>
                    <a:pt x="105" y="102"/>
                    <a:pt x="105" y="102"/>
                    <a:pt x="105" y="102"/>
                  </a:cubicBezTo>
                  <a:cubicBezTo>
                    <a:pt x="105" y="102"/>
                    <a:pt x="105" y="102"/>
                    <a:pt x="105" y="102"/>
                  </a:cubicBezTo>
                  <a:lnTo>
                    <a:pt x="102" y="105"/>
                  </a:lnTo>
                  <a:cubicBezTo>
                    <a:pt x="102" y="105"/>
                    <a:pt x="102" y="105"/>
                    <a:pt x="102" y="105"/>
                  </a:cubicBezTo>
                  <a:lnTo>
                    <a:pt x="14" y="193"/>
                  </a:lnTo>
                  <a:cubicBezTo>
                    <a:pt x="12" y="195"/>
                    <a:pt x="8" y="195"/>
                    <a:pt x="5" y="193"/>
                  </a:cubicBezTo>
                  <a:lnTo>
                    <a:pt x="2" y="190"/>
                  </a:lnTo>
                  <a:cubicBezTo>
                    <a:pt x="0" y="187"/>
                    <a:pt x="0" y="183"/>
                    <a:pt x="2" y="181"/>
                  </a:cubicBezTo>
                  <a:lnTo>
                    <a:pt x="85" y="98"/>
                  </a:lnTo>
                  <a:lnTo>
                    <a:pt x="2" y="15"/>
                  </a:lnTo>
                  <a:cubicBezTo>
                    <a:pt x="0" y="12"/>
                    <a:pt x="0" y="8"/>
                    <a:pt x="2" y="6"/>
                  </a:cubicBezTo>
                  <a:lnTo>
                    <a:pt x="5" y="3"/>
                  </a:lnTo>
                  <a:cubicBezTo>
                    <a:pt x="8" y="0"/>
                    <a:pt x="12" y="0"/>
                    <a:pt x="14" y="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x-none" sz="1350">
                <a:ln>
                  <a:solidFill>
                    <a:srgbClr val="262E72"/>
                  </a:solidFill>
                </a:ln>
                <a:solidFill>
                  <a:srgbClr val="262E72"/>
                </a:solidFill>
              </a:endParaRPr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8229600" y="512762"/>
              <a:ext cx="171450" cy="312738"/>
            </a:xfrm>
            <a:custGeom>
              <a:avLst/>
              <a:gdLst/>
              <a:ahLst/>
              <a:cxnLst>
                <a:cxn ang="0">
                  <a:pos x="2" y="93"/>
                </a:cxn>
                <a:cxn ang="0">
                  <a:pos x="2" y="93"/>
                </a:cxn>
                <a:cxn ang="0">
                  <a:pos x="2" y="94"/>
                </a:cxn>
                <a:cxn ang="0">
                  <a:pos x="1" y="94"/>
                </a:cxn>
                <a:cxn ang="0">
                  <a:pos x="1" y="94"/>
                </a:cxn>
                <a:cxn ang="0">
                  <a:pos x="1" y="94"/>
                </a:cxn>
                <a:cxn ang="0">
                  <a:pos x="1" y="94"/>
                </a:cxn>
                <a:cxn ang="0">
                  <a:pos x="1" y="94"/>
                </a:cxn>
                <a:cxn ang="0">
                  <a:pos x="1" y="95"/>
                </a:cxn>
                <a:cxn ang="0">
                  <a:pos x="1" y="95"/>
                </a:cxn>
                <a:cxn ang="0">
                  <a:pos x="1" y="95"/>
                </a:cxn>
                <a:cxn ang="0">
                  <a:pos x="1" y="95"/>
                </a:cxn>
                <a:cxn ang="0">
                  <a:pos x="1" y="95"/>
                </a:cxn>
                <a:cxn ang="0">
                  <a:pos x="1" y="95"/>
                </a:cxn>
                <a:cxn ang="0">
                  <a:pos x="0" y="95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0" y="97"/>
                </a:cxn>
                <a:cxn ang="0">
                  <a:pos x="0" y="97"/>
                </a:cxn>
                <a:cxn ang="0">
                  <a:pos x="0" y="97"/>
                </a:cxn>
                <a:cxn ang="0">
                  <a:pos x="0" y="97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0"/>
                </a:cxn>
                <a:cxn ang="0">
                  <a:pos x="1" y="100"/>
                </a:cxn>
                <a:cxn ang="0">
                  <a:pos x="1" y="101"/>
                </a:cxn>
                <a:cxn ang="0">
                  <a:pos x="1" y="101"/>
                </a:cxn>
                <a:cxn ang="0">
                  <a:pos x="1" y="101"/>
                </a:cxn>
                <a:cxn ang="0">
                  <a:pos x="1" y="101"/>
                </a:cxn>
                <a:cxn ang="0">
                  <a:pos x="1" y="101"/>
                </a:cxn>
                <a:cxn ang="0">
                  <a:pos x="1" y="101"/>
                </a:cxn>
                <a:cxn ang="0">
                  <a:pos x="1" y="101"/>
                </a:cxn>
                <a:cxn ang="0">
                  <a:pos x="1" y="101"/>
                </a:cxn>
                <a:cxn ang="0">
                  <a:pos x="1" y="102"/>
                </a:cxn>
                <a:cxn ang="0">
                  <a:pos x="1" y="102"/>
                </a:cxn>
                <a:cxn ang="0">
                  <a:pos x="2" y="102"/>
                </a:cxn>
                <a:cxn ang="0">
                  <a:pos x="2" y="102"/>
                </a:cxn>
                <a:cxn ang="0">
                  <a:pos x="2" y="102"/>
                </a:cxn>
                <a:cxn ang="0">
                  <a:pos x="5" y="105"/>
                </a:cxn>
                <a:cxn ang="0">
                  <a:pos x="92" y="193"/>
                </a:cxn>
                <a:cxn ang="0">
                  <a:pos x="104" y="190"/>
                </a:cxn>
                <a:cxn ang="0">
                  <a:pos x="21" y="98"/>
                </a:cxn>
                <a:cxn ang="0">
                  <a:pos x="104" y="6"/>
                </a:cxn>
                <a:cxn ang="0">
                  <a:pos x="92" y="3"/>
                </a:cxn>
              </a:cxnLst>
              <a:rect l="0" t="0" r="r" b="b"/>
              <a:pathLst>
                <a:path w="107" h="195">
                  <a:moveTo>
                    <a:pt x="92" y="3"/>
                  </a:moveTo>
                  <a:lnTo>
                    <a:pt x="2" y="93"/>
                  </a:ln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1" y="94"/>
                    <a:pt x="1" y="9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1" y="94"/>
                    <a:pt x="1" y="95"/>
                    <a:pt x="1" y="95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1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1" y="100"/>
                    <a:pt x="1" y="100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1" y="100"/>
                    <a:pt x="1" y="100"/>
                    <a:pt x="1" y="101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1" y="102"/>
                    <a:pt x="1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lnTo>
                    <a:pt x="5" y="105"/>
                  </a:lnTo>
                  <a:cubicBezTo>
                    <a:pt x="5" y="105"/>
                    <a:pt x="5" y="105"/>
                    <a:pt x="5" y="105"/>
                  </a:cubicBezTo>
                  <a:lnTo>
                    <a:pt x="92" y="193"/>
                  </a:lnTo>
                  <a:cubicBezTo>
                    <a:pt x="95" y="195"/>
                    <a:pt x="99" y="195"/>
                    <a:pt x="101" y="193"/>
                  </a:cubicBezTo>
                  <a:lnTo>
                    <a:pt x="104" y="190"/>
                  </a:lnTo>
                  <a:cubicBezTo>
                    <a:pt x="107" y="187"/>
                    <a:pt x="107" y="183"/>
                    <a:pt x="104" y="181"/>
                  </a:cubicBezTo>
                  <a:lnTo>
                    <a:pt x="21" y="98"/>
                  </a:lnTo>
                  <a:lnTo>
                    <a:pt x="104" y="15"/>
                  </a:lnTo>
                  <a:cubicBezTo>
                    <a:pt x="107" y="12"/>
                    <a:pt x="107" y="8"/>
                    <a:pt x="104" y="6"/>
                  </a:cubicBezTo>
                  <a:lnTo>
                    <a:pt x="101" y="3"/>
                  </a:lnTo>
                  <a:cubicBezTo>
                    <a:pt x="99" y="0"/>
                    <a:pt x="95" y="0"/>
                    <a:pt x="92" y="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x-none" sz="1350">
                <a:ln>
                  <a:solidFill>
                    <a:srgbClr val="262E72"/>
                  </a:solidFill>
                </a:ln>
                <a:solidFill>
                  <a:srgbClr val="262E72"/>
                </a:solidFill>
              </a:endParaRPr>
            </a:p>
          </p:txBody>
        </p:sp>
      </p:grpSp>
      <p:cxnSp>
        <p:nvCxnSpPr>
          <p:cNvPr id="12" name="Conector recto 11"/>
          <p:cNvCxnSpPr/>
          <p:nvPr userDrawn="1"/>
        </p:nvCxnSpPr>
        <p:spPr>
          <a:xfrm>
            <a:off x="1138238" y="151210"/>
            <a:ext cx="0" cy="134540"/>
          </a:xfrm>
          <a:prstGeom prst="line">
            <a:avLst/>
          </a:prstGeom>
          <a:ln w="12700" cmpd="sng">
            <a:solidFill>
              <a:srgbClr val="262E7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216" y="108348"/>
            <a:ext cx="7858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65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6838" y="48688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254C45A4-C565-264A-ADF7-C1E40E2471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95838"/>
            <a:ext cx="2895600" cy="347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www.eurecat.org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045" r:id="rId1"/>
    <p:sldLayoutId id="2147495047" r:id="rId2"/>
    <p:sldLayoutId id="2147495056" r:id="rId3"/>
    <p:sldLayoutId id="2147495055" r:id="rId4"/>
    <p:sldLayoutId id="2147495057" r:id="rId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2B5DCE"/>
          </a:solidFill>
          <a:latin typeface="Arial"/>
          <a:ea typeface="ＭＳ Ｐゴシック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2B5DCE"/>
          </a:solidFill>
          <a:latin typeface="Arial" charset="0"/>
          <a:ea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2B5DCE"/>
          </a:solidFill>
          <a:latin typeface="Arial" charset="0"/>
          <a:ea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2B5DCE"/>
          </a:solidFill>
          <a:latin typeface="Arial" charset="0"/>
          <a:ea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2B5DCE"/>
          </a:solidFill>
          <a:latin typeface="Arial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>
          <a:solidFill>
            <a:srgbClr val="2B5DCE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>
          <a:solidFill>
            <a:srgbClr val="2B5DCE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>
          <a:solidFill>
            <a:srgbClr val="2B5DCE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>
          <a:solidFill>
            <a:srgbClr val="2B5DCE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ts val="1200"/>
        </a:spcAft>
        <a:defRPr lang="es-ES" sz="1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xavier.cubeles@eurecat.or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35290" y="1574474"/>
            <a:ext cx="4943816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ca-ES" sz="3600" dirty="0">
                <a:solidFill>
                  <a:schemeClr val="bg1">
                    <a:lumMod val="50000"/>
                  </a:schemeClr>
                </a:solidFill>
                <a:latin typeface="Verdana"/>
                <a:ea typeface="Open Sans" pitchFamily="34" charset="0"/>
                <a:cs typeface="Verdana"/>
              </a:rPr>
              <a:t>El pla director </a:t>
            </a:r>
            <a:endParaRPr lang="ca-ES" sz="3600" dirty="0" smtClean="0">
              <a:solidFill>
                <a:schemeClr val="bg1">
                  <a:lumMod val="50000"/>
                </a:schemeClr>
              </a:solidFill>
              <a:latin typeface="Verdana"/>
              <a:ea typeface="Open Sans" pitchFamily="34" charset="0"/>
              <a:cs typeface="Verdana"/>
            </a:endParaRPr>
          </a:p>
          <a:p>
            <a:pPr>
              <a:defRPr/>
            </a:pPr>
            <a:r>
              <a:rPr lang="ca-ES" sz="3600" dirty="0" smtClean="0">
                <a:solidFill>
                  <a:schemeClr val="bg1">
                    <a:lumMod val="50000"/>
                  </a:schemeClr>
                </a:solidFill>
                <a:latin typeface="Verdana"/>
                <a:ea typeface="Open Sans" pitchFamily="34" charset="0"/>
                <a:cs typeface="Verdana"/>
              </a:rPr>
              <a:t>per </a:t>
            </a:r>
            <a:r>
              <a:rPr lang="ca-ES" sz="3600" dirty="0">
                <a:solidFill>
                  <a:schemeClr val="bg1">
                    <a:lumMod val="50000"/>
                  </a:schemeClr>
                </a:solidFill>
                <a:latin typeface="Verdana"/>
                <a:ea typeface="Open Sans" pitchFamily="34" charset="0"/>
                <a:cs typeface="Verdana"/>
              </a:rPr>
              <a:t>a equipaments </a:t>
            </a:r>
            <a:endParaRPr lang="ca-ES" sz="3600" dirty="0" smtClean="0">
              <a:solidFill>
                <a:schemeClr val="bg1">
                  <a:lumMod val="50000"/>
                </a:schemeClr>
              </a:solidFill>
              <a:latin typeface="Verdana"/>
              <a:ea typeface="Open Sans" pitchFamily="34" charset="0"/>
              <a:cs typeface="Verdana"/>
            </a:endParaRPr>
          </a:p>
          <a:p>
            <a:pPr>
              <a:defRPr/>
            </a:pPr>
            <a:r>
              <a:rPr lang="ca-ES" sz="3600" dirty="0" smtClean="0">
                <a:solidFill>
                  <a:schemeClr val="bg1">
                    <a:lumMod val="50000"/>
                  </a:schemeClr>
                </a:solidFill>
                <a:latin typeface="Verdana"/>
                <a:ea typeface="Open Sans" pitchFamily="34" charset="0"/>
                <a:cs typeface="Verdana"/>
              </a:rPr>
              <a:t>escènics </a:t>
            </a:r>
            <a:r>
              <a:rPr lang="ca-ES" sz="3600" dirty="0">
                <a:solidFill>
                  <a:schemeClr val="bg1">
                    <a:lumMod val="50000"/>
                  </a:schemeClr>
                </a:solidFill>
                <a:latin typeface="Verdana"/>
                <a:ea typeface="Open Sans" pitchFamily="34" charset="0"/>
                <a:cs typeface="Verdana"/>
              </a:rPr>
              <a:t>i musicals </a:t>
            </a:r>
          </a:p>
        </p:txBody>
      </p:sp>
      <p:pic>
        <p:nvPicPr>
          <p:cNvPr id="16386" name="Imagen 6" descr="porta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4417" y="3808241"/>
            <a:ext cx="1929515" cy="67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7"/>
          <p:cNvSpPr txBox="1"/>
          <p:nvPr/>
        </p:nvSpPr>
        <p:spPr>
          <a:xfrm>
            <a:off x="1094782" y="3780157"/>
            <a:ext cx="4698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solidFill>
                  <a:schemeClr val="bg1">
                    <a:lumMod val="50000"/>
                  </a:schemeClr>
                </a:solidFill>
              </a:rPr>
              <a:t>Xavier Cubeles</a:t>
            </a:r>
          </a:p>
          <a:p>
            <a:r>
              <a:rPr lang="ca-ES" dirty="0" smtClean="0">
                <a:solidFill>
                  <a:schemeClr val="bg1">
                    <a:lumMod val="50000"/>
                  </a:schemeClr>
                </a:solidFill>
              </a:rPr>
              <a:t>Barcelona, 21 de març de 2018</a:t>
            </a:r>
            <a:endParaRPr lang="ca-E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Imatge 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43" t="3450" r="4874" b="84092"/>
          <a:stretch/>
        </p:blipFill>
        <p:spPr>
          <a:xfrm>
            <a:off x="7899249" y="237725"/>
            <a:ext cx="734683" cy="740803"/>
          </a:xfrm>
          <a:prstGeom prst="rect">
            <a:avLst/>
          </a:prstGeom>
        </p:spPr>
      </p:pic>
      <p:grpSp>
        <p:nvGrpSpPr>
          <p:cNvPr id="11" name="Agrupa 10"/>
          <p:cNvGrpSpPr>
            <a:grpSpLocks noChangeAspect="1"/>
          </p:cNvGrpSpPr>
          <p:nvPr/>
        </p:nvGrpSpPr>
        <p:grpSpPr>
          <a:xfrm>
            <a:off x="338668" y="113874"/>
            <a:ext cx="4927600" cy="836570"/>
            <a:chOff x="0" y="3064931"/>
            <a:chExt cx="4089401" cy="694267"/>
          </a:xfrm>
        </p:grpSpPr>
        <p:pic>
          <p:nvPicPr>
            <p:cNvPr id="12" name="Imatge 11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838" r="52494" b="18492"/>
            <a:stretch/>
          </p:blipFill>
          <p:spPr>
            <a:xfrm>
              <a:off x="1786311" y="3064931"/>
              <a:ext cx="2303090" cy="694267"/>
            </a:xfrm>
            <a:prstGeom prst="rect">
              <a:avLst/>
            </a:prstGeom>
          </p:spPr>
        </p:pic>
        <p:pic>
          <p:nvPicPr>
            <p:cNvPr id="13" name="Imatg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63222"/>
              <a:ext cx="1977243" cy="39928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97" y="1970223"/>
            <a:ext cx="875438" cy="461801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7165">
            <a:off x="3548928" y="3258099"/>
            <a:ext cx="1087988" cy="661104"/>
          </a:xfrm>
          <a:prstGeom prst="rect">
            <a:avLst/>
          </a:prstGeom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9681">
            <a:off x="5197254" y="2821088"/>
            <a:ext cx="1044228" cy="550839"/>
          </a:xfrm>
          <a:prstGeom prst="rect">
            <a:avLst/>
          </a:prstGeom>
        </p:spPr>
      </p:pic>
      <p:pic>
        <p:nvPicPr>
          <p:cNvPr id="12" name="Imatge 1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9" t="21699"/>
          <a:stretch/>
        </p:blipFill>
        <p:spPr>
          <a:xfrm rot="1195358">
            <a:off x="4707830" y="1459558"/>
            <a:ext cx="1263242" cy="690696"/>
          </a:xfrm>
          <a:prstGeom prst="rect">
            <a:avLst/>
          </a:prstGeom>
        </p:spPr>
      </p:pic>
      <p:pic>
        <p:nvPicPr>
          <p:cNvPr id="8" name="Imatge 7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2117">
            <a:off x="2127273" y="2983632"/>
            <a:ext cx="1009935" cy="481661"/>
          </a:xfrm>
          <a:prstGeom prst="rect">
            <a:avLst/>
          </a:prstGeom>
        </p:spPr>
      </p:pic>
      <p:pic>
        <p:nvPicPr>
          <p:cNvPr id="9" name="Imatge 8"/>
          <p:cNvPicPr>
            <a:picLocks noChangeAspect="1"/>
          </p:cNvPicPr>
          <p:nvPr/>
        </p:nvPicPr>
        <p:blipFill>
          <a:blip r:embed="rId7">
            <a:clrChange>
              <a:clrFrom>
                <a:srgbClr val="F7F6F4"/>
              </a:clrFrom>
              <a:clrTo>
                <a:srgbClr val="F7F6F4">
                  <a:alpha val="0"/>
                </a:srgbClr>
              </a:clrTo>
            </a:clrChange>
            <a:duotone>
              <a:prstClr val="black"/>
              <a:srgbClr val="682B5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92" y="4246751"/>
            <a:ext cx="937011" cy="620275"/>
          </a:xfrm>
          <a:prstGeom prst="rect">
            <a:avLst/>
          </a:prstGeom>
        </p:spPr>
      </p:pic>
      <p:cxnSp>
        <p:nvCxnSpPr>
          <p:cNvPr id="4" name="Connector recte 3"/>
          <p:cNvCxnSpPr/>
          <p:nvPr/>
        </p:nvCxnSpPr>
        <p:spPr>
          <a:xfrm>
            <a:off x="1871134" y="1368543"/>
            <a:ext cx="25401" cy="2988000"/>
          </a:xfrm>
          <a:prstGeom prst="line">
            <a:avLst/>
          </a:prstGeom>
          <a:ln w="57150">
            <a:solidFill>
              <a:srgbClr val="C94B9C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or recte 10"/>
          <p:cNvCxnSpPr/>
          <p:nvPr/>
        </p:nvCxnSpPr>
        <p:spPr>
          <a:xfrm rot="5400000">
            <a:off x="4859134" y="1363865"/>
            <a:ext cx="0" cy="5976000"/>
          </a:xfrm>
          <a:prstGeom prst="line">
            <a:avLst/>
          </a:prstGeom>
          <a:ln w="57150">
            <a:solidFill>
              <a:srgbClr val="C94B9C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recte 12"/>
          <p:cNvCxnSpPr/>
          <p:nvPr/>
        </p:nvCxnSpPr>
        <p:spPr>
          <a:xfrm flipH="1">
            <a:off x="1947340" y="1454046"/>
            <a:ext cx="5262929" cy="2838552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prstDash val="dash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 rot="16200000">
            <a:off x="461652" y="2782236"/>
            <a:ext cx="18851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altLang="ca-ES" sz="1400" b="1" dirty="0" smtClean="0">
                <a:solidFill>
                  <a:srgbClr val="5212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Grau d’incertesa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36113" y="4571283"/>
            <a:ext cx="18851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altLang="ca-ES" sz="1400" b="1" dirty="0" smtClean="0">
                <a:solidFill>
                  <a:srgbClr val="5212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Temps</a:t>
            </a:r>
          </a:p>
        </p:txBody>
      </p:sp>
      <p:sp>
        <p:nvSpPr>
          <p:cNvPr id="17" name="Rectangle 16"/>
          <p:cNvSpPr/>
          <p:nvPr/>
        </p:nvSpPr>
        <p:spPr>
          <a:xfrm rot="16200000">
            <a:off x="1254860" y="1363849"/>
            <a:ext cx="6461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altLang="ca-ES" sz="1400" b="1" dirty="0" smtClean="0">
                <a:solidFill>
                  <a:srgbClr val="5212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(+)</a:t>
            </a:r>
          </a:p>
        </p:txBody>
      </p:sp>
      <p:sp>
        <p:nvSpPr>
          <p:cNvPr id="18" name="Rectangle 17"/>
          <p:cNvSpPr/>
          <p:nvPr/>
        </p:nvSpPr>
        <p:spPr>
          <a:xfrm rot="16200000">
            <a:off x="1355331" y="3930656"/>
            <a:ext cx="6461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altLang="ca-ES" sz="1400" b="1" dirty="0" smtClean="0">
                <a:solidFill>
                  <a:srgbClr val="5212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(-)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47339" y="4451007"/>
            <a:ext cx="4760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altLang="ca-ES" sz="1400" b="1" dirty="0" smtClean="0">
                <a:solidFill>
                  <a:srgbClr val="5212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(-)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155143" y="4451007"/>
            <a:ext cx="6919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altLang="ca-ES" sz="1400" b="1" dirty="0" smtClean="0">
                <a:solidFill>
                  <a:srgbClr val="5212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(+)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99173" y="648438"/>
            <a:ext cx="87037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914400" eaLnBrk="0" hangingPunct="0">
              <a:tabLst>
                <a:tab pos="228600" algn="l"/>
              </a:tabLst>
            </a:pPr>
            <a:r>
              <a:rPr lang="ca-ES" altLang="ca-ES" sz="2400" b="1" dirty="0" smtClean="0">
                <a:solidFill>
                  <a:srgbClr val="521270"/>
                </a:solidFill>
                <a:latin typeface="Verdana"/>
                <a:ea typeface="Verdana" panose="020B0604030504040204" pitchFamily="34" charset="0"/>
                <a:cs typeface="Verdana"/>
              </a:rPr>
              <a:t>ÉS </a:t>
            </a:r>
            <a:r>
              <a:rPr lang="ca-ES" altLang="ca-ES" sz="1400" b="1" dirty="0" smtClean="0">
                <a:solidFill>
                  <a:srgbClr val="521270"/>
                </a:solidFill>
                <a:latin typeface="Verdana"/>
                <a:ea typeface="Verdana" panose="020B0604030504040204" pitchFamily="34" charset="0"/>
                <a:cs typeface="Verdana"/>
              </a:rPr>
              <a:t>un instrument que CONTRIBUEIX A REDUIR LES INCERTESES A MIG TERMINI</a:t>
            </a:r>
            <a:endParaRPr lang="ca-ES" altLang="ca-ES" sz="1050" i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7" name="Connector recte 26"/>
          <p:cNvCxnSpPr/>
          <p:nvPr/>
        </p:nvCxnSpPr>
        <p:spPr>
          <a:xfrm>
            <a:off x="1883834" y="2747417"/>
            <a:ext cx="2628901" cy="0"/>
          </a:xfrm>
          <a:prstGeom prst="line">
            <a:avLst/>
          </a:prstGeom>
          <a:ln>
            <a:solidFill>
              <a:srgbClr val="894789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or recte 27"/>
          <p:cNvCxnSpPr/>
          <p:nvPr/>
        </p:nvCxnSpPr>
        <p:spPr>
          <a:xfrm flipH="1" flipV="1">
            <a:off x="4766654" y="2906157"/>
            <a:ext cx="19686" cy="1445708"/>
          </a:xfrm>
          <a:prstGeom prst="line">
            <a:avLst/>
          </a:prstGeom>
          <a:ln>
            <a:solidFill>
              <a:srgbClr val="894789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ángulo redondeado 48"/>
          <p:cNvSpPr/>
          <p:nvPr/>
        </p:nvSpPr>
        <p:spPr>
          <a:xfrm>
            <a:off x="6707652" y="2101101"/>
            <a:ext cx="2213417" cy="908346"/>
          </a:xfrm>
          <a:prstGeom prst="roundRect">
            <a:avLst/>
          </a:prstGeom>
          <a:solidFill>
            <a:srgbClr val="682B5D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Explicitar i compartir què es vol fer permet reduir la incertesa</a:t>
            </a:r>
            <a:endParaRPr lang="ca-ES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525435" y="2555274"/>
            <a:ext cx="493484" cy="374502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6" name="Oval 25"/>
          <p:cNvSpPr/>
          <p:nvPr/>
        </p:nvSpPr>
        <p:spPr>
          <a:xfrm>
            <a:off x="4502266" y="3253419"/>
            <a:ext cx="493484" cy="37450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29" name="Connector de fletxa recta 28"/>
          <p:cNvCxnSpPr/>
          <p:nvPr/>
        </p:nvCxnSpPr>
        <p:spPr>
          <a:xfrm flipH="1">
            <a:off x="4743572" y="2951926"/>
            <a:ext cx="11137" cy="299579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62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1400" y="1365523"/>
            <a:ext cx="7357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/>
              <a:t/>
            </a:r>
            <a:br>
              <a:rPr lang="ca-ES" dirty="0"/>
            </a:br>
            <a:endParaRPr lang="ca-E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1892800" y="1770693"/>
            <a:ext cx="6304450" cy="1956394"/>
          </a:xfrm>
          <a:prstGeom prst="roundRect">
            <a:avLst>
              <a:gd name="adj" fmla="val 7886"/>
            </a:avLst>
          </a:prstGeom>
          <a:noFill/>
          <a:ln w="9525">
            <a:solidFill>
              <a:srgbClr val="521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77800"/>
            <a:r>
              <a:rPr lang="ca-E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ca-E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planificació estratègica </a:t>
            </a:r>
            <a:r>
              <a:rPr lang="ca-E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és, primordialment, un procés d'ajust </a:t>
            </a:r>
            <a:r>
              <a:rPr lang="ca-E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adaptació permanent </a:t>
            </a:r>
            <a:r>
              <a:rPr lang="ca-E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les organitzacions per </a:t>
            </a:r>
            <a:r>
              <a:rPr lang="ca-E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donar resposta als canvis que es produeixen tant en el seu entorn com en la seva situació interna. </a:t>
            </a:r>
          </a:p>
          <a:p>
            <a:endParaRPr lang="ca-E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7800"/>
            <a:r>
              <a:rPr lang="ca-E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tant, aquest </a:t>
            </a:r>
            <a:r>
              <a:rPr lang="ca-E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procés </a:t>
            </a:r>
            <a:r>
              <a:rPr lang="ca-E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consisteix en l'esforç </a:t>
            </a:r>
            <a:r>
              <a:rPr lang="ca-E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orientat a produir les decisions necessàries perquè </a:t>
            </a:r>
            <a:r>
              <a:rPr lang="ca-E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l‘organització actuï </a:t>
            </a:r>
            <a:r>
              <a:rPr lang="ca-E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correspondència amb una realitat canviant.</a:t>
            </a:r>
          </a:p>
        </p:txBody>
      </p:sp>
      <p:sp>
        <p:nvSpPr>
          <p:cNvPr id="9" name="Rectángulo redondeado 48"/>
          <p:cNvSpPr/>
          <p:nvPr/>
        </p:nvSpPr>
        <p:spPr>
          <a:xfrm>
            <a:off x="447334" y="1606921"/>
            <a:ext cx="1655719" cy="731546"/>
          </a:xfrm>
          <a:prstGeom prst="roundRect">
            <a:avLst/>
          </a:prstGeom>
          <a:solidFill>
            <a:srgbClr val="89478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planificació </a:t>
            </a:r>
          </a:p>
          <a:p>
            <a:pPr algn="ctr"/>
            <a:r>
              <a:rPr lang="ca-ES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estratègica</a:t>
            </a:r>
            <a:endParaRPr lang="ca-ES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Imagen 6" descr="portad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359"/>
          <a:stretch/>
        </p:blipFill>
        <p:spPr bwMode="auto">
          <a:xfrm>
            <a:off x="8460213" y="1155285"/>
            <a:ext cx="588437" cy="163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10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tg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7F6F4"/>
              </a:clrFrom>
              <a:clrTo>
                <a:srgbClr val="F7F6F4">
                  <a:alpha val="0"/>
                </a:srgbClr>
              </a:clrTo>
            </a:clrChange>
            <a:duotone>
              <a:prstClr val="black"/>
              <a:srgbClr val="682B5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64" y="4096849"/>
            <a:ext cx="937011" cy="620275"/>
          </a:xfrm>
          <a:prstGeom prst="rect">
            <a:avLst/>
          </a:prstGeom>
        </p:spPr>
      </p:pic>
      <p:cxnSp>
        <p:nvCxnSpPr>
          <p:cNvPr id="4" name="Connector recte 3"/>
          <p:cNvCxnSpPr/>
          <p:nvPr/>
        </p:nvCxnSpPr>
        <p:spPr>
          <a:xfrm>
            <a:off x="1608806" y="933831"/>
            <a:ext cx="25401" cy="3285065"/>
          </a:xfrm>
          <a:prstGeom prst="line">
            <a:avLst/>
          </a:prstGeom>
          <a:ln w="57150">
            <a:solidFill>
              <a:srgbClr val="C94B9C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or recte 10"/>
          <p:cNvCxnSpPr/>
          <p:nvPr/>
        </p:nvCxnSpPr>
        <p:spPr>
          <a:xfrm rot="5400000">
            <a:off x="4596806" y="1213963"/>
            <a:ext cx="0" cy="5976000"/>
          </a:xfrm>
          <a:prstGeom prst="line">
            <a:avLst/>
          </a:prstGeom>
          <a:ln w="57150">
            <a:solidFill>
              <a:srgbClr val="C94B9C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recte 12"/>
          <p:cNvCxnSpPr/>
          <p:nvPr/>
        </p:nvCxnSpPr>
        <p:spPr>
          <a:xfrm flipH="1">
            <a:off x="1685012" y="1060831"/>
            <a:ext cx="5655727" cy="3081865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prstDash val="dash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 rot="16200000">
            <a:off x="199324" y="2422474"/>
            <a:ext cx="18851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altLang="ca-ES" sz="1400" b="1" dirty="0" smtClean="0">
                <a:solidFill>
                  <a:srgbClr val="5212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Grau d’incertesa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73785" y="4421381"/>
            <a:ext cx="18851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altLang="ca-ES" sz="1400" b="1" dirty="0" smtClean="0">
                <a:solidFill>
                  <a:srgbClr val="5212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Temps</a:t>
            </a:r>
          </a:p>
        </p:txBody>
      </p:sp>
      <p:sp>
        <p:nvSpPr>
          <p:cNvPr id="17" name="Rectangle 16"/>
          <p:cNvSpPr/>
          <p:nvPr/>
        </p:nvSpPr>
        <p:spPr>
          <a:xfrm rot="16200000">
            <a:off x="992532" y="1004087"/>
            <a:ext cx="6461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altLang="ca-ES" sz="1400" b="1" dirty="0" smtClean="0">
                <a:solidFill>
                  <a:srgbClr val="5212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(+)</a:t>
            </a:r>
          </a:p>
        </p:txBody>
      </p:sp>
      <p:sp>
        <p:nvSpPr>
          <p:cNvPr id="18" name="Rectangle 17"/>
          <p:cNvSpPr/>
          <p:nvPr/>
        </p:nvSpPr>
        <p:spPr>
          <a:xfrm rot="16200000">
            <a:off x="1093003" y="3780754"/>
            <a:ext cx="6461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altLang="ca-ES" sz="1400" b="1" dirty="0" smtClean="0">
                <a:solidFill>
                  <a:srgbClr val="5212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(-)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685011" y="4301105"/>
            <a:ext cx="4760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altLang="ca-ES" sz="1400" b="1" dirty="0" smtClean="0">
                <a:solidFill>
                  <a:srgbClr val="5212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(-)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92815" y="4301105"/>
            <a:ext cx="6919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altLang="ca-ES" sz="1400" b="1" dirty="0" smtClean="0">
                <a:solidFill>
                  <a:srgbClr val="5212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(+)</a:t>
            </a:r>
          </a:p>
        </p:txBody>
      </p:sp>
      <p:sp>
        <p:nvSpPr>
          <p:cNvPr id="25" name="Oval 24"/>
          <p:cNvSpPr/>
          <p:nvPr/>
        </p:nvSpPr>
        <p:spPr>
          <a:xfrm>
            <a:off x="4277270" y="2414328"/>
            <a:ext cx="493484" cy="374502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27" name="Connector recte 26"/>
          <p:cNvCxnSpPr/>
          <p:nvPr/>
        </p:nvCxnSpPr>
        <p:spPr>
          <a:xfrm>
            <a:off x="1621506" y="2597515"/>
            <a:ext cx="2628901" cy="0"/>
          </a:xfrm>
          <a:prstGeom prst="line">
            <a:avLst/>
          </a:prstGeom>
          <a:ln>
            <a:solidFill>
              <a:srgbClr val="894789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or recte 27"/>
          <p:cNvCxnSpPr/>
          <p:nvPr/>
        </p:nvCxnSpPr>
        <p:spPr>
          <a:xfrm flipH="1" flipV="1">
            <a:off x="4504326" y="2756255"/>
            <a:ext cx="19686" cy="1445708"/>
          </a:xfrm>
          <a:prstGeom prst="line">
            <a:avLst/>
          </a:prstGeom>
          <a:ln>
            <a:solidFill>
              <a:srgbClr val="894789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254101" y="3112473"/>
            <a:ext cx="493484" cy="37450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3" name="Connector de fletxa recta 2"/>
          <p:cNvCxnSpPr/>
          <p:nvPr/>
        </p:nvCxnSpPr>
        <p:spPr>
          <a:xfrm flipH="1">
            <a:off x="4495407" y="2810980"/>
            <a:ext cx="11137" cy="299579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upo 60"/>
          <p:cNvGrpSpPr/>
          <p:nvPr/>
        </p:nvGrpSpPr>
        <p:grpSpPr>
          <a:xfrm>
            <a:off x="5048061" y="1231941"/>
            <a:ext cx="1067926" cy="498215"/>
            <a:chOff x="3869531" y="1459501"/>
            <a:chExt cx="4352687" cy="415895"/>
          </a:xfrm>
          <a:solidFill>
            <a:schemeClr val="bg1"/>
          </a:solidFill>
        </p:grpSpPr>
        <p:sp>
          <p:nvSpPr>
            <p:cNvPr id="30" name="Rounded Rectangle 6"/>
            <p:cNvSpPr/>
            <p:nvPr/>
          </p:nvSpPr>
          <p:spPr bwMode="auto">
            <a:xfrm>
              <a:off x="3869531" y="1459501"/>
              <a:ext cx="4352687" cy="415895"/>
            </a:xfrm>
            <a:prstGeom prst="roundRect">
              <a:avLst>
                <a:gd name="adj" fmla="val 7886"/>
              </a:avLst>
            </a:prstGeom>
            <a:grpFill/>
            <a:ln w="9525">
              <a:solidFill>
                <a:srgbClr val="5212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x-none" sz="1200" dirty="0">
                <a:latin typeface="Verdana"/>
                <a:cs typeface="Verdana"/>
              </a:endParaRPr>
            </a:p>
          </p:txBody>
        </p:sp>
        <p:sp>
          <p:nvSpPr>
            <p:cNvPr id="31" name="CuadroTexto 62"/>
            <p:cNvSpPr txBox="1"/>
            <p:nvPr/>
          </p:nvSpPr>
          <p:spPr>
            <a:xfrm>
              <a:off x="3869531" y="1459501"/>
              <a:ext cx="4352687" cy="231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Pla estratègic</a:t>
              </a:r>
              <a:endPara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2" name="Grupo 60"/>
          <p:cNvGrpSpPr/>
          <p:nvPr/>
        </p:nvGrpSpPr>
        <p:grpSpPr>
          <a:xfrm>
            <a:off x="3371856" y="2043383"/>
            <a:ext cx="1032383" cy="498215"/>
            <a:chOff x="3869531" y="1459501"/>
            <a:chExt cx="4352687" cy="415895"/>
          </a:xfrm>
          <a:solidFill>
            <a:schemeClr val="bg1"/>
          </a:solidFill>
        </p:grpSpPr>
        <p:sp>
          <p:nvSpPr>
            <p:cNvPr id="33" name="Rounded Rectangle 6"/>
            <p:cNvSpPr/>
            <p:nvPr/>
          </p:nvSpPr>
          <p:spPr bwMode="auto">
            <a:xfrm>
              <a:off x="3869531" y="1459501"/>
              <a:ext cx="4352687" cy="415895"/>
            </a:xfrm>
            <a:prstGeom prst="roundRect">
              <a:avLst>
                <a:gd name="adj" fmla="val 7886"/>
              </a:avLst>
            </a:prstGeom>
            <a:grpFill/>
            <a:ln w="9525">
              <a:solidFill>
                <a:srgbClr val="5212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x-none" sz="1200" dirty="0">
                <a:latin typeface="Verdana"/>
                <a:cs typeface="Verdana"/>
              </a:endParaRPr>
            </a:p>
          </p:txBody>
        </p:sp>
        <p:sp>
          <p:nvSpPr>
            <p:cNvPr id="34" name="CuadroTexto 62"/>
            <p:cNvSpPr txBox="1"/>
            <p:nvPr/>
          </p:nvSpPr>
          <p:spPr>
            <a:xfrm>
              <a:off x="3869535" y="1459501"/>
              <a:ext cx="4352683" cy="385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Pla director</a:t>
              </a:r>
              <a:endPara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5" name="Grupo 60"/>
          <p:cNvGrpSpPr/>
          <p:nvPr/>
        </p:nvGrpSpPr>
        <p:grpSpPr>
          <a:xfrm>
            <a:off x="2027964" y="3020723"/>
            <a:ext cx="1125453" cy="646331"/>
            <a:chOff x="3869531" y="1459501"/>
            <a:chExt cx="4352687" cy="539538"/>
          </a:xfrm>
          <a:solidFill>
            <a:schemeClr val="bg1"/>
          </a:solidFill>
        </p:grpSpPr>
        <p:sp>
          <p:nvSpPr>
            <p:cNvPr id="36" name="Rounded Rectangle 6"/>
            <p:cNvSpPr/>
            <p:nvPr/>
          </p:nvSpPr>
          <p:spPr bwMode="auto">
            <a:xfrm>
              <a:off x="3869531" y="1459501"/>
              <a:ext cx="4352687" cy="415895"/>
            </a:xfrm>
            <a:prstGeom prst="roundRect">
              <a:avLst>
                <a:gd name="adj" fmla="val 7886"/>
              </a:avLst>
            </a:prstGeom>
            <a:grpFill/>
            <a:ln w="9525">
              <a:solidFill>
                <a:srgbClr val="5212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x-none" sz="1200" dirty="0">
                <a:latin typeface="Verdana"/>
                <a:cs typeface="Verdana"/>
              </a:endParaRPr>
            </a:p>
          </p:txBody>
        </p:sp>
        <p:sp>
          <p:nvSpPr>
            <p:cNvPr id="37" name="CuadroTexto 62"/>
            <p:cNvSpPr txBox="1"/>
            <p:nvPr/>
          </p:nvSpPr>
          <p:spPr>
            <a:xfrm>
              <a:off x="3869535" y="1459501"/>
              <a:ext cx="4352683" cy="539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Pla operatiu i de gestió </a:t>
              </a:r>
              <a:endParaRPr lang="ca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2556973" y="702947"/>
            <a:ext cx="41050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914400" eaLnBrk="0" hangingPunct="0">
              <a:tabLst>
                <a:tab pos="228600" algn="l"/>
              </a:tabLst>
            </a:pPr>
            <a:r>
              <a:rPr lang="ca-ES" altLang="ca-ES" sz="1400" b="1" dirty="0" smtClean="0">
                <a:solidFill>
                  <a:srgbClr val="521270"/>
                </a:solidFill>
                <a:latin typeface="Verdana"/>
                <a:ea typeface="Verdana" panose="020B0604030504040204" pitchFamily="34" charset="0"/>
                <a:cs typeface="Verdana"/>
              </a:rPr>
              <a:t>Instruments complementaris</a:t>
            </a:r>
            <a:endParaRPr lang="ca-ES" altLang="ca-ES" sz="1400" i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Rectángulo redondeado 48"/>
          <p:cNvSpPr/>
          <p:nvPr/>
        </p:nvSpPr>
        <p:spPr>
          <a:xfrm>
            <a:off x="5652998" y="2505049"/>
            <a:ext cx="2259771" cy="1162006"/>
          </a:xfrm>
          <a:prstGeom prst="roundRect">
            <a:avLst/>
          </a:prstGeom>
          <a:solidFill>
            <a:srgbClr val="89478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914400" eaLnBrk="0" hangingPunct="0">
              <a:tabLst>
                <a:tab pos="228600" algn="l"/>
              </a:tabLst>
            </a:pPr>
            <a:r>
              <a:rPr lang="ca-ES" sz="1400" b="1" dirty="0" smtClean="0">
                <a:solidFill>
                  <a:schemeClr val="bg1"/>
                </a:solidFill>
                <a:latin typeface="Verdana"/>
                <a:ea typeface="Open Sans" pitchFamily="34" charset="0"/>
                <a:cs typeface="Verdana"/>
              </a:rPr>
              <a:t>Mig </a:t>
            </a:r>
            <a:r>
              <a:rPr lang="ca-ES" sz="1400" b="1" dirty="0">
                <a:solidFill>
                  <a:schemeClr val="bg1"/>
                </a:solidFill>
                <a:latin typeface="Verdana"/>
                <a:ea typeface="Open Sans" pitchFamily="34" charset="0"/>
                <a:cs typeface="Verdana"/>
              </a:rPr>
              <a:t>termini: </a:t>
            </a:r>
          </a:p>
          <a:p>
            <a:pPr marL="0" lvl="1" algn="ctr" defTabSz="914400" eaLnBrk="0" hangingPunct="0">
              <a:tabLst>
                <a:tab pos="228600" algn="l"/>
              </a:tabLst>
            </a:pPr>
            <a:r>
              <a:rPr lang="ca-ES" sz="1200" dirty="0" smtClean="0">
                <a:solidFill>
                  <a:schemeClr val="bg1"/>
                </a:solidFill>
                <a:latin typeface="Verdana"/>
                <a:ea typeface="Open Sans" pitchFamily="34" charset="0"/>
                <a:cs typeface="Verdana"/>
              </a:rPr>
              <a:t>Habitualment </a:t>
            </a:r>
            <a:endParaRPr lang="ca-ES" sz="1200" dirty="0">
              <a:solidFill>
                <a:schemeClr val="bg1"/>
              </a:solidFill>
              <a:latin typeface="Verdana"/>
              <a:ea typeface="Open Sans" pitchFamily="34" charset="0"/>
              <a:cs typeface="Verdana"/>
            </a:endParaRPr>
          </a:p>
          <a:p>
            <a:pPr marL="0" lvl="1" algn="ctr" defTabSz="914400" eaLnBrk="0" hangingPunct="0">
              <a:tabLst>
                <a:tab pos="228600" algn="l"/>
              </a:tabLst>
            </a:pPr>
            <a:r>
              <a:rPr lang="ca-ES" sz="1200" dirty="0">
                <a:solidFill>
                  <a:schemeClr val="bg1"/>
                </a:solidFill>
                <a:latin typeface="Verdana"/>
                <a:ea typeface="Open Sans" pitchFamily="34" charset="0"/>
                <a:cs typeface="Verdana"/>
              </a:rPr>
              <a:t>és un període de temps de més d’1 any i de menys de 3 o 4 </a:t>
            </a:r>
            <a:r>
              <a:rPr lang="ca-ES" sz="1200" dirty="0" smtClean="0">
                <a:solidFill>
                  <a:schemeClr val="bg1"/>
                </a:solidFill>
                <a:latin typeface="Verdana"/>
                <a:ea typeface="Open Sans" pitchFamily="34" charset="0"/>
                <a:cs typeface="Verdana"/>
              </a:rPr>
              <a:t>anys</a:t>
            </a:r>
            <a:endParaRPr lang="ca-ES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00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tg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7F6F4"/>
              </a:clrFrom>
              <a:clrTo>
                <a:srgbClr val="F7F6F4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5596">
            <a:off x="383360" y="2217965"/>
            <a:ext cx="3524543" cy="2887505"/>
          </a:xfrm>
          <a:prstGeom prst="rect">
            <a:avLst/>
          </a:prstGeom>
        </p:spPr>
      </p:pic>
      <p:sp>
        <p:nvSpPr>
          <p:cNvPr id="12" name="Forma lliure 11"/>
          <p:cNvSpPr/>
          <p:nvPr/>
        </p:nvSpPr>
        <p:spPr>
          <a:xfrm>
            <a:off x="646303" y="2249276"/>
            <a:ext cx="3556000" cy="2379133"/>
          </a:xfrm>
          <a:custGeom>
            <a:avLst/>
            <a:gdLst>
              <a:gd name="connsiteX0" fmla="*/ 0 w 3556000"/>
              <a:gd name="connsiteY0" fmla="*/ 2379133 h 2379133"/>
              <a:gd name="connsiteX1" fmla="*/ 592666 w 3556000"/>
              <a:gd name="connsiteY1" fmla="*/ 1354667 h 2379133"/>
              <a:gd name="connsiteX2" fmla="*/ 1921933 w 3556000"/>
              <a:gd name="connsiteY2" fmla="*/ 1794933 h 2379133"/>
              <a:gd name="connsiteX3" fmla="*/ 2294466 w 3556000"/>
              <a:gd name="connsiteY3" fmla="*/ 550333 h 2379133"/>
              <a:gd name="connsiteX4" fmla="*/ 2980266 w 3556000"/>
              <a:gd name="connsiteY4" fmla="*/ 397933 h 2379133"/>
              <a:gd name="connsiteX5" fmla="*/ 3556000 w 3556000"/>
              <a:gd name="connsiteY5" fmla="*/ 0 h 237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6000" h="2379133">
                <a:moveTo>
                  <a:pt x="0" y="2379133"/>
                </a:moveTo>
                <a:cubicBezTo>
                  <a:pt x="136172" y="1915583"/>
                  <a:pt x="272344" y="1452034"/>
                  <a:pt x="592666" y="1354667"/>
                </a:cubicBezTo>
                <a:cubicBezTo>
                  <a:pt x="912988" y="1257300"/>
                  <a:pt x="1638300" y="1928989"/>
                  <a:pt x="1921933" y="1794933"/>
                </a:cubicBezTo>
                <a:cubicBezTo>
                  <a:pt x="2205566" y="1660877"/>
                  <a:pt x="2118077" y="783166"/>
                  <a:pt x="2294466" y="550333"/>
                </a:cubicBezTo>
                <a:cubicBezTo>
                  <a:pt x="2470855" y="317500"/>
                  <a:pt x="2770010" y="489655"/>
                  <a:pt x="2980266" y="397933"/>
                </a:cubicBezTo>
                <a:cubicBezTo>
                  <a:pt x="3190522" y="306211"/>
                  <a:pt x="3373261" y="153105"/>
                  <a:pt x="3556000" y="0"/>
                </a:cubicBezTo>
              </a:path>
            </a:pathLst>
          </a:custGeom>
          <a:noFill/>
          <a:ln w="5715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5" name="Imatge 14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49" y="3168966"/>
            <a:ext cx="279400" cy="279400"/>
          </a:xfrm>
          <a:prstGeom prst="rect">
            <a:avLst/>
          </a:prstGeom>
        </p:spPr>
      </p:pic>
      <p:pic>
        <p:nvPicPr>
          <p:cNvPr id="16" name="Imatge 15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303" y="4268576"/>
            <a:ext cx="279400" cy="279400"/>
          </a:xfrm>
          <a:prstGeom prst="rect">
            <a:avLst/>
          </a:prstGeom>
        </p:spPr>
      </p:pic>
      <p:pic>
        <p:nvPicPr>
          <p:cNvPr id="17" name="Imatge 16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385" y="2225653"/>
            <a:ext cx="279400" cy="279400"/>
          </a:xfrm>
          <a:prstGeom prst="rect">
            <a:avLst/>
          </a:prstGeom>
        </p:spPr>
      </p:pic>
      <p:pic>
        <p:nvPicPr>
          <p:cNvPr id="22" name="Imatge 21"/>
          <p:cNvPicPr>
            <a:picLocks noChangeAspect="1"/>
          </p:cNvPicPr>
          <p:nvPr/>
        </p:nvPicPr>
        <p:blipFill rotWithShape="1">
          <a:blip r:embed="rId5"/>
          <a:srcRect l="16255" t="48889" r="80247" b="45020"/>
          <a:stretch/>
        </p:blipFill>
        <p:spPr>
          <a:xfrm>
            <a:off x="4336415" y="1630157"/>
            <a:ext cx="668006" cy="726945"/>
          </a:xfrm>
          <a:prstGeom prst="rect">
            <a:avLst/>
          </a:prstGeom>
        </p:spPr>
      </p:pic>
      <p:pic>
        <p:nvPicPr>
          <p:cNvPr id="4" name="Imatg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7F6F4"/>
              </a:clrFrom>
              <a:clrTo>
                <a:srgbClr val="F7F6F4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5596">
            <a:off x="4453286" y="2224161"/>
            <a:ext cx="3524543" cy="2887505"/>
          </a:xfrm>
          <a:prstGeom prst="rect">
            <a:avLst/>
          </a:prstGeom>
        </p:spPr>
      </p:pic>
      <p:pic>
        <p:nvPicPr>
          <p:cNvPr id="18" name="Imatge 17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686" y="2633392"/>
            <a:ext cx="479816" cy="479816"/>
          </a:xfrm>
          <a:prstGeom prst="rect">
            <a:avLst/>
          </a:prstGeom>
        </p:spPr>
      </p:pic>
      <p:pic>
        <p:nvPicPr>
          <p:cNvPr id="19" name="Imatge 18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157" y="4474467"/>
            <a:ext cx="479816" cy="479816"/>
          </a:xfrm>
          <a:prstGeom prst="rect">
            <a:avLst/>
          </a:prstGeom>
        </p:spPr>
      </p:pic>
      <p:pic>
        <p:nvPicPr>
          <p:cNvPr id="20" name="Imatge 19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835" y="1669838"/>
            <a:ext cx="479816" cy="479816"/>
          </a:xfrm>
          <a:prstGeom prst="rect">
            <a:avLst/>
          </a:prstGeom>
        </p:spPr>
      </p:pic>
      <p:pic>
        <p:nvPicPr>
          <p:cNvPr id="23" name="Imatge 22"/>
          <p:cNvPicPr>
            <a:picLocks noChangeAspect="1"/>
          </p:cNvPicPr>
          <p:nvPr/>
        </p:nvPicPr>
        <p:blipFill rotWithShape="1">
          <a:blip r:embed="rId5"/>
          <a:srcRect l="16255" t="48889" r="80247" b="45020"/>
          <a:stretch/>
        </p:blipFill>
        <p:spPr>
          <a:xfrm rot="10800000">
            <a:off x="7871536" y="1630156"/>
            <a:ext cx="668006" cy="726945"/>
          </a:xfrm>
          <a:prstGeom prst="rect">
            <a:avLst/>
          </a:prstGeom>
        </p:spPr>
      </p:pic>
      <p:sp>
        <p:nvSpPr>
          <p:cNvPr id="28" name="Forma lliure 27"/>
          <p:cNvSpPr/>
          <p:nvPr/>
        </p:nvSpPr>
        <p:spPr>
          <a:xfrm>
            <a:off x="4553460" y="2220940"/>
            <a:ext cx="3539067" cy="2741808"/>
          </a:xfrm>
          <a:custGeom>
            <a:avLst/>
            <a:gdLst>
              <a:gd name="connsiteX0" fmla="*/ 0 w 3539067"/>
              <a:gd name="connsiteY0" fmla="*/ 2741808 h 2741808"/>
              <a:gd name="connsiteX1" fmla="*/ 364067 w 3539067"/>
              <a:gd name="connsiteY1" fmla="*/ 1446408 h 2741808"/>
              <a:gd name="connsiteX2" fmla="*/ 262467 w 3539067"/>
              <a:gd name="connsiteY2" fmla="*/ 879141 h 2741808"/>
              <a:gd name="connsiteX3" fmla="*/ 2099733 w 3539067"/>
              <a:gd name="connsiteY3" fmla="*/ 2098341 h 2741808"/>
              <a:gd name="connsiteX4" fmla="*/ 1888067 w 3539067"/>
              <a:gd name="connsiteY4" fmla="*/ 24008 h 2741808"/>
              <a:gd name="connsiteX5" fmla="*/ 3539067 w 3539067"/>
              <a:gd name="connsiteY5" fmla="*/ 913008 h 2741808"/>
              <a:gd name="connsiteX6" fmla="*/ 3539067 w 3539067"/>
              <a:gd name="connsiteY6" fmla="*/ 913008 h 274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9067" h="2741808">
                <a:moveTo>
                  <a:pt x="0" y="2741808"/>
                </a:moveTo>
                <a:cubicBezTo>
                  <a:pt x="160161" y="2249330"/>
                  <a:pt x="320323" y="1756852"/>
                  <a:pt x="364067" y="1446408"/>
                </a:cubicBezTo>
                <a:cubicBezTo>
                  <a:pt x="407812" y="1135963"/>
                  <a:pt x="-26811" y="770485"/>
                  <a:pt x="262467" y="879141"/>
                </a:cubicBezTo>
                <a:cubicBezTo>
                  <a:pt x="551745" y="987796"/>
                  <a:pt x="1828800" y="2240863"/>
                  <a:pt x="2099733" y="2098341"/>
                </a:cubicBezTo>
                <a:cubicBezTo>
                  <a:pt x="2370666" y="1955819"/>
                  <a:pt x="1648178" y="221563"/>
                  <a:pt x="1888067" y="24008"/>
                </a:cubicBezTo>
                <a:cubicBezTo>
                  <a:pt x="2127956" y="-173548"/>
                  <a:pt x="3539067" y="913008"/>
                  <a:pt x="3539067" y="913008"/>
                </a:cubicBezTo>
                <a:lnTo>
                  <a:pt x="3539067" y="913008"/>
                </a:lnTo>
              </a:path>
            </a:pathLst>
          </a:custGeom>
          <a:noFill/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0" name="Rectangle 29"/>
          <p:cNvSpPr/>
          <p:nvPr/>
        </p:nvSpPr>
        <p:spPr>
          <a:xfrm>
            <a:off x="44970" y="656220"/>
            <a:ext cx="9058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914400" eaLnBrk="0" hangingPunct="0">
              <a:tabLst>
                <a:tab pos="228600" algn="l"/>
              </a:tabLst>
            </a:pPr>
            <a:r>
              <a:rPr lang="ca-ES" altLang="ca-ES" sz="2400" b="1" dirty="0" smtClean="0">
                <a:solidFill>
                  <a:srgbClr val="521270"/>
                </a:solidFill>
                <a:latin typeface="Verdana"/>
                <a:ea typeface="Verdana" panose="020B0604030504040204" pitchFamily="34" charset="0"/>
                <a:cs typeface="Verdana"/>
              </a:rPr>
              <a:t>ÉS</a:t>
            </a:r>
            <a:r>
              <a:rPr lang="ca-ES" altLang="ca-ES" sz="1400" b="1" dirty="0" smtClean="0">
                <a:solidFill>
                  <a:srgbClr val="521270"/>
                </a:solidFill>
                <a:latin typeface="Verdana"/>
                <a:ea typeface="Verdana" panose="020B0604030504040204" pitchFamily="34" charset="0"/>
                <a:cs typeface="Verdana"/>
              </a:rPr>
              <a:t> un instrument que DEFINEIX UN MARGE D’ACTUACIÓ PER ASSOLIR ELS OBJECTIUS </a:t>
            </a:r>
            <a:endParaRPr lang="ca-ES" altLang="ca-ES" sz="1050" i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Rectángulo redondeado 48"/>
          <p:cNvSpPr/>
          <p:nvPr/>
        </p:nvSpPr>
        <p:spPr>
          <a:xfrm>
            <a:off x="3192629" y="1305643"/>
            <a:ext cx="1265159" cy="483260"/>
          </a:xfrm>
          <a:prstGeom prst="roundRect">
            <a:avLst/>
          </a:prstGeom>
          <a:solidFill>
            <a:srgbClr val="682B5D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Correcció ordenada</a:t>
            </a:r>
            <a:endParaRPr lang="ca-ES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Rectángulo redondeado 48"/>
          <p:cNvSpPr/>
          <p:nvPr/>
        </p:nvSpPr>
        <p:spPr>
          <a:xfrm>
            <a:off x="6669973" y="1311839"/>
            <a:ext cx="1265159" cy="483260"/>
          </a:xfrm>
          <a:prstGeom prst="roundRect">
            <a:avLst/>
          </a:prstGeom>
          <a:solidFill>
            <a:srgbClr val="682B5D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Correcció traumàtica</a:t>
            </a:r>
            <a:endParaRPr lang="ca-ES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56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 10"/>
          <p:cNvGrpSpPr>
            <a:grpSpLocks noChangeAspect="1"/>
          </p:cNvGrpSpPr>
          <p:nvPr/>
        </p:nvGrpSpPr>
        <p:grpSpPr>
          <a:xfrm rot="510418">
            <a:off x="2031010" y="668620"/>
            <a:ext cx="4794974" cy="4041968"/>
            <a:chOff x="1799885" y="363004"/>
            <a:chExt cx="5312115" cy="4477897"/>
          </a:xfrm>
        </p:grpSpPr>
        <p:pic>
          <p:nvPicPr>
            <p:cNvPr id="8" name="Imatg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27" t="12816" r="17414"/>
            <a:stretch/>
          </p:blipFill>
          <p:spPr>
            <a:xfrm rot="19456130">
              <a:off x="2526534" y="1388195"/>
              <a:ext cx="4072064" cy="2939752"/>
            </a:xfrm>
            <a:prstGeom prst="rect">
              <a:avLst/>
            </a:prstGeom>
          </p:spPr>
        </p:pic>
        <p:sp>
          <p:nvSpPr>
            <p:cNvPr id="33" name="Fletxa dreta 32"/>
            <p:cNvSpPr/>
            <p:nvPr/>
          </p:nvSpPr>
          <p:spPr>
            <a:xfrm rot="19483938">
              <a:off x="2521088" y="1295812"/>
              <a:ext cx="4035052" cy="3119864"/>
            </a:xfrm>
            <a:prstGeom prst="rightArrow">
              <a:avLst>
                <a:gd name="adj1" fmla="val 67680"/>
                <a:gd name="adj2" fmla="val 59166"/>
              </a:avLst>
            </a:prstGeom>
            <a:noFill/>
            <a:ln w="57150">
              <a:solidFill>
                <a:srgbClr val="C94B9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grpSp>
          <p:nvGrpSpPr>
            <p:cNvPr id="34" name="Agrupa 33"/>
            <p:cNvGrpSpPr/>
            <p:nvPr/>
          </p:nvGrpSpPr>
          <p:grpSpPr>
            <a:xfrm>
              <a:off x="1799885" y="363004"/>
              <a:ext cx="5312115" cy="4477897"/>
              <a:chOff x="4052018" y="854071"/>
              <a:chExt cx="4625254" cy="3898901"/>
            </a:xfrm>
          </p:grpSpPr>
          <p:sp>
            <p:nvSpPr>
              <p:cNvPr id="35" name="Rectangle 34"/>
              <p:cNvSpPr/>
              <p:nvPr/>
            </p:nvSpPr>
            <p:spPr>
              <a:xfrm rot="19523744">
                <a:off x="4052018" y="2297298"/>
                <a:ext cx="1987261" cy="5045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36" name="Rectangle 35"/>
              <p:cNvSpPr/>
              <p:nvPr/>
            </p:nvSpPr>
            <p:spPr>
              <a:xfrm rot="19523744">
                <a:off x="5415152" y="4248416"/>
                <a:ext cx="1987261" cy="5045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37" name="Rectangle 36"/>
              <p:cNvSpPr/>
              <p:nvPr/>
            </p:nvSpPr>
            <p:spPr>
              <a:xfrm rot="302998">
                <a:off x="5714888" y="854071"/>
                <a:ext cx="2233029" cy="104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38" name="Rectangle 37"/>
              <p:cNvSpPr/>
              <p:nvPr/>
            </p:nvSpPr>
            <p:spPr>
              <a:xfrm rot="6264385">
                <a:off x="7037744" y="2580754"/>
                <a:ext cx="2233029" cy="104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</p:grpSp>
      </p:grpSp>
      <p:sp>
        <p:nvSpPr>
          <p:cNvPr id="39" name="Rectangle 38"/>
          <p:cNvSpPr/>
          <p:nvPr/>
        </p:nvSpPr>
        <p:spPr>
          <a:xfrm>
            <a:off x="16370" y="681511"/>
            <a:ext cx="91741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914400" eaLnBrk="0" hangingPunct="0">
              <a:tabLst>
                <a:tab pos="228600" algn="l"/>
              </a:tabLst>
            </a:pPr>
            <a:r>
              <a:rPr lang="ca-ES" altLang="ca-ES" sz="2400" b="1" dirty="0" smtClean="0">
                <a:solidFill>
                  <a:srgbClr val="521270"/>
                </a:solidFill>
                <a:latin typeface="Verdana"/>
                <a:ea typeface="Verdana" panose="020B0604030504040204" pitchFamily="34" charset="0"/>
                <a:cs typeface="Verdana"/>
              </a:rPr>
              <a:t>ÉS </a:t>
            </a:r>
            <a:r>
              <a:rPr lang="ca-ES" altLang="ca-ES" sz="1400" dirty="0" smtClean="0">
                <a:solidFill>
                  <a:srgbClr val="521270"/>
                </a:solidFill>
                <a:latin typeface="Verdana"/>
                <a:ea typeface="Verdana" panose="020B0604030504040204" pitchFamily="34" charset="0"/>
                <a:cs typeface="Verdana"/>
              </a:rPr>
              <a:t>un instrument amb el que es </a:t>
            </a:r>
            <a:r>
              <a:rPr lang="ca-ES" altLang="ca-ES" sz="1400" b="1" dirty="0" smtClean="0">
                <a:solidFill>
                  <a:srgbClr val="521270"/>
                </a:solidFill>
                <a:latin typeface="Verdana"/>
                <a:ea typeface="Verdana" panose="020B0604030504040204" pitchFamily="34" charset="0"/>
                <a:cs typeface="Verdana"/>
              </a:rPr>
              <a:t>COMPARTEIX UNA VISIÓ DEL FUTUR DE L’ORGANITZACIÓ</a:t>
            </a:r>
            <a:endParaRPr lang="ca-ES" altLang="ca-ES" sz="1050" i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68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2"/>
          <p:cNvSpPr txBox="1"/>
          <p:nvPr/>
        </p:nvSpPr>
        <p:spPr bwMode="auto">
          <a:xfrm>
            <a:off x="293300" y="615073"/>
            <a:ext cx="8151910" cy="5001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1" defTabSz="914400" eaLnBrk="0" hangingPunct="0">
              <a:tabLst>
                <a:tab pos="228600" algn="l"/>
              </a:tabLst>
            </a:pPr>
            <a:r>
              <a:rPr lang="ca-ES" altLang="ca-ES" sz="1600" b="1" dirty="0" smtClean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1.2</a:t>
            </a:r>
            <a:r>
              <a:rPr lang="ca-ES" altLang="ca-ES" sz="1600" b="1" dirty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. Agents implicats </a:t>
            </a:r>
            <a:r>
              <a:rPr lang="ca-ES" altLang="ca-ES" sz="1050" i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(qui l’elabora</a:t>
            </a:r>
            <a:r>
              <a:rPr lang="ca-ES" altLang="ca-ES" sz="1050" i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?)</a:t>
            </a:r>
            <a:r>
              <a:rPr lang="ca-ES" altLang="ca-ES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marL="182563" indent="-182563">
              <a:defRPr/>
            </a:pPr>
            <a:endParaRPr lang="ca-ES" sz="1050" b="1" dirty="0">
              <a:solidFill>
                <a:schemeClr val="bg1">
                  <a:lumMod val="65000"/>
                </a:schemeClr>
              </a:solidFill>
              <a:latin typeface="Verdana"/>
              <a:ea typeface="Open Sans" pitchFamily="34" charset="0"/>
              <a:cs typeface="Verdana"/>
            </a:endParaRPr>
          </a:p>
        </p:txBody>
      </p:sp>
      <p:sp>
        <p:nvSpPr>
          <p:cNvPr id="2" name="Oval 1"/>
          <p:cNvSpPr/>
          <p:nvPr/>
        </p:nvSpPr>
        <p:spPr>
          <a:xfrm>
            <a:off x="2619144" y="1336827"/>
            <a:ext cx="2619689" cy="148166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Empresa o entitat responsable (titular) </a:t>
            </a:r>
          </a:p>
        </p:txBody>
      </p:sp>
      <p:sp>
        <p:nvSpPr>
          <p:cNvPr id="7" name="Oval 6"/>
          <p:cNvSpPr/>
          <p:nvPr/>
        </p:nvSpPr>
        <p:spPr>
          <a:xfrm>
            <a:off x="4233788" y="2355032"/>
            <a:ext cx="2010089" cy="102561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Treballadors</a:t>
            </a:r>
            <a:endParaRPr lang="ca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82521" y="896581"/>
            <a:ext cx="1561356" cy="103628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Gerència </a:t>
            </a:r>
            <a:endParaRPr lang="ca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050198" y="1678240"/>
            <a:ext cx="2387357" cy="82019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Suport extern (consultoria)</a:t>
            </a:r>
          </a:p>
        </p:txBody>
      </p:sp>
      <p:sp>
        <p:nvSpPr>
          <p:cNvPr id="10" name="Oval 9"/>
          <p:cNvSpPr/>
          <p:nvPr/>
        </p:nvSpPr>
        <p:spPr>
          <a:xfrm>
            <a:off x="1416377" y="2389031"/>
            <a:ext cx="2010089" cy="772537"/>
          </a:xfrm>
          <a:prstGeom prst="ellipse">
            <a:avLst/>
          </a:prstGeom>
          <a:noFill/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4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Altres parts interessades</a:t>
            </a:r>
            <a:endParaRPr lang="ca-ES" sz="14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nector de fletxa recta 11"/>
          <p:cNvCxnSpPr/>
          <p:nvPr/>
        </p:nvCxnSpPr>
        <p:spPr>
          <a:xfrm>
            <a:off x="1600155" y="2867838"/>
            <a:ext cx="110112" cy="705095"/>
          </a:xfrm>
          <a:prstGeom prst="straightConnector1">
            <a:avLst/>
          </a:prstGeom>
          <a:ln>
            <a:solidFill>
              <a:srgbClr val="C94B9C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6"/>
          <p:cNvSpPr/>
          <p:nvPr/>
        </p:nvSpPr>
        <p:spPr bwMode="auto">
          <a:xfrm>
            <a:off x="2777900" y="3885695"/>
            <a:ext cx="5752489" cy="1026310"/>
          </a:xfrm>
          <a:prstGeom prst="roundRect">
            <a:avLst>
              <a:gd name="adj" fmla="val 7886"/>
            </a:avLst>
          </a:prstGeom>
          <a:noFill/>
          <a:ln w="9525">
            <a:solidFill>
              <a:srgbClr val="521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77800"/>
            <a:r>
              <a:rPr lang="ca-E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general, en el procés d’elaboració del pla director hi ha </a:t>
            </a:r>
          </a:p>
          <a:p>
            <a:pPr marL="177800"/>
            <a:r>
              <a:rPr lang="ca-E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grau de participació </a:t>
            </a:r>
            <a:r>
              <a:rPr lang="ca-E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“externa” comparativament menor </a:t>
            </a:r>
            <a:r>
              <a:rPr lang="ca-E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 la </a:t>
            </a:r>
            <a:r>
              <a:rPr lang="ca-E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s’acostuma a </a:t>
            </a:r>
            <a:r>
              <a:rPr lang="ca-E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donar en els processos </a:t>
            </a:r>
            <a:r>
              <a:rPr lang="ca-E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planificació </a:t>
            </a:r>
            <a:r>
              <a:rPr lang="ca-E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estratègica.</a:t>
            </a:r>
            <a:endParaRPr lang="ca-E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ángulo redondeado 48"/>
          <p:cNvSpPr/>
          <p:nvPr/>
        </p:nvSpPr>
        <p:spPr>
          <a:xfrm>
            <a:off x="664298" y="3657162"/>
            <a:ext cx="2255076" cy="827443"/>
          </a:xfrm>
          <a:prstGeom prst="roundRect">
            <a:avLst/>
          </a:prstGeom>
          <a:solidFill>
            <a:srgbClr val="89478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Diferència respecte la </a:t>
            </a:r>
          </a:p>
          <a:p>
            <a:pPr algn="ctr"/>
            <a:r>
              <a:rPr lang="ca-ES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planificació estratègica</a:t>
            </a:r>
            <a:endParaRPr lang="ca-ES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Imagen 6" descr="portad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359"/>
          <a:stretch/>
        </p:blipFill>
        <p:spPr bwMode="auto">
          <a:xfrm>
            <a:off x="164967" y="2659055"/>
            <a:ext cx="499331" cy="138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93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1386273" y="1447902"/>
            <a:ext cx="4521200" cy="2863312"/>
          </a:xfrm>
          <a:prstGeom prst="ellipse">
            <a:avLst/>
          </a:prstGeom>
          <a:noFill/>
          <a:ln w="57150">
            <a:solidFill>
              <a:srgbClr val="C94B9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" name="TextBox 32"/>
          <p:cNvSpPr txBox="1"/>
          <p:nvPr/>
        </p:nvSpPr>
        <p:spPr bwMode="auto">
          <a:xfrm>
            <a:off x="314756" y="630763"/>
            <a:ext cx="815191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1" defTabSz="914400" eaLnBrk="0" hangingPunct="0">
              <a:tabLst>
                <a:tab pos="228600" algn="l"/>
              </a:tabLst>
            </a:pPr>
            <a:r>
              <a:rPr lang="ca-ES" altLang="ca-ES" sz="1600" b="1" dirty="0" smtClean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1.3</a:t>
            </a:r>
            <a:r>
              <a:rPr lang="ca-ES" altLang="ca-ES" sz="1600" b="1" dirty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. Procediment d’elaboració i revisió del pla </a:t>
            </a:r>
            <a:r>
              <a:rPr lang="ca-ES" altLang="ca-ES" sz="1050" i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(som s’elabora i s’actualitza</a:t>
            </a:r>
            <a:r>
              <a:rPr lang="ca-ES" altLang="ca-ES" sz="1050" i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?)</a:t>
            </a:r>
            <a:endParaRPr lang="ca-ES" sz="1050" b="1" dirty="0">
              <a:solidFill>
                <a:schemeClr val="bg1">
                  <a:lumMod val="65000"/>
                </a:schemeClr>
              </a:solidFill>
              <a:latin typeface="Verdana"/>
              <a:ea typeface="Open Sans" pitchFamily="34" charset="0"/>
              <a:cs typeface="Verdana"/>
            </a:endParaRPr>
          </a:p>
        </p:txBody>
      </p:sp>
      <p:sp>
        <p:nvSpPr>
          <p:cNvPr id="4" name="Rectángulo redondeado 48"/>
          <p:cNvSpPr/>
          <p:nvPr/>
        </p:nvSpPr>
        <p:spPr>
          <a:xfrm>
            <a:off x="2579384" y="1266414"/>
            <a:ext cx="2153580" cy="527220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 smtClean="0"/>
              <a:t>PLANIFICAR</a:t>
            </a:r>
            <a:endParaRPr lang="ca-ES" b="1" dirty="0"/>
          </a:p>
        </p:txBody>
      </p:sp>
      <p:grpSp>
        <p:nvGrpSpPr>
          <p:cNvPr id="5" name="Grupo 60"/>
          <p:cNvGrpSpPr/>
          <p:nvPr/>
        </p:nvGrpSpPr>
        <p:grpSpPr>
          <a:xfrm>
            <a:off x="5157031" y="1862003"/>
            <a:ext cx="1286843" cy="645212"/>
            <a:chOff x="3869531" y="1459501"/>
            <a:chExt cx="4352687" cy="538604"/>
          </a:xfrm>
          <a:solidFill>
            <a:schemeClr val="bg1"/>
          </a:solidFill>
        </p:grpSpPr>
        <p:sp>
          <p:nvSpPr>
            <p:cNvPr id="6" name="Rounded Rectangle 6"/>
            <p:cNvSpPr/>
            <p:nvPr/>
          </p:nvSpPr>
          <p:spPr bwMode="auto">
            <a:xfrm>
              <a:off x="3869531" y="1459501"/>
              <a:ext cx="4352687" cy="415895"/>
            </a:xfrm>
            <a:prstGeom prst="roundRect">
              <a:avLst>
                <a:gd name="adj" fmla="val 7886"/>
              </a:avLst>
            </a:prstGeom>
            <a:grpFill/>
            <a:ln w="9525">
              <a:solidFill>
                <a:srgbClr val="5212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x-none" sz="1400" dirty="0">
                <a:latin typeface="Verdana"/>
                <a:cs typeface="Verdana"/>
              </a:endParaRPr>
            </a:p>
          </p:txBody>
        </p:sp>
        <p:sp>
          <p:nvSpPr>
            <p:cNvPr id="7" name="CuadroTexto 62"/>
            <p:cNvSpPr txBox="1"/>
            <p:nvPr/>
          </p:nvSpPr>
          <p:spPr>
            <a:xfrm>
              <a:off x="3869531" y="1561337"/>
              <a:ext cx="4352687" cy="436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Gestionar</a:t>
              </a:r>
              <a:endParaRPr lang="ca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8" name="Rectángulo redondeado 48"/>
          <p:cNvSpPr/>
          <p:nvPr/>
        </p:nvSpPr>
        <p:spPr>
          <a:xfrm>
            <a:off x="4723663" y="3124517"/>
            <a:ext cx="2153580" cy="527220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 smtClean="0"/>
              <a:t>EXECUTAR</a:t>
            </a:r>
            <a:endParaRPr lang="ca-ES" b="1" dirty="0"/>
          </a:p>
        </p:txBody>
      </p:sp>
      <p:sp>
        <p:nvSpPr>
          <p:cNvPr id="9" name="Rectángulo redondeado 48"/>
          <p:cNvSpPr/>
          <p:nvPr/>
        </p:nvSpPr>
        <p:spPr>
          <a:xfrm>
            <a:off x="416503" y="3124517"/>
            <a:ext cx="2153580" cy="527220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 smtClean="0"/>
              <a:t>AVALUAR</a:t>
            </a:r>
            <a:endParaRPr lang="ca-ES" b="1" dirty="0"/>
          </a:p>
        </p:txBody>
      </p:sp>
      <p:grpSp>
        <p:nvGrpSpPr>
          <p:cNvPr id="10" name="Grupo 60"/>
          <p:cNvGrpSpPr/>
          <p:nvPr/>
        </p:nvGrpSpPr>
        <p:grpSpPr>
          <a:xfrm>
            <a:off x="849470" y="2100661"/>
            <a:ext cx="1286843" cy="498215"/>
            <a:chOff x="3869531" y="1459501"/>
            <a:chExt cx="4352687" cy="415895"/>
          </a:xfrm>
          <a:solidFill>
            <a:schemeClr val="bg1"/>
          </a:solidFill>
        </p:grpSpPr>
        <p:sp>
          <p:nvSpPr>
            <p:cNvPr id="11" name="Rounded Rectangle 6"/>
            <p:cNvSpPr/>
            <p:nvPr/>
          </p:nvSpPr>
          <p:spPr bwMode="auto">
            <a:xfrm>
              <a:off x="3869531" y="1459501"/>
              <a:ext cx="4352687" cy="415895"/>
            </a:xfrm>
            <a:prstGeom prst="roundRect">
              <a:avLst>
                <a:gd name="adj" fmla="val 7886"/>
              </a:avLst>
            </a:prstGeom>
            <a:grpFill/>
            <a:ln w="9525">
              <a:solidFill>
                <a:srgbClr val="5212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x-none" sz="1400" dirty="0">
                <a:latin typeface="Verdana"/>
                <a:cs typeface="Verdana"/>
              </a:endParaRPr>
            </a:p>
          </p:txBody>
        </p:sp>
        <p:sp>
          <p:nvSpPr>
            <p:cNvPr id="12" name="CuadroTexto 62"/>
            <p:cNvSpPr txBox="1"/>
            <p:nvPr/>
          </p:nvSpPr>
          <p:spPr>
            <a:xfrm>
              <a:off x="3869531" y="1561337"/>
              <a:ext cx="4352687" cy="25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Millorar</a:t>
              </a:r>
              <a:endParaRPr lang="ca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3" name="Grupo 60"/>
          <p:cNvGrpSpPr/>
          <p:nvPr/>
        </p:nvGrpSpPr>
        <p:grpSpPr>
          <a:xfrm>
            <a:off x="3003451" y="3994487"/>
            <a:ext cx="1286843" cy="498215"/>
            <a:chOff x="3869531" y="1459501"/>
            <a:chExt cx="4352687" cy="415895"/>
          </a:xfrm>
          <a:solidFill>
            <a:schemeClr val="bg1"/>
          </a:solidFill>
        </p:grpSpPr>
        <p:sp>
          <p:nvSpPr>
            <p:cNvPr id="14" name="Rounded Rectangle 6"/>
            <p:cNvSpPr/>
            <p:nvPr/>
          </p:nvSpPr>
          <p:spPr bwMode="auto">
            <a:xfrm>
              <a:off x="3869531" y="1459501"/>
              <a:ext cx="4352687" cy="415895"/>
            </a:xfrm>
            <a:prstGeom prst="roundRect">
              <a:avLst>
                <a:gd name="adj" fmla="val 7886"/>
              </a:avLst>
            </a:prstGeom>
            <a:grpFill/>
            <a:ln w="9525">
              <a:solidFill>
                <a:srgbClr val="5212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x-none" sz="1400" dirty="0">
                <a:latin typeface="Verdana"/>
                <a:cs typeface="Verdana"/>
              </a:endParaRPr>
            </a:p>
          </p:txBody>
        </p:sp>
        <p:sp>
          <p:nvSpPr>
            <p:cNvPr id="15" name="CuadroTexto 62"/>
            <p:cNvSpPr txBox="1"/>
            <p:nvPr/>
          </p:nvSpPr>
          <p:spPr>
            <a:xfrm>
              <a:off x="3869531" y="1561337"/>
              <a:ext cx="4352687" cy="25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Analitzar</a:t>
              </a:r>
              <a:endParaRPr lang="ca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8" name="QuadreDeText 17"/>
          <p:cNvSpPr txBox="1"/>
          <p:nvPr/>
        </p:nvSpPr>
        <p:spPr>
          <a:xfrm>
            <a:off x="2906874" y="2451443"/>
            <a:ext cx="149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>
                <a:solidFill>
                  <a:srgbClr val="8947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Cicle </a:t>
            </a:r>
            <a:r>
              <a:rPr lang="ca-ES" b="1" dirty="0">
                <a:solidFill>
                  <a:srgbClr val="8947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anual </a:t>
            </a:r>
            <a:r>
              <a:rPr lang="ca-ES" b="1" dirty="0" smtClean="0">
                <a:solidFill>
                  <a:srgbClr val="8947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revisió </a:t>
            </a:r>
            <a:endParaRPr lang="ca-ES" b="1" dirty="0">
              <a:solidFill>
                <a:srgbClr val="89478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riangle isòsceles 18"/>
          <p:cNvSpPr/>
          <p:nvPr/>
        </p:nvSpPr>
        <p:spPr>
          <a:xfrm rot="10800000">
            <a:off x="5752508" y="2750633"/>
            <a:ext cx="313266" cy="176340"/>
          </a:xfrm>
          <a:prstGeom prst="triangle">
            <a:avLst/>
          </a:prstGeom>
          <a:solidFill>
            <a:srgbClr val="C94B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1" name="Triangle isòsceles 20"/>
          <p:cNvSpPr/>
          <p:nvPr/>
        </p:nvSpPr>
        <p:spPr>
          <a:xfrm rot="18018898">
            <a:off x="1900365" y="3806947"/>
            <a:ext cx="313266" cy="176340"/>
          </a:xfrm>
          <a:prstGeom prst="triangle">
            <a:avLst/>
          </a:prstGeom>
          <a:solidFill>
            <a:srgbClr val="C94B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2" name="Triangle isòsceles 21"/>
          <p:cNvSpPr/>
          <p:nvPr/>
        </p:nvSpPr>
        <p:spPr>
          <a:xfrm rot="4268405">
            <a:off x="2255149" y="1605297"/>
            <a:ext cx="313266" cy="176340"/>
          </a:xfrm>
          <a:prstGeom prst="triangle">
            <a:avLst/>
          </a:prstGeom>
          <a:solidFill>
            <a:srgbClr val="C94B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4" name="QuadreDeText 23"/>
          <p:cNvSpPr txBox="1"/>
          <p:nvPr/>
        </p:nvSpPr>
        <p:spPr>
          <a:xfrm>
            <a:off x="7254507" y="2530431"/>
            <a:ext cx="1795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>
                <a:solidFill>
                  <a:srgbClr val="8947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 amb </a:t>
            </a:r>
            <a:r>
              <a:rPr lang="ca-ES" b="1" dirty="0">
                <a:solidFill>
                  <a:srgbClr val="8947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ca-ES" b="1" dirty="0" smtClean="0">
                <a:solidFill>
                  <a:srgbClr val="8947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isió a mig termini</a:t>
            </a:r>
            <a:endParaRPr lang="ca-ES" b="1" dirty="0">
              <a:solidFill>
                <a:srgbClr val="89478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7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1400" y="1365523"/>
            <a:ext cx="7357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/>
              <a:t/>
            </a:r>
            <a:br>
              <a:rPr lang="ca-ES" dirty="0"/>
            </a:br>
            <a:endParaRPr lang="ca-E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2643015" y="1479090"/>
            <a:ext cx="5493452" cy="1828800"/>
          </a:xfrm>
          <a:prstGeom prst="roundRect">
            <a:avLst>
              <a:gd name="adj" fmla="val 7886"/>
            </a:avLst>
          </a:prstGeom>
          <a:noFill/>
          <a:ln w="9525">
            <a:solidFill>
              <a:srgbClr val="521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1"/>
            <a:r>
              <a:rPr lang="ca-E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pla director és l’esglaó previ </a:t>
            </a:r>
            <a:r>
              <a:rPr lang="ca-E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ca-E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programació de les activitats. </a:t>
            </a:r>
          </a:p>
          <a:p>
            <a:pPr lvl="1"/>
            <a:endParaRPr lang="ca-E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ca-E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ca-E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conseqüència, i a diferència de la planificació estratègica, té per objectiu proporcionar uns </a:t>
            </a:r>
            <a:r>
              <a:rPr lang="ca-E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instruments </a:t>
            </a:r>
            <a:r>
              <a:rPr lang="ca-E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gestió i </a:t>
            </a:r>
            <a:r>
              <a:rPr lang="ca-E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seguiment de </a:t>
            </a:r>
            <a:r>
              <a:rPr lang="ca-E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activitats previstes inicialment</a:t>
            </a:r>
            <a:r>
              <a:rPr lang="ca-E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ca-E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ángulo redondeado 48"/>
          <p:cNvSpPr/>
          <p:nvPr/>
        </p:nvSpPr>
        <p:spPr>
          <a:xfrm>
            <a:off x="676330" y="1507639"/>
            <a:ext cx="2255076" cy="827443"/>
          </a:xfrm>
          <a:prstGeom prst="roundRect">
            <a:avLst/>
          </a:prstGeom>
          <a:solidFill>
            <a:srgbClr val="89478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Diferència respecte la </a:t>
            </a:r>
          </a:p>
          <a:p>
            <a:pPr algn="ctr"/>
            <a:r>
              <a:rPr lang="ca-ES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planificació estratègica</a:t>
            </a:r>
            <a:endParaRPr lang="ca-ES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n 6" descr="portad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359"/>
          <a:stretch/>
        </p:blipFill>
        <p:spPr bwMode="auto">
          <a:xfrm>
            <a:off x="2130883" y="2614260"/>
            <a:ext cx="499331" cy="138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31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338" y="3674533"/>
            <a:ext cx="2040528" cy="763908"/>
          </a:xfrm>
          <a:prstGeom prst="rect">
            <a:avLst/>
          </a:prstGeom>
        </p:spPr>
      </p:pic>
      <p:pic>
        <p:nvPicPr>
          <p:cNvPr id="3" name="Imat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33" y="1952984"/>
            <a:ext cx="8348401" cy="1252425"/>
          </a:xfrm>
          <a:prstGeom prst="rect">
            <a:avLst/>
          </a:prstGeom>
        </p:spPr>
      </p:pic>
      <p:pic>
        <p:nvPicPr>
          <p:cNvPr id="4" name="Imat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0867" y="3422569"/>
            <a:ext cx="1617133" cy="1267835"/>
          </a:xfrm>
          <a:prstGeom prst="rect">
            <a:avLst/>
          </a:prstGeom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076" y="3674533"/>
            <a:ext cx="517854" cy="69648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304800" y="1583268"/>
            <a:ext cx="8466934" cy="1724622"/>
          </a:xfrm>
          <a:prstGeom prst="roundRect">
            <a:avLst>
              <a:gd name="adj" fmla="val 7886"/>
            </a:avLst>
          </a:prstGeom>
          <a:noFill/>
          <a:ln w="9525">
            <a:solidFill>
              <a:srgbClr val="521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1"/>
            <a:endParaRPr lang="ca-E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ángulo redondeado 48"/>
          <p:cNvSpPr/>
          <p:nvPr/>
        </p:nvSpPr>
        <p:spPr>
          <a:xfrm>
            <a:off x="499472" y="939642"/>
            <a:ext cx="2345327" cy="827443"/>
          </a:xfrm>
          <a:prstGeom prst="roundRect">
            <a:avLst/>
          </a:prstGeom>
          <a:solidFill>
            <a:srgbClr val="89478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Diferència respecte els plans directors d’equipaments</a:t>
            </a:r>
            <a:endParaRPr lang="ca-ES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32"/>
          <p:cNvSpPr txBox="1"/>
          <p:nvPr/>
        </p:nvSpPr>
        <p:spPr bwMode="auto">
          <a:xfrm>
            <a:off x="3723996" y="601088"/>
            <a:ext cx="211087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1" defTabSz="914400" eaLnBrk="0" hangingPunct="0">
              <a:tabLst>
                <a:tab pos="228600" algn="l"/>
              </a:tabLst>
            </a:pPr>
            <a:r>
              <a:rPr lang="ca-ES" altLang="ca-ES" sz="1600" b="1" dirty="0" smtClean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I també ... </a:t>
            </a:r>
            <a:endParaRPr lang="ca-ES" sz="1050" b="1" dirty="0">
              <a:solidFill>
                <a:schemeClr val="bg1">
                  <a:lumMod val="65000"/>
                </a:schemeClr>
              </a:solidFill>
              <a:latin typeface="Verdana"/>
              <a:ea typeface="Open Sans" pitchFamily="34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0706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2"/>
          <p:cNvSpPr txBox="1"/>
          <p:nvPr/>
        </p:nvSpPr>
        <p:spPr bwMode="auto">
          <a:xfrm>
            <a:off x="612617" y="909295"/>
            <a:ext cx="7923310" cy="39857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defTabSz="914400" eaLnBrk="0" hangingPunct="0">
              <a:tabLst>
                <a:tab pos="228600" algn="l"/>
              </a:tabLst>
            </a:pPr>
            <a:r>
              <a:rPr lang="ca-ES" altLang="ca-ES" sz="1050" b="1" dirty="0" smtClean="0">
                <a:solidFill>
                  <a:schemeClr val="bg1">
                    <a:lumMod val="65000"/>
                  </a:schemeClr>
                </a:solidFill>
                <a:latin typeface="Verdana"/>
                <a:ea typeface="Open Sans" pitchFamily="34" charset="0"/>
                <a:cs typeface="Verdana"/>
              </a:rPr>
              <a:t>1</a:t>
            </a:r>
            <a:r>
              <a:rPr lang="ca-ES" altLang="ca-ES" sz="1050" b="1" dirty="0">
                <a:solidFill>
                  <a:schemeClr val="bg1">
                    <a:lumMod val="65000"/>
                  </a:schemeClr>
                </a:solidFill>
                <a:latin typeface="Verdana"/>
                <a:ea typeface="Open Sans" pitchFamily="34" charset="0"/>
                <a:cs typeface="Verdana"/>
              </a:rPr>
              <a:t>. Què és el pla director d’un equipament escènic i musical</a:t>
            </a:r>
          </a:p>
          <a:p>
            <a:pPr lvl="0" defTabSz="914400" eaLnBrk="0" hangingPunct="0">
              <a:tabLst>
                <a:tab pos="228600" algn="l"/>
              </a:tabLst>
            </a:pPr>
            <a:r>
              <a:rPr lang="ca-ES" altLang="ca-ES" sz="4000" b="1" dirty="0" smtClean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2</a:t>
            </a:r>
            <a:r>
              <a:rPr lang="ca-ES" altLang="ca-ES" sz="4000" b="1" dirty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.</a:t>
            </a:r>
            <a:r>
              <a:rPr lang="ca-ES" altLang="ca-ES" sz="6000" b="1" dirty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	</a:t>
            </a:r>
            <a:endParaRPr lang="ca-ES" altLang="ca-ES" sz="6000" b="1" dirty="0" smtClean="0">
              <a:solidFill>
                <a:srgbClr val="521270"/>
              </a:solidFill>
              <a:latin typeface="Verdana"/>
              <a:ea typeface="Open Sans" pitchFamily="34" charset="0"/>
              <a:cs typeface="Verdana"/>
            </a:endParaRPr>
          </a:p>
          <a:p>
            <a:pPr lvl="0" defTabSz="914400" eaLnBrk="0" hangingPunct="0">
              <a:tabLst>
                <a:tab pos="228600" algn="l"/>
              </a:tabLst>
            </a:pPr>
            <a:r>
              <a:rPr lang="ca-ES" altLang="ca-ES" sz="1600" b="1" dirty="0" smtClean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Els </a:t>
            </a:r>
            <a:r>
              <a:rPr lang="ca-ES" altLang="ca-ES" sz="1600" b="1" dirty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continguts del pla director d’un equipament escènic i </a:t>
            </a:r>
            <a:r>
              <a:rPr lang="ca-ES" altLang="ca-ES" sz="1600" b="1" dirty="0" smtClean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musical</a:t>
            </a:r>
            <a:endParaRPr lang="ca-ES" altLang="ca-ES" sz="1600" b="1" dirty="0">
              <a:solidFill>
                <a:srgbClr val="521270"/>
              </a:solidFill>
              <a:latin typeface="Verdana"/>
              <a:ea typeface="Open Sans" pitchFamily="34" charset="0"/>
              <a:cs typeface="Verdana"/>
            </a:endParaRPr>
          </a:p>
          <a:p>
            <a:pPr lvl="0" defTabSz="914400" eaLnBrk="0" hangingPunct="0">
              <a:tabLst>
                <a:tab pos="228600" algn="l"/>
              </a:tabLst>
            </a:pPr>
            <a:endParaRPr lang="ca-ES" altLang="ca-ES" sz="1600" b="1" i="1" dirty="0">
              <a:solidFill>
                <a:srgbClr val="521270"/>
              </a:solidFill>
              <a:latin typeface="Verdana"/>
              <a:ea typeface="Verdana" panose="020B0604030504040204" pitchFamily="34" charset="0"/>
              <a:cs typeface="Verdana"/>
            </a:endParaRPr>
          </a:p>
          <a:p>
            <a:pPr lvl="0" defTabSz="914400" eaLnBrk="0" hangingPunct="0">
              <a:tabLst>
                <a:tab pos="228600" algn="l"/>
              </a:tabLst>
            </a:pPr>
            <a:r>
              <a:rPr lang="ca-ES" altLang="ca-ES" sz="1050" i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(què </a:t>
            </a:r>
            <a:r>
              <a:rPr lang="ca-ES" altLang="ca-ES" sz="1050" i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conté i quin és el seu abast?)</a:t>
            </a:r>
          </a:p>
          <a:p>
            <a:pPr lvl="0" indent="228600" defTabSz="914400" eaLnBrk="0" hangingPunct="0">
              <a:tabLst>
                <a:tab pos="228600" algn="l"/>
              </a:tabLst>
            </a:pPr>
            <a:r>
              <a:rPr lang="ca-ES" altLang="ca-ES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ca-ES" altLang="ca-E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defTabSz="914400" eaLnBrk="0" hangingPunct="0">
              <a:tabLst>
                <a:tab pos="228600" algn="l"/>
              </a:tabLst>
            </a:pPr>
            <a:r>
              <a:rPr lang="ca-ES" altLang="ca-ES" sz="1400" dirty="0" smtClean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2.1</a:t>
            </a:r>
            <a:r>
              <a:rPr lang="ca-ES" altLang="ca-ES" sz="1400" dirty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. Anàlisi i </a:t>
            </a:r>
            <a:r>
              <a:rPr lang="ca-ES" altLang="ca-ES" sz="1400" dirty="0" smtClean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diagnosi</a:t>
            </a:r>
            <a:endParaRPr lang="ca-ES" altLang="ca-ES" sz="105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defTabSz="914400" eaLnBrk="0" hangingPunct="0">
              <a:tabLst>
                <a:tab pos="228600" algn="l"/>
              </a:tabLst>
            </a:pPr>
            <a:r>
              <a:rPr lang="ca-ES" altLang="ca-ES" sz="1400" dirty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2.2. Missió, visió, principis i valors</a:t>
            </a:r>
          </a:p>
          <a:p>
            <a:pPr lvl="1" defTabSz="914400" eaLnBrk="0" hangingPunct="0">
              <a:tabLst>
                <a:tab pos="228600" algn="l"/>
              </a:tabLst>
            </a:pPr>
            <a:r>
              <a:rPr lang="ca-ES" altLang="ca-ES" sz="1400" dirty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2.3. Objectius i estratègies</a:t>
            </a:r>
          </a:p>
          <a:p>
            <a:pPr lvl="1" defTabSz="914400" eaLnBrk="0" hangingPunct="0">
              <a:tabLst>
                <a:tab pos="228600" algn="l"/>
              </a:tabLst>
            </a:pPr>
            <a:r>
              <a:rPr lang="ca-ES" altLang="ca-ES" sz="1400" dirty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2.4. Pla d’actuacions: projecte artístic, serveis, comunicació, públics ...</a:t>
            </a:r>
          </a:p>
          <a:p>
            <a:pPr lvl="1" defTabSz="914400" eaLnBrk="0" hangingPunct="0">
              <a:tabLst>
                <a:tab pos="228600" algn="l"/>
              </a:tabLst>
            </a:pPr>
            <a:r>
              <a:rPr lang="ca-ES" altLang="ca-ES" sz="1400" dirty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2.5. Recursos: personal, equipaments, ...</a:t>
            </a:r>
          </a:p>
          <a:p>
            <a:pPr lvl="1" defTabSz="914400" eaLnBrk="0" hangingPunct="0">
              <a:tabLst>
                <a:tab pos="228600" algn="l"/>
              </a:tabLst>
            </a:pPr>
            <a:r>
              <a:rPr lang="ca-ES" altLang="ca-ES" sz="1400" dirty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2.6. Pressupost d’ingressos i despeses (corrent/ordinari i d’inversió)</a:t>
            </a:r>
          </a:p>
          <a:p>
            <a:pPr lvl="1" defTabSz="914400" eaLnBrk="0" hangingPunct="0">
              <a:tabLst>
                <a:tab pos="228600" algn="l"/>
              </a:tabLst>
            </a:pPr>
            <a:r>
              <a:rPr lang="ca-ES" altLang="ca-ES" sz="1400" dirty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2.7. Indicadors de seguiment de la gestió i d’avaluació</a:t>
            </a:r>
          </a:p>
          <a:p>
            <a:pPr lvl="1" defTabSz="914400" eaLnBrk="0" hangingPunct="0">
              <a:tabLst>
                <a:tab pos="228600" algn="l"/>
              </a:tabLst>
            </a:pPr>
            <a:endParaRPr lang="ca-ES" altLang="ca-ES" sz="1050" b="1" dirty="0">
              <a:solidFill>
                <a:srgbClr val="521270"/>
              </a:solidFill>
              <a:latin typeface="Verdana"/>
              <a:ea typeface="Open Sans" pitchFamily="34" charset="0"/>
              <a:cs typeface="Verdana"/>
            </a:endParaRPr>
          </a:p>
          <a:p>
            <a:pPr defTabSz="914400" eaLnBrk="0" hangingPunct="0">
              <a:tabLst>
                <a:tab pos="228600" algn="l"/>
              </a:tabLst>
            </a:pPr>
            <a:r>
              <a:rPr lang="ca-ES" altLang="ca-ES" sz="1050" b="1" dirty="0" smtClean="0">
                <a:solidFill>
                  <a:schemeClr val="bg1">
                    <a:lumMod val="65000"/>
                  </a:schemeClr>
                </a:solidFill>
                <a:latin typeface="Verdana"/>
                <a:ea typeface="Open Sans" pitchFamily="34" charset="0"/>
                <a:cs typeface="Verdana"/>
              </a:rPr>
              <a:t>3. </a:t>
            </a:r>
            <a:r>
              <a:rPr lang="ca-ES" altLang="ca-ES" sz="1050" b="1" dirty="0">
                <a:solidFill>
                  <a:schemeClr val="bg1">
                    <a:lumMod val="65000"/>
                  </a:schemeClr>
                </a:solidFill>
                <a:latin typeface="Verdana"/>
                <a:ea typeface="Open Sans" pitchFamily="34" charset="0"/>
                <a:cs typeface="Verdana"/>
              </a:rPr>
              <a:t>La gestió d’un </a:t>
            </a:r>
            <a:r>
              <a:rPr lang="ca-ES" altLang="ca-ES" sz="1050" b="1" dirty="0" smtClean="0">
                <a:solidFill>
                  <a:schemeClr val="bg1">
                    <a:lumMod val="65000"/>
                  </a:schemeClr>
                </a:solidFill>
                <a:latin typeface="Verdana"/>
                <a:ea typeface="Open Sans" pitchFamily="34" charset="0"/>
                <a:cs typeface="Verdana"/>
              </a:rPr>
              <a:t>equipament </a:t>
            </a:r>
            <a:r>
              <a:rPr lang="ca-ES" altLang="ca-ES" sz="1050" b="1" dirty="0">
                <a:solidFill>
                  <a:schemeClr val="bg1">
                    <a:lumMod val="65000"/>
                  </a:schemeClr>
                </a:solidFill>
                <a:latin typeface="Verdana"/>
                <a:ea typeface="Open Sans" pitchFamily="34" charset="0"/>
                <a:cs typeface="Verdana"/>
              </a:rPr>
              <a:t>escènic </a:t>
            </a:r>
            <a:r>
              <a:rPr lang="ca-ES" altLang="ca-ES" sz="1050" b="1" dirty="0" smtClean="0">
                <a:solidFill>
                  <a:schemeClr val="bg1">
                    <a:lumMod val="65000"/>
                  </a:schemeClr>
                </a:solidFill>
                <a:latin typeface="Verdana"/>
                <a:ea typeface="Open Sans" pitchFamily="34" charset="0"/>
                <a:cs typeface="Verdana"/>
              </a:rPr>
              <a:t>i musical i </a:t>
            </a:r>
            <a:r>
              <a:rPr lang="ca-ES" altLang="ca-ES" sz="1050" b="1" dirty="0">
                <a:solidFill>
                  <a:schemeClr val="bg1">
                    <a:lumMod val="65000"/>
                  </a:schemeClr>
                </a:solidFill>
                <a:latin typeface="Verdana"/>
                <a:ea typeface="Open Sans" pitchFamily="34" charset="0"/>
                <a:cs typeface="Verdana"/>
              </a:rPr>
              <a:t>el </a:t>
            </a:r>
            <a:r>
              <a:rPr lang="ca-ES" altLang="ca-ES" sz="1050" b="1" dirty="0" smtClean="0">
                <a:solidFill>
                  <a:schemeClr val="bg1">
                    <a:lumMod val="65000"/>
                  </a:schemeClr>
                </a:solidFill>
                <a:latin typeface="Verdana"/>
                <a:ea typeface="Open Sans" pitchFamily="34" charset="0"/>
                <a:cs typeface="Verdana"/>
              </a:rPr>
              <a:t>pla director </a:t>
            </a:r>
            <a:endParaRPr lang="ca-ES" altLang="ca-ES" sz="1050" b="1" dirty="0">
              <a:solidFill>
                <a:schemeClr val="bg1">
                  <a:lumMod val="65000"/>
                </a:schemeClr>
              </a:solidFill>
              <a:latin typeface="Verdana"/>
              <a:ea typeface="Open Sans" pitchFamily="34" charset="0"/>
              <a:cs typeface="Verdana"/>
            </a:endParaRPr>
          </a:p>
          <a:p>
            <a:pPr marL="182563" indent="-182563">
              <a:defRPr/>
            </a:pPr>
            <a:endParaRPr lang="ca-ES" sz="1050" b="1" dirty="0">
              <a:solidFill>
                <a:schemeClr val="bg1">
                  <a:lumMod val="65000"/>
                </a:schemeClr>
              </a:solidFill>
              <a:latin typeface="Verdana"/>
              <a:ea typeface="Open Sans" pitchFamily="34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5999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58800" y="1375702"/>
            <a:ext cx="8043333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8600"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lang="ca-ES" altLang="ca-ES" sz="1600" b="1" dirty="0" smtClean="0">
                <a:solidFill>
                  <a:srgbClr val="5212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Què </a:t>
            </a:r>
            <a:r>
              <a:rPr lang="ca-ES" altLang="ca-ES" sz="1600" b="1" dirty="0">
                <a:solidFill>
                  <a:srgbClr val="5212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 el </a:t>
            </a:r>
            <a:r>
              <a:rPr lang="ca-ES" altLang="ca-ES" sz="1600" b="1" dirty="0" smtClean="0">
                <a:solidFill>
                  <a:srgbClr val="5212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 </a:t>
            </a:r>
            <a:r>
              <a:rPr lang="ca-ES" altLang="ca-ES" sz="1600" b="1" dirty="0">
                <a:solidFill>
                  <a:srgbClr val="5212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altLang="ca-ES" sz="1600" b="1" dirty="0" smtClean="0">
                <a:solidFill>
                  <a:srgbClr val="5212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irector </a:t>
            </a:r>
            <a:r>
              <a:rPr lang="ca-ES" altLang="ca-ES" sz="1600" b="1" dirty="0">
                <a:solidFill>
                  <a:srgbClr val="5212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d’un </a:t>
            </a:r>
            <a:r>
              <a:rPr lang="ca-ES" altLang="ca-ES" sz="1600" b="1" dirty="0" smtClean="0">
                <a:solidFill>
                  <a:srgbClr val="5212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equipament escènic i musical</a:t>
            </a:r>
            <a:endParaRPr lang="ca-ES" altLang="ca-ES" sz="1600" b="1" dirty="0">
              <a:solidFill>
                <a:srgbClr val="52127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5113" marR="0" lvl="0" indent="-365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ca-ES" altLang="ca-ES" sz="1400" i="1" dirty="0" smtClean="0">
              <a:solidFill>
                <a:srgbClr val="52127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5113" marR="0" lvl="0" indent="-365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lang="ca-ES" altLang="ca-ES" sz="1400" i="1" dirty="0" smtClean="0">
                <a:solidFill>
                  <a:srgbClr val="5212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ca-ES" altLang="ca-ES" sz="1400" i="1" dirty="0">
                <a:solidFill>
                  <a:srgbClr val="5212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què es diferencia respecte d’altres instruments de planificació i gestió</a:t>
            </a:r>
            <a:r>
              <a:rPr lang="ca-ES" altLang="ca-ES" sz="1400" i="1" dirty="0" smtClean="0">
                <a:solidFill>
                  <a:srgbClr val="5212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?)</a:t>
            </a:r>
          </a:p>
          <a:p>
            <a:pPr marL="265113" marR="0" lvl="0" indent="-365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ca-ES" altLang="ca-ES" sz="1400" i="1" dirty="0">
              <a:solidFill>
                <a:srgbClr val="52127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ca-ES" altLang="ca-ES" sz="1400" b="0" i="0" u="none" strike="noStrike" cap="none" normalizeH="0" baseline="0" dirty="0" smtClean="0">
                <a:ln>
                  <a:noFill/>
                </a:ln>
                <a:solidFill>
                  <a:srgbClr val="52127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ca-ES" altLang="ca-ES" sz="1600" b="1" i="0" u="none" strike="noStrike" cap="none" normalizeH="0" baseline="0" dirty="0" smtClean="0">
                <a:ln>
                  <a:noFill/>
                </a:ln>
                <a:solidFill>
                  <a:srgbClr val="52127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Els continguts del pla director d’un equipament escènic i musical</a:t>
            </a:r>
            <a:endParaRPr kumimoji="0" lang="ca-ES" altLang="ca-ES" sz="1600" b="0" i="0" u="none" strike="noStrike" cap="none" normalizeH="0" baseline="0" dirty="0" smtClean="0">
              <a:ln>
                <a:noFill/>
              </a:ln>
              <a:solidFill>
                <a:srgbClr val="52127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ca-ES" altLang="ca-ES" sz="1400" b="0" i="1" u="none" strike="noStrike" cap="none" normalizeH="0" baseline="0" dirty="0" smtClean="0">
              <a:ln>
                <a:noFill/>
              </a:ln>
              <a:solidFill>
                <a:srgbClr val="52127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ca-ES" altLang="ca-ES" sz="1400" b="0" i="1" u="none" strike="noStrike" cap="none" normalizeH="0" baseline="0" dirty="0" smtClean="0">
                <a:ln>
                  <a:noFill/>
                </a:ln>
                <a:solidFill>
                  <a:srgbClr val="52127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(què conté i quin és el seu abast?)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ca-ES" altLang="ca-ES" sz="1400" b="0" i="0" u="none" strike="noStrike" cap="none" normalizeH="0" baseline="0" dirty="0" smtClean="0">
              <a:ln>
                <a:noFill/>
              </a:ln>
              <a:solidFill>
                <a:srgbClr val="52127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ca-ES" altLang="ca-ES" sz="1400" b="1" i="0" u="none" strike="noStrike" cap="none" normalizeH="0" baseline="0" dirty="0" smtClean="0">
                <a:ln>
                  <a:noFill/>
                </a:ln>
                <a:solidFill>
                  <a:srgbClr val="52127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kumimoji="0" lang="ca-ES" altLang="ca-ES" sz="1400" b="0" i="0" u="none" strike="noStrike" cap="none" normalizeH="0" baseline="0" dirty="0" smtClean="0">
              <a:ln>
                <a:noFill/>
              </a:ln>
              <a:solidFill>
                <a:srgbClr val="52127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ca-ES" altLang="ca-ES" sz="1600" b="1" i="0" u="none" strike="noStrike" cap="none" normalizeH="0" baseline="0" dirty="0" smtClean="0">
                <a:ln>
                  <a:noFill/>
                </a:ln>
                <a:solidFill>
                  <a:srgbClr val="52127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La gestió d’un equipament escènic i musical</a:t>
            </a:r>
            <a:r>
              <a:rPr kumimoji="0" lang="ca-ES" altLang="ca-ES" sz="1600" b="1" i="0" u="none" strike="noStrike" cap="none" normalizeH="0" dirty="0" smtClean="0">
                <a:ln>
                  <a:noFill/>
                </a:ln>
                <a:solidFill>
                  <a:srgbClr val="52127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ca-ES" altLang="ca-ES" sz="1600" b="1" i="0" u="none" strike="noStrike" cap="none" normalizeH="0" baseline="0" dirty="0" smtClean="0">
                <a:ln>
                  <a:noFill/>
                </a:ln>
                <a:solidFill>
                  <a:srgbClr val="52127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el pla director </a:t>
            </a:r>
            <a:endParaRPr kumimoji="0" lang="ca-ES" altLang="ca-ES" sz="1600" b="0" i="0" u="none" strike="noStrike" cap="none" normalizeH="0" baseline="0" dirty="0" smtClean="0">
              <a:ln>
                <a:noFill/>
              </a:ln>
              <a:solidFill>
                <a:srgbClr val="52127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ca-ES" altLang="ca-ES" sz="1400" b="0" i="1" u="none" strike="noStrike" cap="none" normalizeH="0" baseline="0" dirty="0" smtClean="0">
              <a:ln>
                <a:noFill/>
              </a:ln>
              <a:solidFill>
                <a:srgbClr val="52127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ca-ES" altLang="ca-ES" sz="1400" b="0" i="1" u="none" strike="noStrike" cap="none" normalizeH="0" baseline="0" dirty="0" smtClean="0">
                <a:ln>
                  <a:noFill/>
                </a:ln>
                <a:solidFill>
                  <a:srgbClr val="52127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(per a què és útil?)</a:t>
            </a:r>
            <a:endParaRPr kumimoji="0" lang="ca-ES" altLang="ca-ES" sz="1400" b="0" i="0" u="none" strike="noStrike" cap="none" normalizeH="0" baseline="0" dirty="0" smtClean="0">
              <a:ln>
                <a:noFill/>
              </a:ln>
              <a:solidFill>
                <a:srgbClr val="52127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14"/>
          <p:cNvSpPr txBox="1">
            <a:spLocks noChangeArrowheads="1"/>
          </p:cNvSpPr>
          <p:nvPr/>
        </p:nvSpPr>
        <p:spPr bwMode="auto">
          <a:xfrm>
            <a:off x="2683404" y="681661"/>
            <a:ext cx="2981325" cy="41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1">
            <a:spAutoFit/>
          </a:bodyPr>
          <a:lstStyle>
            <a:defPPr>
              <a:defRPr lang="es-ES"/>
            </a:defPPr>
            <a:lvl1pPr marL="0" algn="ctr" defTabSz="914400" eaLnBrk="1" latinLnBrk="0" hangingPunct="1">
              <a:defRPr sz="2800" b="1">
                <a:solidFill>
                  <a:srgbClr val="C94B9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defTabSz="914400" eaLnBrk="1" latinLnBrk="0" hangingPunct="1">
              <a:defRPr sz="1800">
                <a:latin typeface="+mn-lt"/>
                <a:ea typeface="+mn-ea"/>
                <a:cs typeface="+mn-cs"/>
              </a:defRPr>
            </a:lvl2pPr>
            <a:lvl3pPr defTabSz="914400" eaLnBrk="1" latinLnBrk="0" hangingPunct="1">
              <a:defRPr sz="1800">
                <a:latin typeface="+mn-lt"/>
                <a:ea typeface="+mn-ea"/>
                <a:cs typeface="+mn-cs"/>
              </a:defRPr>
            </a:lvl3pPr>
            <a:lvl4pPr defTabSz="914400" eaLnBrk="1" latinLnBrk="0" hangingPunct="1">
              <a:defRPr sz="1800">
                <a:latin typeface="+mn-lt"/>
                <a:ea typeface="+mn-ea"/>
                <a:cs typeface="+mn-cs"/>
              </a:defRPr>
            </a:lvl4pPr>
            <a:lvl5pPr defTabSz="914400" eaLnBrk="1" latinLnBrk="0" hangingPunct="1">
              <a:defRPr sz="1800">
                <a:latin typeface="+mn-lt"/>
                <a:ea typeface="+mn-ea"/>
                <a:cs typeface="+mn-cs"/>
              </a:defRPr>
            </a:lvl5pPr>
            <a:lvl6pPr defTabSz="914400">
              <a:defRPr sz="1800">
                <a:latin typeface="+mn-lt"/>
                <a:ea typeface="+mn-ea"/>
                <a:cs typeface="+mn-cs"/>
              </a:defRPr>
            </a:lvl6pPr>
            <a:lvl7pPr defTabSz="914400">
              <a:defRPr sz="1800">
                <a:latin typeface="+mn-lt"/>
                <a:ea typeface="+mn-ea"/>
                <a:cs typeface="+mn-cs"/>
              </a:defRPr>
            </a:lvl7pPr>
            <a:lvl8pPr defTabSz="914400">
              <a:defRPr sz="1800">
                <a:latin typeface="+mn-lt"/>
                <a:ea typeface="+mn-ea"/>
                <a:cs typeface="+mn-cs"/>
              </a:defRPr>
            </a:lvl8pPr>
            <a:lvl9pPr defTabSz="914400">
              <a:defRPr sz="18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err="1" smtClean="0">
                <a:solidFill>
                  <a:srgbClr val="B83088"/>
                </a:solidFill>
              </a:rPr>
              <a:t>Índex</a:t>
            </a:r>
            <a:endParaRPr lang="es-ES" sz="2100" dirty="0">
              <a:solidFill>
                <a:srgbClr val="B830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44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4"/>
          <p:cNvSpPr>
            <a:spLocks noChangeArrowheads="1"/>
          </p:cNvSpPr>
          <p:nvPr/>
        </p:nvSpPr>
        <p:spPr bwMode="auto">
          <a:xfrm>
            <a:off x="1333335" y="3199292"/>
            <a:ext cx="4594485" cy="7034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660066"/>
            </a:solidFill>
            <a:round/>
            <a:headEnd/>
            <a:tailEnd/>
          </a:ln>
          <a:effectLst/>
        </p:spPr>
        <p:txBody>
          <a:bodyPr lIns="91432" tIns="45716" rIns="91432" bIns="45716" anchor="ctr"/>
          <a:lstStyle/>
          <a:p>
            <a:pPr algn="ctr"/>
            <a:endParaRPr lang="ca-ES" sz="900" b="1" dirty="0" smtClean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9" name="Rectángulo redondeado 4"/>
          <p:cNvSpPr>
            <a:spLocks noChangeArrowheads="1"/>
          </p:cNvSpPr>
          <p:nvPr/>
        </p:nvSpPr>
        <p:spPr bwMode="auto">
          <a:xfrm>
            <a:off x="1842034" y="4154796"/>
            <a:ext cx="3667028" cy="46963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660066"/>
            </a:solidFill>
            <a:round/>
            <a:headEnd/>
            <a:tailEnd/>
          </a:ln>
          <a:effectLst/>
        </p:spPr>
        <p:txBody>
          <a:bodyPr lIns="91432" tIns="45716" rIns="91432" bIns="45716" anchor="ctr"/>
          <a:lstStyle/>
          <a:p>
            <a:pPr algn="ctr"/>
            <a:endParaRPr lang="ca-ES" sz="900" b="1" dirty="0" smtClean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8" name="Rectángulo redondeado 4"/>
          <p:cNvSpPr>
            <a:spLocks noChangeArrowheads="1"/>
          </p:cNvSpPr>
          <p:nvPr/>
        </p:nvSpPr>
        <p:spPr bwMode="auto">
          <a:xfrm>
            <a:off x="1849527" y="2477558"/>
            <a:ext cx="3667028" cy="46963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660066"/>
            </a:solidFill>
            <a:round/>
            <a:headEnd/>
            <a:tailEnd/>
          </a:ln>
          <a:effectLst/>
        </p:spPr>
        <p:txBody>
          <a:bodyPr lIns="91432" tIns="45716" rIns="91432" bIns="45716" anchor="ctr"/>
          <a:lstStyle/>
          <a:p>
            <a:pPr algn="ctr"/>
            <a:endParaRPr lang="ca-ES" sz="900" b="1" dirty="0" smtClean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7" name="Rectángulo redondeado 4"/>
          <p:cNvSpPr>
            <a:spLocks noChangeArrowheads="1"/>
          </p:cNvSpPr>
          <p:nvPr/>
        </p:nvSpPr>
        <p:spPr bwMode="auto">
          <a:xfrm>
            <a:off x="1849527" y="1735029"/>
            <a:ext cx="3667028" cy="46963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660066"/>
            </a:solidFill>
            <a:round/>
            <a:headEnd/>
            <a:tailEnd/>
          </a:ln>
          <a:effectLst/>
        </p:spPr>
        <p:txBody>
          <a:bodyPr lIns="91432" tIns="45716" rIns="91432" bIns="45716" anchor="ctr"/>
          <a:lstStyle/>
          <a:p>
            <a:pPr algn="ctr"/>
            <a:endParaRPr lang="ca-ES" sz="900" b="1" dirty="0" smtClean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3" name="TextBox 32"/>
          <p:cNvSpPr txBox="1"/>
          <p:nvPr/>
        </p:nvSpPr>
        <p:spPr bwMode="auto">
          <a:xfrm>
            <a:off x="389548" y="860274"/>
            <a:ext cx="856648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1" defTabSz="914400" eaLnBrk="0" hangingPunct="0">
              <a:tabLst>
                <a:tab pos="228600" algn="l"/>
              </a:tabLst>
            </a:pPr>
            <a:r>
              <a:rPr lang="ca-ES" altLang="ca-ES" sz="1600" b="1" dirty="0" smtClean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2.1</a:t>
            </a:r>
            <a:r>
              <a:rPr lang="ca-ES" altLang="ca-ES" sz="1600" b="1" dirty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. Anàlisi i diagnosi </a:t>
            </a:r>
          </a:p>
        </p:txBody>
      </p:sp>
      <p:sp>
        <p:nvSpPr>
          <p:cNvPr id="2" name="Rectangle 1"/>
          <p:cNvSpPr/>
          <p:nvPr/>
        </p:nvSpPr>
        <p:spPr>
          <a:xfrm>
            <a:off x="2914501" y="2547779"/>
            <a:ext cx="1522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Reptes</a:t>
            </a:r>
            <a:endParaRPr lang="ca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4936" y="4204947"/>
            <a:ext cx="1941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Compromisos</a:t>
            </a:r>
            <a:endParaRPr lang="ca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5054" y="3263923"/>
            <a:ext cx="6184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DAFO </a:t>
            </a:r>
            <a:endParaRPr lang="ca-ES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ca-ES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ca-E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Debilitats, Amenaces, Fortaleses i </a:t>
            </a:r>
            <a:r>
              <a:rPr lang="ca-ES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Oportunitats)</a:t>
            </a:r>
            <a:endParaRPr lang="ca-ES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6608" y="1813509"/>
            <a:ext cx="3252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Antecedents i evolució </a:t>
            </a:r>
            <a:endParaRPr lang="ca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ángulo redondeado 48"/>
          <p:cNvSpPr/>
          <p:nvPr/>
        </p:nvSpPr>
        <p:spPr>
          <a:xfrm>
            <a:off x="6360957" y="1181044"/>
            <a:ext cx="2345327" cy="539772"/>
          </a:xfrm>
          <a:prstGeom prst="roundRect">
            <a:avLst/>
          </a:prstGeom>
          <a:solidFill>
            <a:srgbClr val="89478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SINTÈTIC</a:t>
            </a:r>
            <a:endParaRPr lang="ca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ángulo redondeado 48"/>
          <p:cNvSpPr/>
          <p:nvPr/>
        </p:nvSpPr>
        <p:spPr>
          <a:xfrm>
            <a:off x="6346009" y="1912955"/>
            <a:ext cx="2345327" cy="539772"/>
          </a:xfrm>
          <a:prstGeom prst="roundRect">
            <a:avLst/>
          </a:prstGeom>
          <a:solidFill>
            <a:srgbClr val="89478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FLEXIBLE</a:t>
            </a:r>
            <a:endParaRPr lang="ca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15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2"/>
          <p:cNvSpPr txBox="1"/>
          <p:nvPr/>
        </p:nvSpPr>
        <p:spPr bwMode="auto">
          <a:xfrm>
            <a:off x="397043" y="786627"/>
            <a:ext cx="856648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1" defTabSz="914400" eaLnBrk="0" hangingPunct="0">
              <a:tabLst>
                <a:tab pos="228600" algn="l"/>
              </a:tabLst>
            </a:pPr>
            <a:r>
              <a:rPr lang="ca-ES" altLang="ca-ES" sz="1600" b="1" dirty="0" smtClean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2.2</a:t>
            </a:r>
            <a:r>
              <a:rPr lang="ca-ES" altLang="ca-ES" sz="1600" b="1" dirty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. </a:t>
            </a:r>
            <a:r>
              <a:rPr lang="ca-ES" altLang="ca-ES" sz="1600" b="1" dirty="0" smtClean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Missió, visió, principis i valors</a:t>
            </a:r>
            <a:endParaRPr lang="ca-ES" altLang="ca-ES" sz="1600" b="1" dirty="0">
              <a:solidFill>
                <a:srgbClr val="521270"/>
              </a:solidFill>
              <a:latin typeface="Verdana"/>
              <a:ea typeface="Open Sans" pitchFamily="34" charset="0"/>
              <a:cs typeface="Verdana"/>
            </a:endParaRPr>
          </a:p>
        </p:txBody>
      </p:sp>
      <p:sp>
        <p:nvSpPr>
          <p:cNvPr id="5" name="Rectángulo redondeado 4"/>
          <p:cNvSpPr>
            <a:spLocks noChangeArrowheads="1"/>
          </p:cNvSpPr>
          <p:nvPr/>
        </p:nvSpPr>
        <p:spPr bwMode="auto">
          <a:xfrm>
            <a:off x="1025046" y="2336474"/>
            <a:ext cx="4714405" cy="70945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660066"/>
            </a:solidFill>
            <a:round/>
            <a:headEnd/>
            <a:tailEnd/>
          </a:ln>
          <a:effectLst/>
        </p:spPr>
        <p:txBody>
          <a:bodyPr lIns="91432" tIns="45716" rIns="91432" bIns="45716" anchor="ctr"/>
          <a:lstStyle/>
          <a:p>
            <a:pPr algn="ctr"/>
            <a:endParaRPr lang="ca-ES" sz="900" b="1" dirty="0" smtClean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9" name="Rectángulo redondeado 4"/>
          <p:cNvSpPr>
            <a:spLocks noChangeArrowheads="1"/>
          </p:cNvSpPr>
          <p:nvPr/>
        </p:nvSpPr>
        <p:spPr bwMode="auto">
          <a:xfrm>
            <a:off x="1548737" y="1422203"/>
            <a:ext cx="3667028" cy="80509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660066"/>
            </a:solidFill>
            <a:round/>
            <a:headEnd/>
            <a:tailEnd/>
          </a:ln>
          <a:effectLst/>
        </p:spPr>
        <p:txBody>
          <a:bodyPr lIns="91432" tIns="45716" rIns="91432" bIns="45716" anchor="ctr"/>
          <a:lstStyle/>
          <a:p>
            <a:pPr algn="ctr"/>
            <a:endParaRPr lang="ca-ES" sz="900" b="1" dirty="0" smtClean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79873" y="1501586"/>
            <a:ext cx="32528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Missió:</a:t>
            </a:r>
          </a:p>
          <a:p>
            <a:pPr algn="ctr"/>
            <a:r>
              <a:rPr lang="ca-E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raó de ser</a:t>
            </a:r>
            <a:endParaRPr lang="ca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4971" y="2368036"/>
            <a:ext cx="44670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Visió:</a:t>
            </a:r>
          </a:p>
          <a:p>
            <a:pPr algn="ctr"/>
            <a:r>
              <a:rPr lang="ca-E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direcció cap on es vol anar</a:t>
            </a:r>
            <a:endParaRPr lang="ca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ángulo redondeado 4"/>
          <p:cNvSpPr>
            <a:spLocks noChangeArrowheads="1"/>
          </p:cNvSpPr>
          <p:nvPr/>
        </p:nvSpPr>
        <p:spPr bwMode="auto">
          <a:xfrm>
            <a:off x="1025046" y="3167353"/>
            <a:ext cx="4714406" cy="13944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660066"/>
            </a:solidFill>
            <a:round/>
            <a:headEnd/>
            <a:tailEnd/>
          </a:ln>
          <a:effectLst/>
        </p:spPr>
        <p:txBody>
          <a:bodyPr lIns="91432" tIns="45716" rIns="91432" bIns="45716" anchor="ctr"/>
          <a:lstStyle/>
          <a:p>
            <a:pPr algn="ctr"/>
            <a:endParaRPr lang="ca-ES" sz="900" b="1" dirty="0" smtClean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33233" y="3264395"/>
            <a:ext cx="4898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Principis | Valors:</a:t>
            </a:r>
          </a:p>
          <a:p>
            <a:pPr algn="ctr"/>
            <a:r>
              <a:rPr lang="ca-E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actituds de les persones </a:t>
            </a:r>
          </a:p>
          <a:p>
            <a:pPr algn="ctr"/>
            <a:r>
              <a:rPr lang="ca-E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poden conduir-nos a assolir millor els mandats estratègics</a:t>
            </a:r>
            <a:endParaRPr lang="ca-ES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ángulo redondeado 48"/>
          <p:cNvSpPr/>
          <p:nvPr/>
        </p:nvSpPr>
        <p:spPr>
          <a:xfrm>
            <a:off x="5032738" y="2002409"/>
            <a:ext cx="2594242" cy="539772"/>
          </a:xfrm>
          <a:prstGeom prst="roundRect">
            <a:avLst/>
          </a:prstGeom>
          <a:solidFill>
            <a:srgbClr val="89478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INDISPENSABLE</a:t>
            </a:r>
            <a:endParaRPr lang="ca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ángulo redondeado 48"/>
          <p:cNvSpPr/>
          <p:nvPr/>
        </p:nvSpPr>
        <p:spPr>
          <a:xfrm>
            <a:off x="5612040" y="3131331"/>
            <a:ext cx="2594242" cy="539772"/>
          </a:xfrm>
          <a:prstGeom prst="roundRect">
            <a:avLst/>
          </a:prstGeom>
          <a:solidFill>
            <a:srgbClr val="89478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FLEXIBLE</a:t>
            </a:r>
            <a:endParaRPr lang="ca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3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2"/>
          <p:cNvSpPr txBox="1"/>
          <p:nvPr/>
        </p:nvSpPr>
        <p:spPr bwMode="auto">
          <a:xfrm>
            <a:off x="397043" y="786627"/>
            <a:ext cx="856648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1" defTabSz="914400" eaLnBrk="0" hangingPunct="0">
              <a:tabLst>
                <a:tab pos="228600" algn="l"/>
              </a:tabLst>
            </a:pPr>
            <a:r>
              <a:rPr lang="ca-ES" altLang="ca-ES" sz="1600" b="1" dirty="0" smtClean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2.3</a:t>
            </a:r>
            <a:r>
              <a:rPr lang="ca-ES" altLang="ca-ES" sz="1600" b="1" dirty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. Objectius i </a:t>
            </a:r>
            <a:r>
              <a:rPr lang="ca-ES" altLang="ca-ES" sz="1600" b="1" dirty="0" smtClean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estratègies</a:t>
            </a:r>
            <a:endParaRPr lang="ca-ES" altLang="ca-ES" sz="1600" b="1" dirty="0">
              <a:solidFill>
                <a:srgbClr val="521270"/>
              </a:solidFill>
              <a:latin typeface="Verdana"/>
              <a:ea typeface="Open Sans" pitchFamily="34" charset="0"/>
              <a:cs typeface="Verdana"/>
            </a:endParaRPr>
          </a:p>
        </p:txBody>
      </p:sp>
      <p:sp>
        <p:nvSpPr>
          <p:cNvPr id="5" name="Rectángulo redondeado 4"/>
          <p:cNvSpPr>
            <a:spLocks noChangeArrowheads="1"/>
          </p:cNvSpPr>
          <p:nvPr/>
        </p:nvSpPr>
        <p:spPr bwMode="auto">
          <a:xfrm>
            <a:off x="1533746" y="1709423"/>
            <a:ext cx="4078294" cy="101636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660066"/>
            </a:solidFill>
            <a:round/>
            <a:headEnd/>
            <a:tailEnd/>
          </a:ln>
          <a:effectLst/>
        </p:spPr>
        <p:txBody>
          <a:bodyPr lIns="91432" tIns="45716" rIns="91432" bIns="45716" anchor="ctr"/>
          <a:lstStyle/>
          <a:p>
            <a:pPr algn="ctr"/>
            <a:endParaRPr lang="ca-ES" sz="900" b="1" dirty="0" smtClean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33746" y="1787903"/>
            <a:ext cx="407829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Objectius estratègics</a:t>
            </a:r>
          </a:p>
          <a:p>
            <a:pPr algn="ctr"/>
            <a:r>
              <a:rPr lang="ca-E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Els resultats que volem assolir</a:t>
            </a:r>
          </a:p>
          <a:p>
            <a:pPr algn="ctr"/>
            <a:r>
              <a:rPr lang="ca-E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volem arribar</a:t>
            </a:r>
            <a:r>
              <a:rPr lang="ca-ES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ca-ES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ángulo redondeado 4"/>
          <p:cNvSpPr>
            <a:spLocks noChangeArrowheads="1"/>
          </p:cNvSpPr>
          <p:nvPr/>
        </p:nvSpPr>
        <p:spPr bwMode="auto">
          <a:xfrm>
            <a:off x="1533746" y="2945406"/>
            <a:ext cx="4078293" cy="101636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660066"/>
            </a:solidFill>
            <a:round/>
            <a:headEnd/>
            <a:tailEnd/>
          </a:ln>
          <a:effectLst/>
        </p:spPr>
        <p:txBody>
          <a:bodyPr lIns="91432" tIns="45716" rIns="91432" bIns="45716" anchor="ctr"/>
          <a:lstStyle/>
          <a:p>
            <a:pPr algn="ctr"/>
            <a:endParaRPr lang="ca-ES" sz="900" b="1" dirty="0" smtClean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33747" y="3023886"/>
            <a:ext cx="40782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Estratègies</a:t>
            </a:r>
          </a:p>
          <a:p>
            <a:pPr algn="ctr"/>
            <a:r>
              <a:rPr lang="ca-E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 fer per assolir-ho</a:t>
            </a:r>
          </a:p>
          <a:p>
            <a:pPr algn="ctr"/>
            <a:r>
              <a:rPr lang="ca-ES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Quin camí seguirem per arribar-hi?</a:t>
            </a:r>
            <a:endParaRPr lang="ca-ES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ángulo redondeado 48"/>
          <p:cNvSpPr/>
          <p:nvPr/>
        </p:nvSpPr>
        <p:spPr>
          <a:xfrm>
            <a:off x="5395472" y="2631009"/>
            <a:ext cx="2594242" cy="539772"/>
          </a:xfrm>
          <a:prstGeom prst="roundRect">
            <a:avLst/>
          </a:prstGeom>
          <a:solidFill>
            <a:srgbClr val="89478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INDISPENSABLE</a:t>
            </a:r>
            <a:endParaRPr lang="ca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ángulo redondeado 48"/>
          <p:cNvSpPr/>
          <p:nvPr/>
        </p:nvSpPr>
        <p:spPr>
          <a:xfrm>
            <a:off x="5395472" y="3691885"/>
            <a:ext cx="2594242" cy="539772"/>
          </a:xfrm>
          <a:prstGeom prst="roundRect">
            <a:avLst/>
          </a:prstGeom>
          <a:solidFill>
            <a:srgbClr val="89478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FLEXIBLE</a:t>
            </a:r>
            <a:endParaRPr lang="ca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50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2"/>
          <p:cNvSpPr txBox="1"/>
          <p:nvPr/>
        </p:nvSpPr>
        <p:spPr bwMode="auto">
          <a:xfrm>
            <a:off x="397043" y="786627"/>
            <a:ext cx="856648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1" defTabSz="914400" eaLnBrk="0" hangingPunct="0">
              <a:tabLst>
                <a:tab pos="228600" algn="l"/>
              </a:tabLst>
            </a:pPr>
            <a:r>
              <a:rPr lang="ca-ES" altLang="ca-ES" sz="1600" b="1" dirty="0" smtClean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2.4</a:t>
            </a:r>
            <a:r>
              <a:rPr lang="ca-ES" altLang="ca-ES" sz="1600" b="1" dirty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. Pla d’actuacions: projecte artístic, serveis, comunicació, públics </a:t>
            </a:r>
            <a:r>
              <a:rPr lang="ca-ES" altLang="ca-ES" sz="1600" b="1" dirty="0" smtClean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...</a:t>
            </a:r>
            <a:endParaRPr lang="ca-ES" altLang="ca-ES" sz="1600" b="1" dirty="0">
              <a:solidFill>
                <a:srgbClr val="521270"/>
              </a:solidFill>
              <a:latin typeface="Verdana"/>
              <a:ea typeface="Open Sans" pitchFamily="34" charset="0"/>
              <a:cs typeface="Verdana"/>
            </a:endParaRPr>
          </a:p>
        </p:txBody>
      </p:sp>
      <p:sp>
        <p:nvSpPr>
          <p:cNvPr id="4" name="Rectángulo redondeado 4"/>
          <p:cNvSpPr>
            <a:spLocks noChangeArrowheads="1"/>
          </p:cNvSpPr>
          <p:nvPr/>
        </p:nvSpPr>
        <p:spPr bwMode="auto">
          <a:xfrm>
            <a:off x="2165108" y="2150301"/>
            <a:ext cx="5127606" cy="14712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660066"/>
            </a:solidFill>
            <a:round/>
            <a:headEnd/>
            <a:tailEnd/>
          </a:ln>
          <a:effectLst/>
        </p:spPr>
        <p:txBody>
          <a:bodyPr lIns="91432" tIns="45716" rIns="91432" bIns="45716" anchor="ctr"/>
          <a:lstStyle/>
          <a:p>
            <a:pPr algn="ctr"/>
            <a:endParaRPr lang="ca-ES" sz="900" b="1" dirty="0" smtClean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65108" y="2445777"/>
            <a:ext cx="50676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Línies d’acció | actuacions</a:t>
            </a:r>
          </a:p>
          <a:p>
            <a:pPr algn="ctr"/>
            <a:r>
              <a:rPr lang="ca-E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Síntesi </a:t>
            </a:r>
            <a:r>
              <a:rPr lang="ca-E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quantificada en termes monetaris del conjunt d'activitats </a:t>
            </a:r>
            <a:r>
              <a:rPr lang="ca-E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planificades</a:t>
            </a:r>
            <a:endParaRPr lang="ca-ES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ángulo redondeado 4"/>
          <p:cNvSpPr>
            <a:spLocks noChangeArrowheads="1"/>
          </p:cNvSpPr>
          <p:nvPr/>
        </p:nvSpPr>
        <p:spPr bwMode="auto">
          <a:xfrm>
            <a:off x="3757020" y="1379504"/>
            <a:ext cx="1892648" cy="92750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660066"/>
            </a:solidFill>
            <a:round/>
            <a:headEnd/>
            <a:tailEnd/>
          </a:ln>
          <a:effectLst/>
        </p:spPr>
        <p:txBody>
          <a:bodyPr lIns="91432" tIns="45716" rIns="91432" bIns="45716" anchor="ctr"/>
          <a:lstStyle/>
          <a:p>
            <a:pPr algn="ctr"/>
            <a:endParaRPr lang="ca-ES" sz="900" b="1" dirty="0" smtClean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7020" y="1455417"/>
            <a:ext cx="201781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Projecte artístic: producció i programació</a:t>
            </a:r>
          </a:p>
        </p:txBody>
      </p:sp>
      <p:sp>
        <p:nvSpPr>
          <p:cNvPr id="10" name="Rectángulo redondeado 4"/>
          <p:cNvSpPr>
            <a:spLocks noChangeArrowheads="1"/>
          </p:cNvSpPr>
          <p:nvPr/>
        </p:nvSpPr>
        <p:spPr bwMode="auto">
          <a:xfrm>
            <a:off x="1785681" y="3437815"/>
            <a:ext cx="1512675" cy="8089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660066"/>
            </a:solidFill>
            <a:round/>
            <a:headEnd/>
            <a:tailEnd/>
          </a:ln>
          <a:effectLst/>
        </p:spPr>
        <p:txBody>
          <a:bodyPr lIns="91432" tIns="45716" rIns="91432" bIns="45716" anchor="ctr"/>
          <a:lstStyle/>
          <a:p>
            <a:pPr algn="ctr"/>
            <a:endParaRPr lang="ca-ES" sz="900" b="1" dirty="0" smtClean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85681" y="3565311"/>
            <a:ext cx="15126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 de </a:t>
            </a:r>
          </a:p>
          <a:p>
            <a:pPr algn="ctr">
              <a:lnSpc>
                <a:spcPts val="18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comunicació</a:t>
            </a:r>
          </a:p>
        </p:txBody>
      </p:sp>
      <p:sp>
        <p:nvSpPr>
          <p:cNvPr id="12" name="Rectángulo redondeado 4"/>
          <p:cNvSpPr>
            <a:spLocks noChangeArrowheads="1"/>
          </p:cNvSpPr>
          <p:nvPr/>
        </p:nvSpPr>
        <p:spPr bwMode="auto">
          <a:xfrm>
            <a:off x="3152450" y="3407209"/>
            <a:ext cx="1828624" cy="12394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660066"/>
            </a:solidFill>
            <a:round/>
            <a:headEnd/>
            <a:tailEnd/>
          </a:ln>
          <a:effectLst/>
        </p:spPr>
        <p:txBody>
          <a:bodyPr lIns="91432" tIns="45716" rIns="91432" bIns="45716" anchor="ctr"/>
          <a:lstStyle/>
          <a:p>
            <a:pPr algn="ctr"/>
            <a:endParaRPr lang="ca-ES" sz="900" b="1" dirty="0" smtClean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30654" y="3577309"/>
            <a:ext cx="167221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 de generació i fidelització </a:t>
            </a:r>
          </a:p>
          <a:p>
            <a:pPr algn="ctr">
              <a:lnSpc>
                <a:spcPts val="18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públics</a:t>
            </a:r>
          </a:p>
        </p:txBody>
      </p:sp>
      <p:sp>
        <p:nvSpPr>
          <p:cNvPr id="15" name="Rectángulo redondeado 4"/>
          <p:cNvSpPr>
            <a:spLocks noChangeArrowheads="1"/>
          </p:cNvSpPr>
          <p:nvPr/>
        </p:nvSpPr>
        <p:spPr bwMode="auto">
          <a:xfrm>
            <a:off x="1242156" y="1843429"/>
            <a:ext cx="1317077" cy="47153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660066"/>
            </a:solidFill>
            <a:round/>
            <a:headEnd/>
            <a:tailEnd/>
          </a:ln>
          <a:effectLst/>
        </p:spPr>
        <p:txBody>
          <a:bodyPr lIns="91432" tIns="45716" rIns="91432" bIns="45716" anchor="ctr"/>
          <a:lstStyle/>
          <a:p>
            <a:pPr algn="ctr"/>
            <a:endParaRPr lang="ca-ES" sz="900" b="1" dirty="0" smtClean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51328" y="1927306"/>
            <a:ext cx="153307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 d’usos</a:t>
            </a:r>
          </a:p>
        </p:txBody>
      </p:sp>
      <p:sp>
        <p:nvSpPr>
          <p:cNvPr id="17" name="Rectángulo redondeado 4"/>
          <p:cNvSpPr>
            <a:spLocks noChangeArrowheads="1"/>
          </p:cNvSpPr>
          <p:nvPr/>
        </p:nvSpPr>
        <p:spPr bwMode="auto">
          <a:xfrm>
            <a:off x="6722290" y="1582922"/>
            <a:ext cx="1880289" cy="86870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660066"/>
            </a:solidFill>
            <a:round/>
            <a:headEnd/>
            <a:tailEnd/>
          </a:ln>
          <a:effectLst/>
        </p:spPr>
        <p:txBody>
          <a:bodyPr lIns="91432" tIns="45716" rIns="91432" bIns="45716" anchor="ctr"/>
          <a:lstStyle/>
          <a:p>
            <a:pPr algn="ctr"/>
            <a:endParaRPr lang="ca-ES" sz="900" b="1" dirty="0" smtClean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22290" y="1651416"/>
            <a:ext cx="187165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Condicions i preus de cessió i ús de l’equipament</a:t>
            </a:r>
          </a:p>
        </p:txBody>
      </p:sp>
      <p:sp>
        <p:nvSpPr>
          <p:cNvPr id="19" name="Rectángulo redondeado 4"/>
          <p:cNvSpPr>
            <a:spLocks noChangeArrowheads="1"/>
          </p:cNvSpPr>
          <p:nvPr/>
        </p:nvSpPr>
        <p:spPr bwMode="auto">
          <a:xfrm>
            <a:off x="7023460" y="3395268"/>
            <a:ext cx="1317077" cy="47153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660066"/>
            </a:solidFill>
            <a:round/>
            <a:headEnd/>
            <a:tailEnd/>
          </a:ln>
          <a:effectLst/>
        </p:spPr>
        <p:txBody>
          <a:bodyPr lIns="91432" tIns="45716" rIns="91432" bIns="45716" anchor="ctr"/>
          <a:lstStyle/>
          <a:p>
            <a:pPr algn="ctr"/>
            <a:endParaRPr lang="ca-ES" sz="900" b="1" dirty="0" smtClean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32632" y="3479145"/>
            <a:ext cx="153307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</a:t>
            </a:r>
          </a:p>
        </p:txBody>
      </p:sp>
      <p:sp>
        <p:nvSpPr>
          <p:cNvPr id="21" name="Rectángulo redondeado 48"/>
          <p:cNvSpPr/>
          <p:nvPr/>
        </p:nvSpPr>
        <p:spPr>
          <a:xfrm>
            <a:off x="5425169" y="4246805"/>
            <a:ext cx="2594242" cy="539772"/>
          </a:xfrm>
          <a:prstGeom prst="roundRect">
            <a:avLst/>
          </a:prstGeom>
          <a:solidFill>
            <a:srgbClr val="89478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FLEXIBLE</a:t>
            </a:r>
            <a:endParaRPr lang="ca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98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2"/>
          <p:cNvSpPr txBox="1"/>
          <p:nvPr/>
        </p:nvSpPr>
        <p:spPr bwMode="auto">
          <a:xfrm>
            <a:off x="397043" y="786627"/>
            <a:ext cx="856648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1" defTabSz="914400" eaLnBrk="0" hangingPunct="0">
              <a:tabLst>
                <a:tab pos="228600" algn="l"/>
              </a:tabLst>
            </a:pPr>
            <a:r>
              <a:rPr lang="ca-ES" altLang="ca-ES" sz="1600" b="1" dirty="0" smtClean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2.5</a:t>
            </a:r>
            <a:r>
              <a:rPr lang="ca-ES" altLang="ca-ES" sz="1600" b="1" dirty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. Recursos: personal, equipaments, </a:t>
            </a:r>
            <a:r>
              <a:rPr lang="ca-ES" altLang="ca-ES" sz="1600" b="1" dirty="0" smtClean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...</a:t>
            </a:r>
            <a:endParaRPr lang="ca-ES" altLang="ca-ES" sz="1600" b="1" dirty="0">
              <a:solidFill>
                <a:srgbClr val="521270"/>
              </a:solidFill>
              <a:latin typeface="Verdana"/>
              <a:ea typeface="Open Sans" pitchFamily="34" charset="0"/>
              <a:cs typeface="Verdana"/>
            </a:endParaRPr>
          </a:p>
        </p:txBody>
      </p:sp>
      <p:sp>
        <p:nvSpPr>
          <p:cNvPr id="4" name="Rectángulo redondeado 4"/>
          <p:cNvSpPr>
            <a:spLocks noChangeArrowheads="1"/>
          </p:cNvSpPr>
          <p:nvPr/>
        </p:nvSpPr>
        <p:spPr bwMode="auto">
          <a:xfrm>
            <a:off x="2459176" y="1384423"/>
            <a:ext cx="6041036" cy="108007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660066"/>
            </a:solidFill>
            <a:round/>
            <a:headEnd/>
            <a:tailEnd/>
          </a:ln>
          <a:effectLst/>
        </p:spPr>
        <p:txBody>
          <a:bodyPr lIns="91432" tIns="45716" rIns="91432" bIns="45716" anchor="ctr"/>
          <a:lstStyle/>
          <a:p>
            <a:pPr algn="ctr"/>
            <a:endParaRPr lang="ca-ES" sz="900" b="1" dirty="0" smtClean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3117" y="1462903"/>
            <a:ext cx="57571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 de personal</a:t>
            </a:r>
          </a:p>
          <a:p>
            <a:pPr algn="ctr"/>
            <a:r>
              <a:rPr lang="ca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previsió del personal necessari per al desenvolupament de les activitats </a:t>
            </a:r>
            <a:r>
              <a:rPr lang="ca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programades</a:t>
            </a:r>
            <a:endParaRPr lang="ca-ES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ángulo redondeado 4"/>
          <p:cNvSpPr>
            <a:spLocks noChangeArrowheads="1"/>
          </p:cNvSpPr>
          <p:nvPr/>
        </p:nvSpPr>
        <p:spPr bwMode="auto">
          <a:xfrm>
            <a:off x="2459176" y="2622012"/>
            <a:ext cx="6041036" cy="108007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660066"/>
            </a:solidFill>
            <a:round/>
            <a:headEnd/>
            <a:tailEnd/>
          </a:ln>
          <a:effectLst/>
        </p:spPr>
        <p:txBody>
          <a:bodyPr lIns="91432" tIns="45716" rIns="91432" bIns="45716" anchor="ctr"/>
          <a:lstStyle/>
          <a:p>
            <a:pPr algn="ctr"/>
            <a:endParaRPr lang="ca-ES" sz="900" b="1" dirty="0" smtClean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3117" y="2700492"/>
            <a:ext cx="575719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Calendari</a:t>
            </a:r>
          </a:p>
          <a:p>
            <a:pPr algn="ctr"/>
            <a:r>
              <a:rPr lang="ca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fases del procés i principals dates d'execució </a:t>
            </a:r>
            <a:endParaRPr lang="ca-E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ca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ca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activitats de </a:t>
            </a:r>
            <a:r>
              <a:rPr lang="ca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l’equipament</a:t>
            </a:r>
            <a:r>
              <a:rPr lang="ca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a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ca-ES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ángulo redondeado 4"/>
          <p:cNvSpPr>
            <a:spLocks noChangeArrowheads="1"/>
          </p:cNvSpPr>
          <p:nvPr/>
        </p:nvSpPr>
        <p:spPr bwMode="auto">
          <a:xfrm>
            <a:off x="2459176" y="3861475"/>
            <a:ext cx="6041036" cy="7990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660066"/>
            </a:solidFill>
            <a:round/>
            <a:headEnd/>
            <a:tailEnd/>
          </a:ln>
          <a:effectLst/>
        </p:spPr>
        <p:txBody>
          <a:bodyPr lIns="91432" tIns="45716" rIns="91432" bIns="45716" anchor="ctr"/>
          <a:lstStyle/>
          <a:p>
            <a:pPr algn="ctr"/>
            <a:endParaRPr lang="ca-ES" sz="900" b="1" dirty="0" smtClean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3117" y="3939955"/>
            <a:ext cx="57571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 </a:t>
            </a:r>
            <a:r>
              <a:rPr lang="ca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manteniment, d'utilització </a:t>
            </a:r>
            <a:r>
              <a:rPr lang="ca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d'espais </a:t>
            </a:r>
            <a:endParaRPr lang="ca-E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ca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ca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logística de </a:t>
            </a:r>
            <a:r>
              <a:rPr lang="ca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materials</a:t>
            </a:r>
            <a:endParaRPr lang="ca-ES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ángulo redondeado 48"/>
          <p:cNvSpPr/>
          <p:nvPr/>
        </p:nvSpPr>
        <p:spPr>
          <a:xfrm>
            <a:off x="173767" y="1310147"/>
            <a:ext cx="2594242" cy="539772"/>
          </a:xfrm>
          <a:prstGeom prst="roundRect">
            <a:avLst/>
          </a:prstGeom>
          <a:solidFill>
            <a:srgbClr val="89478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INDISPENSABLE</a:t>
            </a:r>
            <a:endParaRPr lang="ca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ángulo redondeado 48"/>
          <p:cNvSpPr/>
          <p:nvPr/>
        </p:nvSpPr>
        <p:spPr>
          <a:xfrm>
            <a:off x="854241" y="3511897"/>
            <a:ext cx="2137043" cy="539772"/>
          </a:xfrm>
          <a:prstGeom prst="roundRect">
            <a:avLst/>
          </a:prstGeom>
          <a:solidFill>
            <a:srgbClr val="89478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FLEXIBLE</a:t>
            </a:r>
            <a:endParaRPr lang="ca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53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4"/>
          <p:cNvSpPr>
            <a:spLocks noChangeArrowheads="1"/>
          </p:cNvSpPr>
          <p:nvPr/>
        </p:nvSpPr>
        <p:spPr bwMode="auto">
          <a:xfrm>
            <a:off x="4114491" y="2951357"/>
            <a:ext cx="2923390" cy="7841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660066"/>
            </a:solidFill>
            <a:round/>
            <a:headEnd/>
            <a:tailEnd/>
          </a:ln>
          <a:effectLst/>
        </p:spPr>
        <p:txBody>
          <a:bodyPr lIns="91432" tIns="45716" rIns="91432" bIns="45716" anchor="ctr"/>
          <a:lstStyle/>
          <a:p>
            <a:pPr algn="ctr"/>
            <a:endParaRPr lang="ca-ES" sz="900" b="1" dirty="0" smtClean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" name="Rectángulo redondeado 4"/>
          <p:cNvSpPr>
            <a:spLocks noChangeArrowheads="1"/>
          </p:cNvSpPr>
          <p:nvPr/>
        </p:nvSpPr>
        <p:spPr bwMode="auto">
          <a:xfrm>
            <a:off x="1910274" y="2828117"/>
            <a:ext cx="2338709" cy="8089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660066"/>
            </a:solidFill>
            <a:round/>
            <a:headEnd/>
            <a:tailEnd/>
          </a:ln>
          <a:effectLst/>
        </p:spPr>
        <p:txBody>
          <a:bodyPr lIns="91432" tIns="45716" rIns="91432" bIns="45716" anchor="ctr"/>
          <a:lstStyle/>
          <a:p>
            <a:pPr algn="ctr"/>
            <a:endParaRPr lang="ca-ES" sz="900" b="1" dirty="0" smtClean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3" name="TextBox 32"/>
          <p:cNvSpPr txBox="1"/>
          <p:nvPr/>
        </p:nvSpPr>
        <p:spPr bwMode="auto">
          <a:xfrm>
            <a:off x="397043" y="786627"/>
            <a:ext cx="856648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1" defTabSz="914400" eaLnBrk="0" hangingPunct="0">
              <a:tabLst>
                <a:tab pos="228600" algn="l"/>
              </a:tabLst>
            </a:pPr>
            <a:r>
              <a:rPr lang="ca-ES" altLang="ca-ES" sz="1600" b="1" dirty="0" smtClean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2.6</a:t>
            </a:r>
            <a:r>
              <a:rPr lang="ca-ES" altLang="ca-ES" sz="1600" b="1" dirty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. Pressupost d’ingressos i despeses (corrent/ordinari i d’inversió</a:t>
            </a:r>
            <a:r>
              <a:rPr lang="ca-ES" altLang="ca-ES" sz="1600" b="1" dirty="0" smtClean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)</a:t>
            </a:r>
            <a:endParaRPr lang="ca-ES" altLang="ca-ES" sz="1600" b="1" dirty="0">
              <a:solidFill>
                <a:srgbClr val="521270"/>
              </a:solidFill>
              <a:latin typeface="Verdana"/>
              <a:ea typeface="Open Sans" pitchFamily="34" charset="0"/>
              <a:cs typeface="Verdan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0274" y="2955613"/>
            <a:ext cx="23387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Assignació de responsabilitats</a:t>
            </a:r>
          </a:p>
        </p:txBody>
      </p:sp>
      <p:sp>
        <p:nvSpPr>
          <p:cNvPr id="4" name="Rectángulo redondeado 4"/>
          <p:cNvSpPr>
            <a:spLocks noChangeArrowheads="1"/>
          </p:cNvSpPr>
          <p:nvPr/>
        </p:nvSpPr>
        <p:spPr bwMode="auto">
          <a:xfrm>
            <a:off x="1910275" y="1475744"/>
            <a:ext cx="5127606" cy="11250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660066"/>
            </a:solidFill>
            <a:round/>
            <a:headEnd/>
            <a:tailEnd/>
          </a:ln>
          <a:effectLst/>
        </p:spPr>
        <p:txBody>
          <a:bodyPr lIns="91432" tIns="45716" rIns="91432" bIns="45716" anchor="ctr"/>
          <a:lstStyle/>
          <a:p>
            <a:pPr algn="ctr"/>
            <a:endParaRPr lang="ca-ES" sz="900" b="1" dirty="0" smtClean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10275" y="1554224"/>
            <a:ext cx="50676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pressupost</a:t>
            </a:r>
          </a:p>
          <a:p>
            <a:pPr algn="ctr"/>
            <a:r>
              <a:rPr lang="ca-E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Síntesi </a:t>
            </a:r>
            <a:r>
              <a:rPr lang="ca-E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quantificada en termes monetaris del conjunt d'activitats </a:t>
            </a:r>
            <a:r>
              <a:rPr lang="ca-ES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planificades</a:t>
            </a:r>
            <a:endParaRPr lang="ca-ES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48984" y="3066410"/>
            <a:ext cx="26963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Sistematització de la gestió</a:t>
            </a:r>
          </a:p>
          <a:p>
            <a:pPr algn="ctr">
              <a:lnSpc>
                <a:spcPts val="18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 direcció per objectius</a:t>
            </a:r>
          </a:p>
        </p:txBody>
      </p:sp>
      <p:sp>
        <p:nvSpPr>
          <p:cNvPr id="9" name="Rectángulo redondeado 48"/>
          <p:cNvSpPr/>
          <p:nvPr/>
        </p:nvSpPr>
        <p:spPr>
          <a:xfrm>
            <a:off x="3079628" y="4086024"/>
            <a:ext cx="2594242" cy="539772"/>
          </a:xfrm>
          <a:prstGeom prst="roundRect">
            <a:avLst/>
          </a:prstGeom>
          <a:solidFill>
            <a:srgbClr val="89478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INDISPENSABLE</a:t>
            </a:r>
            <a:endParaRPr lang="ca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06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 txBox="1">
            <a:spLocks/>
          </p:cNvSpPr>
          <p:nvPr/>
        </p:nvSpPr>
        <p:spPr>
          <a:xfrm>
            <a:off x="502169" y="798721"/>
            <a:ext cx="7982264" cy="28717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0"/>
              </a:spcBef>
              <a:spcAft>
                <a:spcPts val="1200"/>
              </a:spcAft>
              <a:defRPr lang="es-ES" sz="1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ca-ES" altLang="ca-ES" sz="1400" dirty="0" smtClea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Atès </a:t>
            </a:r>
            <a:r>
              <a:rPr lang="ca-ES" altLang="ca-ES" sz="14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les estimacions sobre el futur suposen un elevat grau d'incertesa, </a:t>
            </a:r>
            <a:r>
              <a:rPr lang="ca-ES" altLang="ca-ES" sz="18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els pressupostos no es fan per a veure si s'encerten o no</a:t>
            </a:r>
            <a:r>
              <a:rPr lang="ca-ES" altLang="ca-ES" sz="14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ca-ES" altLang="ca-ES" sz="1400" dirty="0" smtClean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endParaRPr lang="ca-ES" altLang="ca-ES" sz="1400" dirty="0" smtClean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ca-ES" altLang="ca-ES" sz="1400" dirty="0" smtClea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ca-ES" altLang="ca-ES" sz="14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realitat, els pressupostos es confeccionen per a </a:t>
            </a:r>
            <a:r>
              <a:rPr lang="ca-ES" altLang="ca-ES" sz="18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quantificar allò que es creu que s'esdevindrà </a:t>
            </a:r>
            <a:r>
              <a:rPr lang="ca-ES" altLang="ca-ES" sz="14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el futur. </a:t>
            </a:r>
          </a:p>
          <a:p>
            <a:pPr marL="0" lvl="3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ca-ES" altLang="ca-ES" sz="1400" dirty="0" smtClean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3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ca-ES" altLang="ca-ES" sz="1400" dirty="0" smtClea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D'aquesta </a:t>
            </a:r>
            <a:r>
              <a:rPr lang="ca-ES" altLang="ca-ES" sz="14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manera, l'organització pot prendre decisions a temps per a </a:t>
            </a:r>
            <a:r>
              <a:rPr lang="ca-ES" altLang="ca-ES" sz="18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intentar incidir sobre el futur i fer-lo més favorable</a:t>
            </a:r>
            <a:r>
              <a:rPr lang="ca-ES" altLang="ca-ES" sz="14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ca-ES" altLang="ca-ES" sz="1400" dirty="0" smtClean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3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ca-ES" altLang="ca-ES" sz="14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3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ca-ES" altLang="ca-ES" sz="1400" dirty="0" smtClea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ca-ES" altLang="ca-ES" sz="14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més a més, amb els pressupostos es pot </a:t>
            </a:r>
            <a:r>
              <a:rPr lang="ca-ES" altLang="ca-ES" sz="18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controlar l'evolució </a:t>
            </a:r>
            <a:r>
              <a:rPr lang="ca-ES" altLang="ca-ES" sz="14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l'organització al comparar les previsions amb la realitat. </a:t>
            </a:r>
            <a:endParaRPr lang="ca-ES" altLang="ca-ES" sz="1400" dirty="0" smtClean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3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ca-ES" altLang="ca-ES" sz="14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3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ca-ES" altLang="ca-ES" sz="1400" dirty="0" smtClea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Finalment</a:t>
            </a:r>
            <a:r>
              <a:rPr lang="ca-ES" altLang="ca-ES" sz="14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els pressupostos permeten adoptar </a:t>
            </a:r>
            <a:r>
              <a:rPr lang="ca-ES" altLang="ca-ES" sz="18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mesures correctives</a:t>
            </a:r>
            <a:r>
              <a:rPr lang="ca-ES" altLang="ca-ES" sz="14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 partir de les desviacions detectades abans que sigui massa tard.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ca-ES" altLang="ca-ES" sz="1800" dirty="0" smtClean="0"/>
          </a:p>
          <a:p>
            <a:pPr marL="5111750" indent="1746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ca-ES" altLang="ca-ES" sz="1050" dirty="0" smtClean="0"/>
              <a:t>		Oriol Amat, 2008 </a:t>
            </a:r>
          </a:p>
        </p:txBody>
      </p:sp>
    </p:spTree>
    <p:extLst>
      <p:ext uri="{BB962C8B-B14F-4D97-AF65-F5344CB8AC3E}">
        <p14:creationId xmlns:p14="http://schemas.microsoft.com/office/powerpoint/2010/main" val="3745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431800" y="213254"/>
            <a:ext cx="8229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altLang="ca-ES" sz="2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 bwMode="auto">
          <a:xfrm>
            <a:off x="431800" y="964532"/>
            <a:ext cx="8229600" cy="324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-179388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79388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  <a:defRPr/>
            </a:pPr>
            <a:r>
              <a:rPr lang="ca-ES" altLang="ca-ES" sz="1400" b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Principis generals d’elaboració d’un pressupost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ca-ES" altLang="ca-ES" sz="1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036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a-ES" altLang="ca-ES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Globalitat:</a:t>
            </a:r>
            <a:r>
              <a:rPr kumimoji="0" lang="ca-ES" altLang="ca-E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cal incloure totes les partides d'ingrés i de despesa, fins i tot aquelles que d'entrada no sembla que puguin suposar cap flux econòmic.</a:t>
            </a:r>
          </a:p>
          <a:p>
            <a:pPr marL="36036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a-ES" altLang="ca-E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36036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a-ES" altLang="ca-ES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Justificació de les hipòtesis</a:t>
            </a:r>
            <a:r>
              <a:rPr kumimoji="0" lang="ca-ES" altLang="ca-E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36036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a-ES" altLang="ca-E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036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a-ES" altLang="ca-ES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Mètodes d'elaboració del pressupost</a:t>
            </a:r>
            <a:r>
              <a:rPr kumimoji="0" lang="ca-ES" altLang="ca-E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base zero/incremental.</a:t>
            </a:r>
          </a:p>
          <a:p>
            <a:pPr marL="36036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a-ES" altLang="ca-E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036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a-ES" altLang="ca-ES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Identificació dels apartats rígids o flexibles del pressupost</a:t>
            </a:r>
            <a:r>
              <a:rPr kumimoji="0" lang="ca-ES" altLang="ca-E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36036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a-ES" altLang="ca-E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036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a-ES" altLang="ca-ES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Classificació dels ingressos i les despeses</a:t>
            </a:r>
            <a:r>
              <a:rPr kumimoji="0" lang="ca-ES" altLang="ca-E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comptabilitat pública i privada.</a:t>
            </a:r>
          </a:p>
          <a:p>
            <a:pPr marL="36036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a-ES" altLang="ca-E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036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a-ES" altLang="ca-E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Pressupostació</a:t>
            </a:r>
            <a:r>
              <a:rPr kumimoji="0" lang="ca-ES" altLang="ca-ES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 centres de responsabilitat o de cost:</a:t>
            </a:r>
            <a:r>
              <a:rPr kumimoji="0" lang="ca-ES" altLang="ca-E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valoració econòmica es realitza amb la participació dels diferents responsables de cada part del projecte, als quals els correspondrà gestionar-ne les partides corresponents del pressupost.</a:t>
            </a:r>
          </a:p>
        </p:txBody>
      </p:sp>
    </p:spTree>
    <p:extLst>
      <p:ext uri="{BB962C8B-B14F-4D97-AF65-F5344CB8AC3E}">
        <p14:creationId xmlns:p14="http://schemas.microsoft.com/office/powerpoint/2010/main" val="9077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2"/>
          <p:cNvSpPr txBox="1"/>
          <p:nvPr/>
        </p:nvSpPr>
        <p:spPr bwMode="auto">
          <a:xfrm>
            <a:off x="397043" y="786627"/>
            <a:ext cx="856648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1" defTabSz="914400" eaLnBrk="0" hangingPunct="0">
              <a:tabLst>
                <a:tab pos="228600" algn="l"/>
              </a:tabLst>
            </a:pPr>
            <a:r>
              <a:rPr lang="ca-ES" altLang="ca-ES" sz="1600" b="1" dirty="0" smtClean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2.7</a:t>
            </a:r>
            <a:r>
              <a:rPr lang="ca-ES" altLang="ca-ES" sz="1600" b="1" dirty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. Indicadors de seguiment de la gestió i </a:t>
            </a:r>
            <a:r>
              <a:rPr lang="ca-ES" altLang="ca-ES" sz="1600" b="1" dirty="0" smtClean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d’avaluació</a:t>
            </a:r>
            <a:endParaRPr lang="ca-ES" altLang="ca-ES" sz="1600" b="1" dirty="0">
              <a:solidFill>
                <a:srgbClr val="521270"/>
              </a:solidFill>
              <a:latin typeface="Verdana"/>
              <a:ea typeface="Open Sans" pitchFamily="34" charset="0"/>
              <a:cs typeface="Verdan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1501" y="1256189"/>
            <a:ext cx="814715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a-ES" sz="1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</a:t>
            </a:r>
            <a:r>
              <a:rPr lang="ca-ES" sz="1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seva </a:t>
            </a:r>
            <a:r>
              <a:rPr lang="ca-ES" sz="1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naturalesa</a:t>
            </a:r>
          </a:p>
          <a:p>
            <a:pPr>
              <a:spcAft>
                <a:spcPts val="0"/>
              </a:spcAft>
            </a:pPr>
            <a:endParaRPr lang="ca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55625"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ca-E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Eficàcia</a:t>
            </a:r>
            <a:r>
              <a:rPr lang="ca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Grau de consecució de l’objectiu.</a:t>
            </a:r>
          </a:p>
          <a:p>
            <a:pPr marL="555625"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ca-E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Eficiència</a:t>
            </a:r>
            <a:r>
              <a:rPr lang="ca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Relació entre el resultat obtingut i l’esforç realitzat.</a:t>
            </a:r>
          </a:p>
          <a:p>
            <a:pPr marL="555625"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ca-E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Excel·lència</a:t>
            </a:r>
            <a:r>
              <a:rPr lang="ca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Qualitat </a:t>
            </a:r>
            <a:r>
              <a:rPr lang="ca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</a:t>
            </a: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servei.</a:t>
            </a:r>
            <a:endParaRPr lang="ca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55625"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ca-E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Impacte</a:t>
            </a:r>
            <a:r>
              <a:rPr lang="ca-E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ca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Efecte </a:t>
            </a:r>
            <a:r>
              <a:rPr lang="ca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generat en la </a:t>
            </a: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societat.</a:t>
            </a:r>
            <a:endParaRPr lang="ca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endParaRPr lang="ca-ES" sz="1400" b="1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ca-ES" sz="1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 </a:t>
            </a:r>
            <a:r>
              <a:rPr lang="ca-ES" sz="1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seu </a:t>
            </a:r>
            <a:r>
              <a:rPr lang="ca-ES" sz="1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objectiu</a:t>
            </a:r>
          </a:p>
          <a:p>
            <a:pPr>
              <a:spcAft>
                <a:spcPts val="0"/>
              </a:spcAft>
            </a:pPr>
            <a:endParaRPr lang="ca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55625"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ca-E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Resultat</a:t>
            </a:r>
            <a:r>
              <a:rPr lang="ca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Relació entre el resultat obtingut i resultat esperat (objectiu</a:t>
            </a: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  <a:endParaRPr lang="ca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55625"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ca-E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Procés</a:t>
            </a:r>
            <a:r>
              <a:rPr lang="ca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Actuacions </a:t>
            </a:r>
            <a:r>
              <a:rPr lang="ca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realitzades internament.</a:t>
            </a:r>
          </a:p>
          <a:p>
            <a:pPr>
              <a:spcAft>
                <a:spcPts val="0"/>
              </a:spcAft>
            </a:pPr>
            <a:endParaRPr lang="ca-ES" sz="1400" b="1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ca-ES" sz="1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Altres tipus d’indicador</a:t>
            </a:r>
          </a:p>
          <a:p>
            <a:pPr>
              <a:spcAft>
                <a:spcPts val="0"/>
              </a:spcAft>
            </a:pPr>
            <a:endParaRPr lang="ca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55625"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Monetaris </a:t>
            </a:r>
            <a:r>
              <a:rPr lang="ca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no </a:t>
            </a: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monetaris.</a:t>
            </a:r>
            <a:endParaRPr lang="ca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55625"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Quantitatius </a:t>
            </a:r>
            <a:r>
              <a:rPr lang="ca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qualitatius.</a:t>
            </a:r>
            <a:endParaRPr lang="ca-ES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ángulo redondeado 48"/>
          <p:cNvSpPr/>
          <p:nvPr/>
        </p:nvSpPr>
        <p:spPr>
          <a:xfrm>
            <a:off x="6128652" y="3719765"/>
            <a:ext cx="2594242" cy="539772"/>
          </a:xfrm>
          <a:prstGeom prst="roundRect">
            <a:avLst/>
          </a:prstGeom>
          <a:solidFill>
            <a:srgbClr val="89478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INDISPENSABLE</a:t>
            </a:r>
            <a:endParaRPr lang="ca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ángulo redondeado 48"/>
          <p:cNvSpPr/>
          <p:nvPr/>
        </p:nvSpPr>
        <p:spPr>
          <a:xfrm>
            <a:off x="7364015" y="4120659"/>
            <a:ext cx="1531759" cy="539772"/>
          </a:xfrm>
          <a:prstGeom prst="roundRect">
            <a:avLst/>
          </a:prstGeom>
          <a:solidFill>
            <a:srgbClr val="89478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SINTÈTIC</a:t>
            </a:r>
            <a:endParaRPr lang="ca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82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2"/>
          <p:cNvSpPr txBox="1"/>
          <p:nvPr/>
        </p:nvSpPr>
        <p:spPr bwMode="auto">
          <a:xfrm>
            <a:off x="729622" y="972450"/>
            <a:ext cx="7626977" cy="21467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defTabSz="914400" eaLnBrk="0" hangingPunct="0">
              <a:tabLst>
                <a:tab pos="228600" algn="l"/>
              </a:tabLst>
            </a:pPr>
            <a:r>
              <a:rPr lang="ca-ES" altLang="ca-ES" sz="1050" b="1" dirty="0" smtClean="0">
                <a:solidFill>
                  <a:schemeClr val="bg1">
                    <a:lumMod val="65000"/>
                  </a:schemeClr>
                </a:solidFill>
                <a:latin typeface="Verdana"/>
                <a:ea typeface="Open Sans" pitchFamily="34" charset="0"/>
                <a:cs typeface="Verdana"/>
              </a:rPr>
              <a:t>1</a:t>
            </a:r>
            <a:r>
              <a:rPr lang="ca-ES" altLang="ca-ES" sz="1050" b="1" dirty="0">
                <a:solidFill>
                  <a:schemeClr val="bg1">
                    <a:lumMod val="65000"/>
                  </a:schemeClr>
                </a:solidFill>
                <a:latin typeface="Verdana"/>
                <a:ea typeface="Open Sans" pitchFamily="34" charset="0"/>
                <a:cs typeface="Verdana"/>
              </a:rPr>
              <a:t>. Què és el </a:t>
            </a:r>
            <a:r>
              <a:rPr lang="ca-ES" altLang="ca-ES" sz="1050" b="1" dirty="0" smtClean="0">
                <a:solidFill>
                  <a:schemeClr val="bg1">
                    <a:lumMod val="65000"/>
                  </a:schemeClr>
                </a:solidFill>
                <a:latin typeface="Verdana"/>
                <a:ea typeface="Open Sans" pitchFamily="34" charset="0"/>
                <a:cs typeface="Verdana"/>
              </a:rPr>
              <a:t>pla director </a:t>
            </a:r>
            <a:r>
              <a:rPr lang="ca-ES" altLang="ca-ES" sz="1050" b="1" dirty="0">
                <a:solidFill>
                  <a:schemeClr val="bg1">
                    <a:lumMod val="65000"/>
                  </a:schemeClr>
                </a:solidFill>
                <a:latin typeface="Verdana"/>
                <a:ea typeface="Open Sans" pitchFamily="34" charset="0"/>
                <a:cs typeface="Verdana"/>
              </a:rPr>
              <a:t>d’un </a:t>
            </a:r>
            <a:r>
              <a:rPr lang="ca-ES" altLang="ca-ES" sz="1050" b="1" dirty="0" smtClean="0">
                <a:solidFill>
                  <a:schemeClr val="bg1">
                    <a:lumMod val="65000"/>
                  </a:schemeClr>
                </a:solidFill>
                <a:latin typeface="Verdana"/>
                <a:ea typeface="Open Sans" pitchFamily="34" charset="0"/>
                <a:cs typeface="Verdana"/>
              </a:rPr>
              <a:t>equipament escènic i musical</a:t>
            </a:r>
            <a:endParaRPr lang="ca-ES" altLang="ca-ES" sz="1050" b="1" dirty="0">
              <a:solidFill>
                <a:schemeClr val="bg1">
                  <a:lumMod val="65000"/>
                </a:schemeClr>
              </a:solidFill>
              <a:latin typeface="Verdana"/>
              <a:ea typeface="Open Sans" pitchFamily="34" charset="0"/>
              <a:cs typeface="Verdana"/>
            </a:endParaRPr>
          </a:p>
          <a:p>
            <a:pPr lvl="0" indent="228600" defTabSz="914400" eaLnBrk="0" hangingPunct="0">
              <a:tabLst>
                <a:tab pos="228600" algn="l"/>
              </a:tabLst>
            </a:pPr>
            <a:r>
              <a:rPr lang="ca-ES" altLang="ca-ES" sz="1050" b="1" dirty="0">
                <a:solidFill>
                  <a:schemeClr val="bg1">
                    <a:lumMod val="65000"/>
                  </a:schemeClr>
                </a:solidFill>
                <a:latin typeface="Verdana"/>
                <a:ea typeface="Open Sans" pitchFamily="34" charset="0"/>
                <a:cs typeface="Verdana"/>
              </a:rPr>
              <a:t> </a:t>
            </a:r>
          </a:p>
          <a:p>
            <a:pPr marL="271463" lvl="0" indent="-271463" defTabSz="914400" eaLnBrk="0" hangingPunct="0">
              <a:tabLst>
                <a:tab pos="228600" algn="l"/>
              </a:tabLst>
            </a:pPr>
            <a:r>
              <a:rPr lang="ca-ES" altLang="ca-ES" sz="1050" b="1" dirty="0">
                <a:solidFill>
                  <a:schemeClr val="bg1">
                    <a:lumMod val="65000"/>
                  </a:schemeClr>
                </a:solidFill>
                <a:latin typeface="Verdana"/>
                <a:ea typeface="Open Sans" pitchFamily="34" charset="0"/>
                <a:cs typeface="Verdana"/>
              </a:rPr>
              <a:t>2.		Els continguts del </a:t>
            </a:r>
            <a:r>
              <a:rPr lang="ca-ES" altLang="ca-ES" sz="1050" b="1" dirty="0" smtClean="0">
                <a:solidFill>
                  <a:schemeClr val="bg1">
                    <a:lumMod val="65000"/>
                  </a:schemeClr>
                </a:solidFill>
                <a:latin typeface="Verdana"/>
                <a:ea typeface="Open Sans" pitchFamily="34" charset="0"/>
                <a:cs typeface="Verdana"/>
              </a:rPr>
              <a:t>pla director </a:t>
            </a:r>
            <a:r>
              <a:rPr lang="ca-ES" altLang="ca-ES" sz="1050" b="1" dirty="0">
                <a:solidFill>
                  <a:schemeClr val="bg1">
                    <a:lumMod val="65000"/>
                  </a:schemeClr>
                </a:solidFill>
                <a:latin typeface="Verdana"/>
                <a:ea typeface="Open Sans" pitchFamily="34" charset="0"/>
                <a:cs typeface="Verdana"/>
              </a:rPr>
              <a:t>d’un </a:t>
            </a:r>
            <a:r>
              <a:rPr lang="ca-ES" altLang="ca-ES" sz="1050" b="1" dirty="0" smtClean="0">
                <a:solidFill>
                  <a:schemeClr val="bg1">
                    <a:lumMod val="65000"/>
                  </a:schemeClr>
                </a:solidFill>
                <a:latin typeface="Verdana"/>
                <a:ea typeface="Open Sans" pitchFamily="34" charset="0"/>
                <a:cs typeface="Verdana"/>
              </a:rPr>
              <a:t>equipament escènic</a:t>
            </a:r>
            <a:r>
              <a:rPr lang="ca-ES" altLang="ca-ES" sz="1050" b="1" dirty="0">
                <a:solidFill>
                  <a:schemeClr val="bg1">
                    <a:lumMod val="65000"/>
                  </a:schemeClr>
                </a:solidFill>
                <a:latin typeface="Verdana"/>
                <a:ea typeface="Open Sans" pitchFamily="34" charset="0"/>
                <a:cs typeface="Verdana"/>
              </a:rPr>
              <a:t> i </a:t>
            </a:r>
            <a:r>
              <a:rPr lang="ca-ES" altLang="ca-ES" sz="1050" b="1" dirty="0" smtClean="0">
                <a:solidFill>
                  <a:schemeClr val="bg1">
                    <a:lumMod val="65000"/>
                  </a:schemeClr>
                </a:solidFill>
                <a:latin typeface="Verdana"/>
                <a:ea typeface="Open Sans" pitchFamily="34" charset="0"/>
                <a:cs typeface="Verdana"/>
              </a:rPr>
              <a:t>musical</a:t>
            </a:r>
            <a:endParaRPr lang="ca-ES" altLang="ca-E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defTabSz="914400" eaLnBrk="0" hangingPunct="0">
              <a:tabLst>
                <a:tab pos="228600" algn="l"/>
              </a:tabLst>
            </a:pPr>
            <a:endParaRPr lang="ca-ES" altLang="ca-ES" sz="1050" b="1" dirty="0" smtClean="0">
              <a:solidFill>
                <a:schemeClr val="bg1">
                  <a:lumMod val="65000"/>
                </a:schemeClr>
              </a:solidFill>
              <a:latin typeface="Verdana"/>
              <a:ea typeface="Open Sans" pitchFamily="34" charset="0"/>
              <a:cs typeface="Verdana"/>
            </a:endParaRPr>
          </a:p>
          <a:p>
            <a:pPr lvl="0" defTabSz="914400" eaLnBrk="0" hangingPunct="0">
              <a:tabLst>
                <a:tab pos="228600" algn="l"/>
              </a:tabLst>
            </a:pPr>
            <a:r>
              <a:rPr lang="ca-ES" altLang="ca-ES" sz="4000" b="1" dirty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3.</a:t>
            </a:r>
            <a:r>
              <a:rPr lang="ca-ES" altLang="ca-ES" sz="4400" b="1" dirty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 </a:t>
            </a:r>
            <a:endParaRPr lang="ca-ES" altLang="ca-ES" sz="4400" b="1" dirty="0" smtClean="0">
              <a:solidFill>
                <a:srgbClr val="521270"/>
              </a:solidFill>
              <a:latin typeface="Verdana"/>
              <a:ea typeface="Open Sans" pitchFamily="34" charset="0"/>
              <a:cs typeface="Verdana"/>
            </a:endParaRPr>
          </a:p>
          <a:p>
            <a:pPr lvl="0" defTabSz="914400" eaLnBrk="0" hangingPunct="0">
              <a:tabLst>
                <a:tab pos="228600" algn="l"/>
              </a:tabLst>
            </a:pPr>
            <a:r>
              <a:rPr lang="ca-ES" altLang="ca-ES" sz="1600" b="1" dirty="0" smtClean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La </a:t>
            </a:r>
            <a:r>
              <a:rPr lang="ca-ES" altLang="ca-ES" sz="1600" b="1" dirty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gestió d’un </a:t>
            </a:r>
            <a:r>
              <a:rPr lang="ca-ES" altLang="ca-ES" sz="1600" b="1" dirty="0" smtClean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equipament escènic i musical </a:t>
            </a:r>
            <a:r>
              <a:rPr lang="ca-ES" altLang="ca-ES" sz="1600" b="1" dirty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i el </a:t>
            </a:r>
            <a:r>
              <a:rPr lang="ca-ES" altLang="ca-ES" sz="1600" b="1" dirty="0" smtClean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pla director </a:t>
            </a:r>
            <a:endParaRPr lang="ca-ES" altLang="ca-ES" sz="1600" b="1" dirty="0">
              <a:solidFill>
                <a:srgbClr val="521270"/>
              </a:solidFill>
              <a:latin typeface="Verdana"/>
              <a:ea typeface="Open Sans" pitchFamily="34" charset="0"/>
              <a:cs typeface="Verdana"/>
            </a:endParaRPr>
          </a:p>
          <a:p>
            <a:pPr lvl="0" indent="228600" defTabSz="914400" eaLnBrk="0" hangingPunct="0">
              <a:tabLst>
                <a:tab pos="228600" algn="l"/>
              </a:tabLst>
            </a:pPr>
            <a:endParaRPr lang="ca-ES" altLang="ca-ES" sz="1050" i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defTabSz="914400" eaLnBrk="0" hangingPunct="0">
              <a:tabLst>
                <a:tab pos="228600" algn="l"/>
              </a:tabLst>
            </a:pPr>
            <a:r>
              <a:rPr lang="ca-ES" altLang="ca-ES" sz="1050" i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(per a què és útil?)</a:t>
            </a:r>
            <a:endParaRPr lang="ca-ES" altLang="ca-ES" sz="105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6700" indent="-266700">
              <a:defRPr/>
            </a:pPr>
            <a:endParaRPr lang="ca-ES" sz="1050" b="1" dirty="0">
              <a:solidFill>
                <a:schemeClr val="bg1">
                  <a:lumMod val="65000"/>
                </a:schemeClr>
              </a:solidFill>
              <a:latin typeface="Verdana"/>
              <a:ea typeface="Open Sans" pitchFamily="34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6518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/>
          <p:cNvSpPr txBox="1"/>
          <p:nvPr/>
        </p:nvSpPr>
        <p:spPr>
          <a:xfrm>
            <a:off x="2832182" y="1463133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Control</a:t>
            </a:r>
            <a:endParaRPr lang="ca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QuadreDeText 2"/>
          <p:cNvSpPr txBox="1"/>
          <p:nvPr/>
        </p:nvSpPr>
        <p:spPr>
          <a:xfrm>
            <a:off x="2180981" y="377667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Transparència</a:t>
            </a:r>
            <a:endParaRPr lang="ca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3275881" y="2538400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Responsabilitat</a:t>
            </a:r>
            <a:endParaRPr lang="ca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QuadreDeText 4"/>
          <p:cNvSpPr txBox="1"/>
          <p:nvPr/>
        </p:nvSpPr>
        <p:spPr>
          <a:xfrm>
            <a:off x="5629186" y="2708534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 smtClean="0">
                <a:solidFill>
                  <a:srgbClr val="8947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Eficiència</a:t>
            </a:r>
            <a:endParaRPr lang="ca-ES" b="1" dirty="0">
              <a:solidFill>
                <a:srgbClr val="89478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QuadreDeText 5"/>
          <p:cNvSpPr txBox="1"/>
          <p:nvPr/>
        </p:nvSpPr>
        <p:spPr>
          <a:xfrm>
            <a:off x="1489125" y="2708534"/>
            <a:ext cx="170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Democràcia</a:t>
            </a:r>
            <a:endParaRPr lang="ca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QuadreDeText 6"/>
          <p:cNvSpPr txBox="1"/>
          <p:nvPr/>
        </p:nvSpPr>
        <p:spPr>
          <a:xfrm>
            <a:off x="4114018" y="3132835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Eficàcia</a:t>
            </a:r>
            <a:endParaRPr lang="ca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QuadreDeText 7"/>
          <p:cNvSpPr txBox="1"/>
          <p:nvPr/>
        </p:nvSpPr>
        <p:spPr>
          <a:xfrm>
            <a:off x="962193" y="1968384"/>
            <a:ext cx="3151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 smtClean="0">
                <a:solidFill>
                  <a:srgbClr val="8947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Rendibilitat econòmica</a:t>
            </a:r>
            <a:endParaRPr lang="ca-ES" b="1" dirty="0">
              <a:solidFill>
                <a:srgbClr val="89478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QuadreDeText 8"/>
          <p:cNvSpPr txBox="1"/>
          <p:nvPr/>
        </p:nvSpPr>
        <p:spPr>
          <a:xfrm>
            <a:off x="6230071" y="3432665"/>
            <a:ext cx="208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Impacte social</a:t>
            </a:r>
            <a:endParaRPr lang="ca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QuadreDeText 10"/>
          <p:cNvSpPr txBox="1"/>
          <p:nvPr/>
        </p:nvSpPr>
        <p:spPr>
          <a:xfrm>
            <a:off x="5732300" y="1862267"/>
            <a:ext cx="1643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Seguiment i avaluació</a:t>
            </a:r>
            <a:endParaRPr lang="ca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QuadreDeText 11"/>
          <p:cNvSpPr txBox="1"/>
          <p:nvPr/>
        </p:nvSpPr>
        <p:spPr>
          <a:xfrm>
            <a:off x="1050703" y="3206659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 smtClean="0">
                <a:solidFill>
                  <a:srgbClr val="8947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Projecte artístic</a:t>
            </a:r>
            <a:endParaRPr lang="ca-ES" b="1" dirty="0">
              <a:solidFill>
                <a:srgbClr val="89478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QuadreDeText 12"/>
          <p:cNvSpPr txBox="1"/>
          <p:nvPr/>
        </p:nvSpPr>
        <p:spPr>
          <a:xfrm>
            <a:off x="4587193" y="1463133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 smtClean="0">
                <a:solidFill>
                  <a:srgbClr val="8947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Participació</a:t>
            </a:r>
            <a:endParaRPr lang="ca-ES" b="1" dirty="0">
              <a:solidFill>
                <a:srgbClr val="89478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32"/>
          <p:cNvSpPr txBox="1"/>
          <p:nvPr/>
        </p:nvSpPr>
        <p:spPr bwMode="auto">
          <a:xfrm>
            <a:off x="374023" y="632557"/>
            <a:ext cx="792331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defTabSz="914400" eaLnBrk="0" hangingPunct="0"/>
            <a:r>
              <a:rPr lang="ca-ES" altLang="ca-ES" sz="2800" b="1" dirty="0" smtClean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Un pla director fa referència a ...</a:t>
            </a:r>
            <a:endParaRPr lang="ca-ES" sz="2800" b="1" dirty="0">
              <a:solidFill>
                <a:schemeClr val="bg1">
                  <a:lumMod val="65000"/>
                </a:schemeClr>
              </a:solidFill>
              <a:latin typeface="Verdana"/>
              <a:ea typeface="Open Sans" pitchFamily="34" charset="0"/>
              <a:cs typeface="Verdana"/>
            </a:endParaRPr>
          </a:p>
        </p:txBody>
      </p:sp>
      <p:sp>
        <p:nvSpPr>
          <p:cNvPr id="16" name="QuadreDeText 15"/>
          <p:cNvSpPr txBox="1"/>
          <p:nvPr/>
        </p:nvSpPr>
        <p:spPr>
          <a:xfrm>
            <a:off x="4433953" y="4062917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 smtClean="0">
                <a:solidFill>
                  <a:srgbClr val="8947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Burocràcia</a:t>
            </a:r>
            <a:endParaRPr lang="ca-ES" b="1" dirty="0">
              <a:solidFill>
                <a:srgbClr val="89478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QuadreDeText 16"/>
          <p:cNvSpPr txBox="1"/>
          <p:nvPr/>
        </p:nvSpPr>
        <p:spPr>
          <a:xfrm>
            <a:off x="972135" y="4162025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 smtClean="0">
                <a:solidFill>
                  <a:srgbClr val="8947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Gestió</a:t>
            </a:r>
            <a:endParaRPr lang="ca-ES" b="1" dirty="0">
              <a:solidFill>
                <a:srgbClr val="89478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56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/>
          <p:cNvSpPr txBox="1"/>
          <p:nvPr/>
        </p:nvSpPr>
        <p:spPr>
          <a:xfrm>
            <a:off x="2832182" y="1463133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Control</a:t>
            </a:r>
            <a:endParaRPr lang="ca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QuadreDeText 2"/>
          <p:cNvSpPr txBox="1"/>
          <p:nvPr/>
        </p:nvSpPr>
        <p:spPr>
          <a:xfrm>
            <a:off x="2180981" y="377667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Transparència</a:t>
            </a:r>
            <a:endParaRPr lang="ca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3275881" y="2538400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Responsabilitat</a:t>
            </a:r>
            <a:endParaRPr lang="ca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QuadreDeText 4"/>
          <p:cNvSpPr txBox="1"/>
          <p:nvPr/>
        </p:nvSpPr>
        <p:spPr>
          <a:xfrm>
            <a:off x="5629186" y="2708534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 smtClean="0">
                <a:solidFill>
                  <a:srgbClr val="8947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Eficiència</a:t>
            </a:r>
            <a:endParaRPr lang="ca-ES" b="1" dirty="0">
              <a:solidFill>
                <a:srgbClr val="89478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QuadreDeText 5"/>
          <p:cNvSpPr txBox="1"/>
          <p:nvPr/>
        </p:nvSpPr>
        <p:spPr>
          <a:xfrm>
            <a:off x="1489125" y="2708534"/>
            <a:ext cx="170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Democràcia</a:t>
            </a:r>
            <a:endParaRPr lang="ca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QuadreDeText 6"/>
          <p:cNvSpPr txBox="1"/>
          <p:nvPr/>
        </p:nvSpPr>
        <p:spPr>
          <a:xfrm>
            <a:off x="4114018" y="3132835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Eficàcia</a:t>
            </a:r>
            <a:endParaRPr lang="ca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QuadreDeText 7"/>
          <p:cNvSpPr txBox="1"/>
          <p:nvPr/>
        </p:nvSpPr>
        <p:spPr>
          <a:xfrm>
            <a:off x="962193" y="1968384"/>
            <a:ext cx="3151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 smtClean="0">
                <a:solidFill>
                  <a:srgbClr val="8947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Rendibilitat econòmica</a:t>
            </a:r>
            <a:endParaRPr lang="ca-ES" b="1" dirty="0">
              <a:solidFill>
                <a:srgbClr val="89478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QuadreDeText 8"/>
          <p:cNvSpPr txBox="1"/>
          <p:nvPr/>
        </p:nvSpPr>
        <p:spPr>
          <a:xfrm>
            <a:off x="6230071" y="3432665"/>
            <a:ext cx="208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Impacte social</a:t>
            </a:r>
            <a:endParaRPr lang="ca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QuadreDeText 10"/>
          <p:cNvSpPr txBox="1"/>
          <p:nvPr/>
        </p:nvSpPr>
        <p:spPr>
          <a:xfrm>
            <a:off x="5732300" y="1862267"/>
            <a:ext cx="1643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Seguiment i avaluació</a:t>
            </a:r>
            <a:endParaRPr lang="ca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QuadreDeText 11"/>
          <p:cNvSpPr txBox="1"/>
          <p:nvPr/>
        </p:nvSpPr>
        <p:spPr>
          <a:xfrm>
            <a:off x="1050703" y="3206659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 smtClean="0">
                <a:solidFill>
                  <a:srgbClr val="8947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Projecte artístic</a:t>
            </a:r>
            <a:endParaRPr lang="ca-ES" b="1" dirty="0">
              <a:solidFill>
                <a:srgbClr val="89478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QuadreDeText 12"/>
          <p:cNvSpPr txBox="1"/>
          <p:nvPr/>
        </p:nvSpPr>
        <p:spPr>
          <a:xfrm>
            <a:off x="4587193" y="1463133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 smtClean="0">
                <a:solidFill>
                  <a:srgbClr val="8947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Participació</a:t>
            </a:r>
            <a:endParaRPr lang="ca-ES" b="1" dirty="0">
              <a:solidFill>
                <a:srgbClr val="89478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32"/>
          <p:cNvSpPr txBox="1"/>
          <p:nvPr/>
        </p:nvSpPr>
        <p:spPr bwMode="auto">
          <a:xfrm>
            <a:off x="374023" y="632557"/>
            <a:ext cx="792331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defTabSz="914400" eaLnBrk="0" hangingPunct="0"/>
            <a:r>
              <a:rPr lang="ca-ES" altLang="ca-ES" sz="2800" b="1" dirty="0" smtClean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Un pla director fa referència a ...</a:t>
            </a:r>
            <a:endParaRPr lang="ca-ES" sz="2800" b="1" dirty="0">
              <a:solidFill>
                <a:schemeClr val="bg1">
                  <a:lumMod val="65000"/>
                </a:schemeClr>
              </a:solidFill>
              <a:latin typeface="Verdana"/>
              <a:ea typeface="Open Sans" pitchFamily="34" charset="0"/>
              <a:cs typeface="Verdana"/>
            </a:endParaRPr>
          </a:p>
        </p:txBody>
      </p:sp>
      <p:sp>
        <p:nvSpPr>
          <p:cNvPr id="16" name="QuadreDeText 15"/>
          <p:cNvSpPr txBox="1"/>
          <p:nvPr/>
        </p:nvSpPr>
        <p:spPr>
          <a:xfrm>
            <a:off x="4433953" y="4062917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 smtClean="0">
                <a:solidFill>
                  <a:srgbClr val="8947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Burocràcia</a:t>
            </a:r>
            <a:endParaRPr lang="ca-ES" b="1" dirty="0">
              <a:solidFill>
                <a:srgbClr val="89478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QuadreDeText 16"/>
          <p:cNvSpPr txBox="1"/>
          <p:nvPr/>
        </p:nvSpPr>
        <p:spPr>
          <a:xfrm>
            <a:off x="972135" y="4162025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 smtClean="0">
                <a:solidFill>
                  <a:srgbClr val="8947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Gestió</a:t>
            </a:r>
            <a:endParaRPr lang="ca-ES" b="1" dirty="0">
              <a:solidFill>
                <a:srgbClr val="89478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93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/>
          <p:cNvSpPr txBox="1"/>
          <p:nvPr/>
        </p:nvSpPr>
        <p:spPr>
          <a:xfrm>
            <a:off x="2309347" y="1342010"/>
            <a:ext cx="744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200" dirty="0" smtClean="0">
                <a:solidFill>
                  <a:srgbClr val="92929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Control</a:t>
            </a:r>
            <a:endParaRPr lang="ca-ES" sz="1200" dirty="0">
              <a:solidFill>
                <a:srgbClr val="92929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QuadreDeText 2"/>
          <p:cNvSpPr txBox="1"/>
          <p:nvPr/>
        </p:nvSpPr>
        <p:spPr>
          <a:xfrm>
            <a:off x="2544451" y="4597777"/>
            <a:ext cx="1257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200" dirty="0" smtClean="0">
                <a:solidFill>
                  <a:srgbClr val="92929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Transparència</a:t>
            </a:r>
            <a:endParaRPr lang="ca-ES" sz="1200" dirty="0">
              <a:solidFill>
                <a:srgbClr val="92929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96249" y="2553596"/>
            <a:ext cx="1355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200" dirty="0" smtClean="0">
                <a:solidFill>
                  <a:srgbClr val="92929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Responsabilitat</a:t>
            </a:r>
            <a:endParaRPr lang="ca-ES" sz="1200" dirty="0">
              <a:solidFill>
                <a:srgbClr val="92929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QuadreDeText 4"/>
          <p:cNvSpPr txBox="1"/>
          <p:nvPr/>
        </p:nvSpPr>
        <p:spPr>
          <a:xfrm>
            <a:off x="7034042" y="2605095"/>
            <a:ext cx="904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200" dirty="0" smtClean="0">
                <a:solidFill>
                  <a:srgbClr val="CA9AC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Eficiència</a:t>
            </a:r>
            <a:endParaRPr lang="ca-ES" sz="1200" dirty="0">
              <a:solidFill>
                <a:srgbClr val="CA9AC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QuadreDeText 5"/>
          <p:cNvSpPr txBox="1"/>
          <p:nvPr/>
        </p:nvSpPr>
        <p:spPr>
          <a:xfrm>
            <a:off x="957062" y="3017341"/>
            <a:ext cx="1090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200" dirty="0" smtClean="0">
                <a:solidFill>
                  <a:srgbClr val="92929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Democràcia</a:t>
            </a:r>
            <a:endParaRPr lang="ca-ES" sz="1200" dirty="0">
              <a:solidFill>
                <a:srgbClr val="92929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QuadreDeText 6"/>
          <p:cNvSpPr txBox="1"/>
          <p:nvPr/>
        </p:nvSpPr>
        <p:spPr>
          <a:xfrm>
            <a:off x="5595979" y="4480623"/>
            <a:ext cx="76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200" dirty="0" smtClean="0">
                <a:solidFill>
                  <a:srgbClr val="92929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Eficàcia</a:t>
            </a:r>
            <a:endParaRPr lang="ca-ES" sz="1200" dirty="0">
              <a:solidFill>
                <a:srgbClr val="92929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QuadreDeText 7"/>
          <p:cNvSpPr txBox="1"/>
          <p:nvPr/>
        </p:nvSpPr>
        <p:spPr>
          <a:xfrm>
            <a:off x="479554" y="1691681"/>
            <a:ext cx="2703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 smtClean="0">
                <a:solidFill>
                  <a:srgbClr val="CA9AC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Rendibilitat econòmica</a:t>
            </a:r>
            <a:endParaRPr lang="ca-ES" sz="1200" dirty="0">
              <a:solidFill>
                <a:srgbClr val="CA9AC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QuadreDeText 8"/>
          <p:cNvSpPr txBox="1"/>
          <p:nvPr/>
        </p:nvSpPr>
        <p:spPr>
          <a:xfrm>
            <a:off x="7127877" y="3133123"/>
            <a:ext cx="1931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200" dirty="0" smtClean="0">
                <a:solidFill>
                  <a:srgbClr val="92929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Impacte social</a:t>
            </a:r>
            <a:endParaRPr lang="ca-ES" sz="1200" dirty="0">
              <a:solidFill>
                <a:srgbClr val="92929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QuadreDeText 10"/>
          <p:cNvSpPr txBox="1"/>
          <p:nvPr/>
        </p:nvSpPr>
        <p:spPr>
          <a:xfrm>
            <a:off x="6588836" y="1484049"/>
            <a:ext cx="1643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200" dirty="0" smtClean="0">
                <a:solidFill>
                  <a:srgbClr val="92929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Seguiment i avaluació</a:t>
            </a:r>
            <a:endParaRPr lang="ca-ES" sz="1200" dirty="0">
              <a:solidFill>
                <a:srgbClr val="92929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QuadreDeText 11"/>
          <p:cNvSpPr txBox="1"/>
          <p:nvPr/>
        </p:nvSpPr>
        <p:spPr>
          <a:xfrm>
            <a:off x="142615" y="3689696"/>
            <a:ext cx="1391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200" dirty="0" smtClean="0">
                <a:solidFill>
                  <a:srgbClr val="CA9AC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Projecte artístic</a:t>
            </a:r>
            <a:endParaRPr lang="ca-ES" sz="1200" dirty="0">
              <a:solidFill>
                <a:srgbClr val="CA9AC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QuadreDeText 12"/>
          <p:cNvSpPr txBox="1"/>
          <p:nvPr/>
        </p:nvSpPr>
        <p:spPr>
          <a:xfrm>
            <a:off x="4171066" y="1377191"/>
            <a:ext cx="1060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200" dirty="0" smtClean="0">
                <a:solidFill>
                  <a:srgbClr val="CA9AC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Participació</a:t>
            </a:r>
            <a:endParaRPr lang="ca-ES" sz="1200" dirty="0">
              <a:solidFill>
                <a:srgbClr val="CA9AC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32"/>
          <p:cNvSpPr txBox="1"/>
          <p:nvPr/>
        </p:nvSpPr>
        <p:spPr bwMode="auto">
          <a:xfrm>
            <a:off x="374023" y="632557"/>
            <a:ext cx="792331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defTabSz="914400" eaLnBrk="0" hangingPunct="0"/>
            <a:r>
              <a:rPr lang="ca-ES" altLang="ca-ES" sz="2800" b="1" dirty="0" smtClean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Un pla director </a:t>
            </a:r>
            <a:r>
              <a:rPr lang="ca-ES" altLang="ca-ES" sz="2800" b="1" dirty="0" smtClean="0">
                <a:solidFill>
                  <a:srgbClr val="C94B9C"/>
                </a:solidFill>
                <a:latin typeface="Verdana"/>
                <a:ea typeface="Open Sans" pitchFamily="34" charset="0"/>
                <a:cs typeface="Verdana"/>
              </a:rPr>
              <a:t>pot fer </a:t>
            </a:r>
            <a:r>
              <a:rPr lang="ca-ES" altLang="ca-ES" sz="2800" b="1" dirty="0" smtClean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referència a ...</a:t>
            </a:r>
            <a:endParaRPr lang="ca-ES" sz="2800" b="1" dirty="0">
              <a:solidFill>
                <a:schemeClr val="bg1">
                  <a:lumMod val="65000"/>
                </a:schemeClr>
              </a:solidFill>
              <a:latin typeface="Verdana"/>
              <a:ea typeface="Open Sans" pitchFamily="34" charset="0"/>
              <a:cs typeface="Verdana"/>
            </a:endParaRPr>
          </a:p>
        </p:txBody>
      </p:sp>
      <p:sp>
        <p:nvSpPr>
          <p:cNvPr id="16" name="QuadreDeText 15"/>
          <p:cNvSpPr txBox="1"/>
          <p:nvPr/>
        </p:nvSpPr>
        <p:spPr>
          <a:xfrm>
            <a:off x="7187586" y="3953721"/>
            <a:ext cx="10005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200" dirty="0" smtClean="0">
                <a:solidFill>
                  <a:srgbClr val="CA9AC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Burocràcia</a:t>
            </a:r>
            <a:endParaRPr lang="ca-ES" sz="1200" dirty="0">
              <a:solidFill>
                <a:srgbClr val="CA9AC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QuadreDeText 16"/>
          <p:cNvSpPr txBox="1"/>
          <p:nvPr/>
        </p:nvSpPr>
        <p:spPr>
          <a:xfrm>
            <a:off x="957062" y="4597777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200" dirty="0" smtClean="0">
                <a:solidFill>
                  <a:srgbClr val="CA9AC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Gestió</a:t>
            </a:r>
            <a:endParaRPr lang="ca-ES" sz="1200" dirty="0">
              <a:solidFill>
                <a:srgbClr val="CA9AC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Box 32"/>
          <p:cNvSpPr txBox="1"/>
          <p:nvPr/>
        </p:nvSpPr>
        <p:spPr bwMode="auto">
          <a:xfrm>
            <a:off x="2544451" y="2002592"/>
            <a:ext cx="4026119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defTabSz="914400" eaLnBrk="0" hangingPunct="0"/>
            <a:r>
              <a:rPr lang="ca-ES" altLang="ca-ES" sz="2800" b="1" dirty="0" smtClean="0">
                <a:solidFill>
                  <a:srgbClr val="C94B9C"/>
                </a:solidFill>
                <a:latin typeface="Verdana"/>
                <a:ea typeface="Open Sans" pitchFamily="34" charset="0"/>
                <a:cs typeface="Verdana"/>
              </a:rPr>
              <a:t>Retiment </a:t>
            </a:r>
          </a:p>
          <a:p>
            <a:pPr lvl="0" algn="ctr" defTabSz="914400" eaLnBrk="0" hangingPunct="0"/>
            <a:r>
              <a:rPr lang="ca-ES" altLang="ca-ES" sz="2800" b="1" dirty="0" smtClean="0">
                <a:solidFill>
                  <a:srgbClr val="C94B9C"/>
                </a:solidFill>
                <a:latin typeface="Verdana"/>
                <a:ea typeface="Open Sans" pitchFamily="34" charset="0"/>
                <a:cs typeface="Verdana"/>
              </a:rPr>
              <a:t>de comptes d’un mandat </a:t>
            </a:r>
          </a:p>
          <a:p>
            <a:pPr lvl="0" algn="ctr" defTabSz="914400" eaLnBrk="0" hangingPunct="0"/>
            <a:r>
              <a:rPr lang="ca-ES" altLang="ca-ES" sz="2800" b="1" dirty="0" smtClean="0">
                <a:solidFill>
                  <a:srgbClr val="C94B9C"/>
                </a:solidFill>
                <a:latin typeface="Verdana"/>
                <a:ea typeface="Open Sans" pitchFamily="34" charset="0"/>
                <a:cs typeface="Verdana"/>
              </a:rPr>
              <a:t>(públic o privat) </a:t>
            </a:r>
            <a:endParaRPr lang="ca-ES" sz="2800" b="1" dirty="0">
              <a:solidFill>
                <a:schemeClr val="bg1">
                  <a:lumMod val="65000"/>
                </a:schemeClr>
              </a:solidFill>
              <a:latin typeface="Verdana"/>
              <a:ea typeface="Open Sans" pitchFamily="34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2242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4457" y="1665407"/>
            <a:ext cx="751007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539750">
              <a:buAutoNum type="romanUcPeriod"/>
            </a:pP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Paràmetres de qualitat i diversitat de la programació</a:t>
            </a:r>
          </a:p>
          <a:p>
            <a:pPr marL="539750" indent="-539750">
              <a:buAutoNum type="romanUcPeriod" startAt="3"/>
            </a:pP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Objectius per contribuir a la cohesió social</a:t>
            </a:r>
          </a:p>
          <a:p>
            <a:pPr marL="539750" indent="-539750">
              <a:buAutoNum type="romanUcPeriod" startAt="3"/>
            </a:pP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Accions de potenciació de la creativitat i de la producció</a:t>
            </a:r>
          </a:p>
          <a:p>
            <a:pPr marL="539750" indent="-539750">
              <a:buAutoNum type="romanUcPeriod" startAt="3"/>
            </a:pP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Obertura a nous públics i democratització de l’accés a continguts escènics i musicals</a:t>
            </a:r>
          </a:p>
          <a:p>
            <a:pPr marL="539750" indent="-539750">
              <a:buAutoNum type="romanUcPeriod" startAt="3"/>
            </a:pP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Paràmetres d’atenció preferent a la infància i la joventut</a:t>
            </a:r>
          </a:p>
          <a:p>
            <a:pPr marL="539750" indent="-539750">
              <a:buFontTx/>
              <a:buAutoNum type="romanUcPeriod" startAt="3"/>
            </a:pP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Objectius de promoció </a:t>
            </a:r>
            <a:r>
              <a:rPr lang="ca-E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 llengua i </a:t>
            </a: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cultura catalana / aranesa</a:t>
            </a:r>
            <a:endParaRPr lang="ca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9750" indent="-539750">
              <a:buAutoNum type="romanUcPeriod" startAt="3"/>
            </a:pP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Criteris de professionalitat, responsabilitat i transparència</a:t>
            </a:r>
          </a:p>
          <a:p>
            <a:pPr marL="539750" indent="-539750">
              <a:buAutoNum type="romanUcPeriod" startAt="3"/>
            </a:pP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Criteris de finançament i pressupost (</a:t>
            </a:r>
            <a:r>
              <a:rPr lang="ca-ES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compensació del </a:t>
            </a:r>
            <a:r>
              <a:rPr lang="ca-E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 dels serveis de caràcter públic </a:t>
            </a:r>
            <a:r>
              <a:rPr lang="ca-ES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acordats)</a:t>
            </a:r>
            <a:endParaRPr lang="ca-E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0363" indent="-360363">
              <a:buAutoNum type="romanUcPeriod"/>
            </a:pPr>
            <a:endParaRPr lang="ca-ES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2150" y="872260"/>
            <a:ext cx="82146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600" b="1" dirty="0" smtClean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Objectius i compromisos a assolir per l’equipament escènic i musical per a garantir el compliment de la funció de servei públic </a:t>
            </a:r>
            <a:r>
              <a:rPr lang="ca-ES" sz="1600" i="1" dirty="0" smtClean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(orientatiu):</a:t>
            </a:r>
            <a:r>
              <a:rPr lang="ca-ES" sz="1600" b="1" dirty="0" smtClean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 </a:t>
            </a:r>
            <a:endParaRPr lang="ca-ES" sz="1600" b="1" dirty="0">
              <a:solidFill>
                <a:srgbClr val="521270"/>
              </a:solidFill>
              <a:latin typeface="Verdana"/>
              <a:ea typeface="Open Sans" pitchFamily="34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5794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tge 5"/>
          <p:cNvPicPr>
            <a:picLocks noChangeAspect="1"/>
          </p:cNvPicPr>
          <p:nvPr/>
        </p:nvPicPr>
        <p:blipFill rotWithShape="1">
          <a:blip r:embed="rId2"/>
          <a:srcRect l="10656" t="32787" r="50492" b="15483"/>
          <a:stretch/>
        </p:blipFill>
        <p:spPr>
          <a:xfrm>
            <a:off x="0" y="0"/>
            <a:ext cx="9144000" cy="53327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3947" y="449767"/>
            <a:ext cx="612348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teatro es la poesía que se levanta del libro y se hace </a:t>
            </a: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humana. </a:t>
            </a:r>
          </a:p>
          <a:p>
            <a:endParaRPr lang="es-ES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</a:t>
            </a:r>
            <a:r>
              <a:rPr lang="es-E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 hacerse, </a:t>
            </a:r>
            <a:endParaRPr lang="es-ES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habla</a:t>
            </a:r>
            <a:r>
              <a:rPr lang="es-E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endParaRPr lang="es-ES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grita</a:t>
            </a:r>
            <a:r>
              <a:rPr lang="es-E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endParaRPr lang="es-ES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llora </a:t>
            </a:r>
          </a:p>
          <a:p>
            <a:endParaRPr lang="es-ES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</a:t>
            </a:r>
            <a:r>
              <a:rPr lang="es-E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desespera. </a:t>
            </a:r>
            <a:endParaRPr lang="es-ES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ES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E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Federico García</a:t>
            </a:r>
            <a:endParaRPr lang="es-E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32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ascamm 51.jpg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04" y="2162097"/>
            <a:ext cx="4997124" cy="656923"/>
          </a:xfrm>
          <a:prstGeom prst="rect">
            <a:avLst/>
          </a:prstGeom>
        </p:spPr>
      </p:pic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1667395" y="2248710"/>
            <a:ext cx="3975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bg1"/>
                </a:solidFill>
                <a:latin typeface="Verdana" charset="0"/>
                <a:cs typeface="Open Sans" charset="0"/>
              </a:rPr>
              <a:t>GRÀCIES</a:t>
            </a:r>
            <a:endParaRPr lang="es-ES" sz="3600" b="1" dirty="0">
              <a:solidFill>
                <a:schemeClr val="bg1"/>
              </a:solidFill>
              <a:latin typeface="Verdana" charset="0"/>
              <a:cs typeface="Open Sans" charset="0"/>
            </a:endParaRPr>
          </a:p>
        </p:txBody>
      </p:sp>
      <p:grpSp>
        <p:nvGrpSpPr>
          <p:cNvPr id="21" name="Group 1"/>
          <p:cNvGrpSpPr/>
          <p:nvPr/>
        </p:nvGrpSpPr>
        <p:grpSpPr>
          <a:xfrm rot="16200000">
            <a:off x="4340237" y="4450694"/>
            <a:ext cx="1399365" cy="5298"/>
            <a:chOff x="3629835" y="1744448"/>
            <a:chExt cx="1399365" cy="3974"/>
          </a:xfrm>
        </p:grpSpPr>
        <p:cxnSp>
          <p:nvCxnSpPr>
            <p:cNvPr id="23" name="Straight Connector 5"/>
            <p:cNvCxnSpPr/>
            <p:nvPr/>
          </p:nvCxnSpPr>
          <p:spPr>
            <a:xfrm rot="5400000" flipV="1">
              <a:off x="4327530" y="1046753"/>
              <a:ext cx="3974" cy="1399364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7"/>
            <p:cNvCxnSpPr/>
            <p:nvPr/>
          </p:nvCxnSpPr>
          <p:spPr>
            <a:xfrm>
              <a:off x="4114800" y="1746833"/>
              <a:ext cx="914400" cy="1588"/>
            </a:xfrm>
            <a:prstGeom prst="line">
              <a:avLst/>
            </a:prstGeom>
            <a:ln w="38100">
              <a:solidFill>
                <a:srgbClr val="C94B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CuadroTexto 24"/>
          <p:cNvSpPr txBox="1"/>
          <p:nvPr/>
        </p:nvSpPr>
        <p:spPr>
          <a:xfrm>
            <a:off x="1940182" y="2823886"/>
            <a:ext cx="3740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err="1" smtClean="0">
                <a:solidFill>
                  <a:srgbClr val="660066"/>
                </a:solidFill>
                <a:latin typeface="Verdana"/>
                <a:cs typeface="Verdana"/>
              </a:rPr>
              <a:t>www.eurecat.org</a:t>
            </a:r>
            <a:endParaRPr lang="es-ES_tradnl" sz="1200" b="1" dirty="0">
              <a:solidFill>
                <a:srgbClr val="660066"/>
              </a:solidFill>
              <a:latin typeface="Verdana"/>
              <a:cs typeface="Verdana"/>
            </a:endParaRPr>
          </a:p>
        </p:txBody>
      </p:sp>
      <p:sp>
        <p:nvSpPr>
          <p:cNvPr id="9" name="CuadroTexto 7"/>
          <p:cNvSpPr txBox="1"/>
          <p:nvPr/>
        </p:nvSpPr>
        <p:spPr>
          <a:xfrm>
            <a:off x="5219561" y="2167392"/>
            <a:ext cx="3617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solidFill>
                  <a:schemeClr val="bg1">
                    <a:lumMod val="75000"/>
                  </a:schemeClr>
                </a:solidFill>
              </a:rPr>
              <a:t>Xavier Cubeles</a:t>
            </a:r>
          </a:p>
          <a:p>
            <a:r>
              <a:rPr lang="ca-ES" dirty="0" smtClean="0">
                <a:solidFill>
                  <a:schemeClr val="bg1">
                    <a:lumMod val="75000"/>
                  </a:schemeClr>
                </a:solidFill>
              </a:rPr>
              <a:t>Barcelona, 21 de març de 2018</a:t>
            </a:r>
            <a:endParaRPr lang="ca-E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219560" y="3885158"/>
            <a:ext cx="3003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>
                <a:solidFill>
                  <a:schemeClr val="accent4"/>
                </a:solidFill>
                <a:latin typeface="Verdana"/>
                <a:cs typeface="Verdana"/>
                <a:hlinkClick r:id="rId3"/>
              </a:rPr>
              <a:t>xavier.cubeles@eurecat.org</a:t>
            </a:r>
            <a:endParaRPr lang="es-ES_tradnl" sz="1400" dirty="0" smtClean="0">
              <a:solidFill>
                <a:schemeClr val="accent4"/>
              </a:solidFill>
              <a:latin typeface="Verdana"/>
              <a:cs typeface="Verdana"/>
            </a:endParaRPr>
          </a:p>
        </p:txBody>
      </p:sp>
      <p:pic>
        <p:nvPicPr>
          <p:cNvPr id="12" name="Imatge 1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43" t="3450" r="4874" b="84092"/>
          <a:stretch/>
        </p:blipFill>
        <p:spPr>
          <a:xfrm>
            <a:off x="8381457" y="133902"/>
            <a:ext cx="537288" cy="541764"/>
          </a:xfrm>
          <a:prstGeom prst="rect">
            <a:avLst/>
          </a:prstGeom>
        </p:spPr>
      </p:pic>
      <p:grpSp>
        <p:nvGrpSpPr>
          <p:cNvPr id="13" name="Agrupa 12"/>
          <p:cNvGrpSpPr>
            <a:grpSpLocks noChangeAspect="1"/>
          </p:cNvGrpSpPr>
          <p:nvPr/>
        </p:nvGrpSpPr>
        <p:grpSpPr>
          <a:xfrm>
            <a:off x="358474" y="98884"/>
            <a:ext cx="3603650" cy="611800"/>
            <a:chOff x="0" y="3064931"/>
            <a:chExt cx="4089401" cy="694267"/>
          </a:xfrm>
        </p:grpSpPr>
        <p:pic>
          <p:nvPicPr>
            <p:cNvPr id="14" name="Imatge 13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838" r="52494" b="18492"/>
            <a:stretch/>
          </p:blipFill>
          <p:spPr>
            <a:xfrm>
              <a:off x="1786311" y="3064931"/>
              <a:ext cx="2303090" cy="694267"/>
            </a:xfrm>
            <a:prstGeom prst="rect">
              <a:avLst/>
            </a:prstGeom>
          </p:spPr>
        </p:pic>
        <p:pic>
          <p:nvPicPr>
            <p:cNvPr id="16" name="Imatg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63222"/>
              <a:ext cx="1977243" cy="3992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428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àfic 4"/>
          <p:cNvGraphicFramePr/>
          <p:nvPr>
            <p:extLst>
              <p:ext uri="{D42A27DB-BD31-4B8C-83A1-F6EECF244321}">
                <p14:modId xmlns:p14="http://schemas.microsoft.com/office/powerpoint/2010/main" val="2987673488"/>
              </p:ext>
            </p:extLst>
          </p:nvPr>
        </p:nvGraphicFramePr>
        <p:xfrm>
          <a:off x="787399" y="1176867"/>
          <a:ext cx="7332133" cy="372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32"/>
          <p:cNvSpPr txBox="1"/>
          <p:nvPr/>
        </p:nvSpPr>
        <p:spPr bwMode="auto">
          <a:xfrm>
            <a:off x="196222" y="717224"/>
            <a:ext cx="792331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defTabSz="914400" eaLnBrk="0" hangingPunct="0"/>
            <a:r>
              <a:rPr lang="ca-ES" altLang="ca-ES" b="1" dirty="0" smtClean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Un pla director fa referència a ...</a:t>
            </a:r>
            <a:endParaRPr lang="ca-ES" b="1" dirty="0">
              <a:solidFill>
                <a:schemeClr val="bg1">
                  <a:lumMod val="65000"/>
                </a:schemeClr>
              </a:solidFill>
              <a:latin typeface="Verdana"/>
              <a:ea typeface="Open Sans" pitchFamily="34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2213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2"/>
          <p:cNvSpPr txBox="1"/>
          <p:nvPr/>
        </p:nvSpPr>
        <p:spPr bwMode="auto">
          <a:xfrm>
            <a:off x="755023" y="879315"/>
            <a:ext cx="7923310" cy="33778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82563" indent="-182563">
              <a:defRPr/>
            </a:pPr>
            <a:endParaRPr lang="ca-ES" sz="1050" b="1" dirty="0" smtClean="0">
              <a:solidFill>
                <a:schemeClr val="bg1">
                  <a:lumMod val="65000"/>
                </a:schemeClr>
              </a:solidFill>
              <a:latin typeface="Verdana"/>
              <a:ea typeface="Open Sans" pitchFamily="34" charset="0"/>
              <a:cs typeface="Verdana"/>
            </a:endParaRPr>
          </a:p>
          <a:p>
            <a:pPr lvl="0" defTabSz="914400" eaLnBrk="0" hangingPunct="0">
              <a:tabLst>
                <a:tab pos="228600" algn="l"/>
              </a:tabLst>
            </a:pPr>
            <a:r>
              <a:rPr lang="ca-ES" altLang="ca-ES" sz="4000" b="1" dirty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1. </a:t>
            </a:r>
            <a:endParaRPr lang="ca-ES" altLang="ca-ES" sz="4000" b="1" dirty="0" smtClean="0">
              <a:solidFill>
                <a:srgbClr val="521270"/>
              </a:solidFill>
              <a:latin typeface="Verdana"/>
              <a:ea typeface="Open Sans" pitchFamily="34" charset="0"/>
              <a:cs typeface="Verdana"/>
            </a:endParaRPr>
          </a:p>
          <a:p>
            <a:pPr lvl="0" defTabSz="914400" eaLnBrk="0" hangingPunct="0">
              <a:tabLst>
                <a:tab pos="228600" algn="l"/>
              </a:tabLst>
            </a:pPr>
            <a:r>
              <a:rPr lang="ca-ES" altLang="ca-ES" sz="1600" b="1" dirty="0" smtClean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Què </a:t>
            </a:r>
            <a:r>
              <a:rPr lang="ca-ES" altLang="ca-ES" sz="1600" b="1" dirty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és el </a:t>
            </a:r>
            <a:r>
              <a:rPr lang="ca-ES" altLang="ca-ES" sz="1600" b="1" dirty="0" smtClean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pla director </a:t>
            </a:r>
            <a:r>
              <a:rPr lang="ca-ES" altLang="ca-ES" sz="1600" b="1" dirty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d’un </a:t>
            </a:r>
            <a:r>
              <a:rPr lang="ca-ES" altLang="ca-ES" sz="1600" b="1" dirty="0" smtClean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equipament escènic i musical</a:t>
            </a:r>
            <a:endParaRPr lang="ca-ES" altLang="ca-ES" sz="1600" b="1" dirty="0">
              <a:solidFill>
                <a:srgbClr val="521270"/>
              </a:solidFill>
              <a:latin typeface="Verdana"/>
              <a:ea typeface="Open Sans" pitchFamily="34" charset="0"/>
              <a:cs typeface="Verdana"/>
            </a:endParaRPr>
          </a:p>
          <a:p>
            <a:pPr lvl="0" defTabSz="914400" eaLnBrk="0" hangingPunct="0"/>
            <a:endParaRPr lang="ca-ES" altLang="ca-ES" sz="1050" dirty="0" smtClean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defTabSz="914400" eaLnBrk="0" hangingPunct="0"/>
            <a:r>
              <a:rPr lang="ca-ES" altLang="ca-ES" sz="105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ca-ES" altLang="ca-ES" sz="1050" i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què es diferencia respecte d’altres instruments de planificació i gestió?</a:t>
            </a:r>
            <a:r>
              <a:rPr lang="ca-ES" altLang="ca-ES" sz="105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lvl="1" defTabSz="914400" eaLnBrk="0" hangingPunct="0">
              <a:tabLst>
                <a:tab pos="228600" algn="l"/>
              </a:tabLst>
            </a:pPr>
            <a:endParaRPr lang="ca-ES" altLang="ca-E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defTabSz="914400" eaLnBrk="0" hangingPunct="0">
              <a:tabLst>
                <a:tab pos="228600" algn="l"/>
              </a:tabLst>
            </a:pPr>
            <a:r>
              <a:rPr lang="ca-ES" altLang="ca-ES" sz="1400" dirty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1.1. </a:t>
            </a:r>
            <a:r>
              <a:rPr lang="ca-ES" altLang="ca-ES" sz="1400" dirty="0" smtClean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Les funcions </a:t>
            </a:r>
            <a:r>
              <a:rPr lang="ca-ES" altLang="ca-ES" sz="1400" dirty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del pla director </a:t>
            </a:r>
            <a:r>
              <a:rPr lang="ca-ES" altLang="ca-ES" sz="1050" i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(per a què serveix?)</a:t>
            </a:r>
          </a:p>
          <a:p>
            <a:pPr lvl="1" defTabSz="914400" eaLnBrk="0" hangingPunct="0">
              <a:tabLst>
                <a:tab pos="228600" algn="l"/>
              </a:tabLst>
            </a:pPr>
            <a:r>
              <a:rPr lang="ca-ES" altLang="ca-ES" sz="1400" dirty="0" smtClean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1.2</a:t>
            </a:r>
            <a:r>
              <a:rPr lang="ca-ES" altLang="ca-ES" sz="1400" dirty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. Agents implicats </a:t>
            </a:r>
            <a:r>
              <a:rPr lang="ca-ES" altLang="ca-ES" sz="1050" i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(qui l’elabora?)</a:t>
            </a:r>
          </a:p>
          <a:p>
            <a:pPr lvl="1" defTabSz="914400" eaLnBrk="0" hangingPunct="0">
              <a:tabLst>
                <a:tab pos="228600" algn="l"/>
              </a:tabLst>
            </a:pPr>
            <a:r>
              <a:rPr lang="ca-ES" altLang="ca-ES" sz="1400" dirty="0" smtClean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1.3</a:t>
            </a:r>
            <a:r>
              <a:rPr lang="ca-ES" altLang="ca-ES" sz="1400" dirty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. Procediment d’elaboració i revisió del </a:t>
            </a:r>
            <a:r>
              <a:rPr lang="ca-ES" altLang="ca-ES" sz="1400" dirty="0" smtClean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pla </a:t>
            </a:r>
            <a:r>
              <a:rPr lang="ca-ES" altLang="ca-ES" sz="1050" i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(som s’elabora i s’actualitza?)</a:t>
            </a:r>
          </a:p>
          <a:p>
            <a:pPr lvl="0" indent="228600" defTabSz="914400" eaLnBrk="0" hangingPunct="0">
              <a:tabLst>
                <a:tab pos="228600" algn="l"/>
              </a:tabLst>
            </a:pPr>
            <a:r>
              <a:rPr lang="ca-ES" altLang="ca-ES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lvl="0" defTabSz="914400" eaLnBrk="0" hangingPunct="0">
              <a:tabLst>
                <a:tab pos="228600" algn="l"/>
              </a:tabLst>
            </a:pPr>
            <a:endParaRPr lang="ca-ES" altLang="ca-ES" sz="1050" b="1" dirty="0" smtClean="0">
              <a:solidFill>
                <a:schemeClr val="bg1">
                  <a:lumMod val="65000"/>
                </a:schemeClr>
              </a:solidFill>
              <a:latin typeface="Verdana"/>
              <a:ea typeface="Open Sans" pitchFamily="34" charset="0"/>
              <a:cs typeface="Verdana"/>
            </a:endParaRPr>
          </a:p>
          <a:p>
            <a:pPr lvl="0" defTabSz="914400" eaLnBrk="0" hangingPunct="0">
              <a:tabLst>
                <a:tab pos="228600" algn="l"/>
              </a:tabLst>
            </a:pPr>
            <a:endParaRPr lang="ca-ES" altLang="ca-ES" sz="1050" b="1" dirty="0" smtClean="0">
              <a:solidFill>
                <a:schemeClr val="bg1">
                  <a:lumMod val="65000"/>
                </a:schemeClr>
              </a:solidFill>
              <a:latin typeface="Verdana"/>
              <a:ea typeface="Open Sans" pitchFamily="34" charset="0"/>
              <a:cs typeface="Verdana"/>
            </a:endParaRPr>
          </a:p>
          <a:p>
            <a:pPr lvl="0" defTabSz="914400" eaLnBrk="0" hangingPunct="0">
              <a:tabLst>
                <a:tab pos="228600" algn="l"/>
              </a:tabLst>
            </a:pPr>
            <a:r>
              <a:rPr lang="ca-ES" altLang="ca-ES" sz="1050" b="1" dirty="0" smtClean="0">
                <a:solidFill>
                  <a:schemeClr val="bg1">
                    <a:lumMod val="65000"/>
                  </a:schemeClr>
                </a:solidFill>
                <a:latin typeface="Verdana"/>
                <a:ea typeface="Open Sans" pitchFamily="34" charset="0"/>
                <a:cs typeface="Verdana"/>
              </a:rPr>
              <a:t>2</a:t>
            </a:r>
            <a:r>
              <a:rPr lang="ca-ES" altLang="ca-ES" sz="1050" b="1" dirty="0">
                <a:solidFill>
                  <a:schemeClr val="bg1">
                    <a:lumMod val="65000"/>
                  </a:schemeClr>
                </a:solidFill>
                <a:latin typeface="Verdana"/>
                <a:ea typeface="Open Sans" pitchFamily="34" charset="0"/>
                <a:cs typeface="Verdana"/>
              </a:rPr>
              <a:t>.	Els continguts del </a:t>
            </a:r>
            <a:r>
              <a:rPr lang="ca-ES" altLang="ca-ES" sz="1050" b="1" dirty="0" smtClean="0">
                <a:solidFill>
                  <a:schemeClr val="bg1">
                    <a:lumMod val="65000"/>
                  </a:schemeClr>
                </a:solidFill>
                <a:latin typeface="Verdana"/>
                <a:ea typeface="Open Sans" pitchFamily="34" charset="0"/>
                <a:cs typeface="Verdana"/>
              </a:rPr>
              <a:t>pla director </a:t>
            </a:r>
            <a:r>
              <a:rPr lang="ca-ES" altLang="ca-ES" sz="1050" b="1" dirty="0">
                <a:solidFill>
                  <a:schemeClr val="bg1">
                    <a:lumMod val="65000"/>
                  </a:schemeClr>
                </a:solidFill>
                <a:latin typeface="Verdana"/>
                <a:ea typeface="Open Sans" pitchFamily="34" charset="0"/>
                <a:cs typeface="Verdana"/>
              </a:rPr>
              <a:t>d’un </a:t>
            </a:r>
            <a:r>
              <a:rPr lang="ca-ES" altLang="ca-ES" sz="1050" b="1" dirty="0" smtClean="0">
                <a:solidFill>
                  <a:schemeClr val="bg1">
                    <a:lumMod val="65000"/>
                  </a:schemeClr>
                </a:solidFill>
                <a:latin typeface="Verdana"/>
                <a:ea typeface="Open Sans" pitchFamily="34" charset="0"/>
                <a:cs typeface="Verdana"/>
              </a:rPr>
              <a:t>equipament escènic i musical</a:t>
            </a:r>
            <a:endParaRPr lang="ca-ES" altLang="ca-ES" sz="1050" b="1" dirty="0">
              <a:solidFill>
                <a:schemeClr val="bg1">
                  <a:lumMod val="65000"/>
                </a:schemeClr>
              </a:solidFill>
              <a:latin typeface="Verdana"/>
              <a:ea typeface="Open Sans" pitchFamily="34" charset="0"/>
              <a:cs typeface="Verdana"/>
            </a:endParaRPr>
          </a:p>
          <a:p>
            <a:pPr lvl="0" indent="228600" defTabSz="914400" eaLnBrk="0" hangingPunct="0">
              <a:tabLst>
                <a:tab pos="228600" algn="l"/>
              </a:tabLst>
            </a:pPr>
            <a:r>
              <a:rPr lang="ca-ES" altLang="ca-ES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ca-ES" altLang="ca-E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400" eaLnBrk="0" hangingPunct="0">
              <a:tabLst>
                <a:tab pos="228600" algn="l"/>
              </a:tabLst>
            </a:pPr>
            <a:r>
              <a:rPr lang="ca-ES" altLang="ca-ES" sz="1050" b="1" dirty="0" smtClean="0">
                <a:solidFill>
                  <a:schemeClr val="bg1">
                    <a:lumMod val="65000"/>
                  </a:schemeClr>
                </a:solidFill>
                <a:latin typeface="Verdana"/>
                <a:ea typeface="Open Sans" pitchFamily="34" charset="0"/>
                <a:cs typeface="Verdana"/>
              </a:rPr>
              <a:t>3. </a:t>
            </a:r>
            <a:r>
              <a:rPr lang="ca-ES" altLang="ca-ES" sz="1050" b="1" dirty="0">
                <a:solidFill>
                  <a:schemeClr val="bg1">
                    <a:lumMod val="65000"/>
                  </a:schemeClr>
                </a:solidFill>
                <a:latin typeface="Verdana"/>
                <a:ea typeface="Open Sans" pitchFamily="34" charset="0"/>
                <a:cs typeface="Verdana"/>
              </a:rPr>
              <a:t>La gestió d’un </a:t>
            </a:r>
            <a:r>
              <a:rPr lang="ca-ES" altLang="ca-ES" sz="1050" b="1" dirty="0" smtClean="0">
                <a:solidFill>
                  <a:schemeClr val="bg1">
                    <a:lumMod val="65000"/>
                  </a:schemeClr>
                </a:solidFill>
                <a:latin typeface="Verdana"/>
                <a:ea typeface="Open Sans" pitchFamily="34" charset="0"/>
                <a:cs typeface="Verdana"/>
              </a:rPr>
              <a:t>equipament </a:t>
            </a:r>
            <a:r>
              <a:rPr lang="ca-ES" altLang="ca-ES" sz="1050" b="1" dirty="0">
                <a:solidFill>
                  <a:schemeClr val="bg1">
                    <a:lumMod val="65000"/>
                  </a:schemeClr>
                </a:solidFill>
                <a:latin typeface="Verdana"/>
                <a:ea typeface="Open Sans" pitchFamily="34" charset="0"/>
                <a:cs typeface="Verdana"/>
              </a:rPr>
              <a:t>escènic </a:t>
            </a:r>
            <a:r>
              <a:rPr lang="ca-ES" altLang="ca-ES" sz="1050" b="1" dirty="0" smtClean="0">
                <a:solidFill>
                  <a:schemeClr val="bg1">
                    <a:lumMod val="65000"/>
                  </a:schemeClr>
                </a:solidFill>
                <a:latin typeface="Verdana"/>
                <a:ea typeface="Open Sans" pitchFamily="34" charset="0"/>
                <a:cs typeface="Verdana"/>
              </a:rPr>
              <a:t>i musical i </a:t>
            </a:r>
            <a:r>
              <a:rPr lang="ca-ES" altLang="ca-ES" sz="1050" b="1" dirty="0">
                <a:solidFill>
                  <a:schemeClr val="bg1">
                    <a:lumMod val="65000"/>
                  </a:schemeClr>
                </a:solidFill>
                <a:latin typeface="Verdana"/>
                <a:ea typeface="Open Sans" pitchFamily="34" charset="0"/>
                <a:cs typeface="Verdana"/>
              </a:rPr>
              <a:t>el </a:t>
            </a:r>
            <a:r>
              <a:rPr lang="ca-ES" altLang="ca-ES" sz="1050" b="1" dirty="0" smtClean="0">
                <a:solidFill>
                  <a:schemeClr val="bg1">
                    <a:lumMod val="65000"/>
                  </a:schemeClr>
                </a:solidFill>
                <a:latin typeface="Verdana"/>
                <a:ea typeface="Open Sans" pitchFamily="34" charset="0"/>
                <a:cs typeface="Verdana"/>
              </a:rPr>
              <a:t>pla director </a:t>
            </a:r>
            <a:endParaRPr lang="ca-ES" altLang="ca-ES" sz="1050" b="1" dirty="0">
              <a:solidFill>
                <a:schemeClr val="bg1">
                  <a:lumMod val="65000"/>
                </a:schemeClr>
              </a:solidFill>
              <a:latin typeface="Verdana"/>
              <a:ea typeface="Open Sans" pitchFamily="34" charset="0"/>
              <a:cs typeface="Verdana"/>
            </a:endParaRPr>
          </a:p>
          <a:p>
            <a:pPr marL="182563" indent="-182563">
              <a:defRPr/>
            </a:pPr>
            <a:endParaRPr lang="ca-ES" sz="1050" b="1" dirty="0">
              <a:solidFill>
                <a:schemeClr val="bg1">
                  <a:lumMod val="65000"/>
                </a:schemeClr>
              </a:solidFill>
              <a:latin typeface="Verdana"/>
              <a:ea typeface="Open Sans" pitchFamily="34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4059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2"/>
          <p:cNvSpPr txBox="1"/>
          <p:nvPr/>
        </p:nvSpPr>
        <p:spPr bwMode="auto">
          <a:xfrm>
            <a:off x="450223" y="661461"/>
            <a:ext cx="7923310" cy="5770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defTabSz="914400" eaLnBrk="0" hangingPunct="0"/>
            <a:r>
              <a:rPr lang="ca-ES" altLang="ca-ES" sz="105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ca-ES" altLang="ca-ES" sz="1050" i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què es diferencia respecte d’altres instruments de planificació i gestió?</a:t>
            </a:r>
            <a:r>
              <a:rPr lang="ca-ES" altLang="ca-ES" sz="105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lvl="1" defTabSz="914400" eaLnBrk="0" hangingPunct="0">
              <a:tabLst>
                <a:tab pos="228600" algn="l"/>
              </a:tabLst>
            </a:pPr>
            <a:endParaRPr lang="ca-ES" altLang="ca-E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2563" indent="-182563">
              <a:defRPr/>
            </a:pPr>
            <a:endParaRPr lang="ca-ES" sz="1050" b="1" dirty="0">
              <a:solidFill>
                <a:schemeClr val="bg1">
                  <a:lumMod val="65000"/>
                </a:schemeClr>
              </a:solidFill>
              <a:latin typeface="Verdana"/>
              <a:ea typeface="Open Sans" pitchFamily="34" charset="0"/>
              <a:cs typeface="Verdana"/>
            </a:endParaRP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19" y="1598609"/>
            <a:ext cx="2207286" cy="1164361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7165">
            <a:off x="1416392" y="2713681"/>
            <a:ext cx="2743200" cy="1666875"/>
          </a:xfrm>
          <a:prstGeom prst="rect">
            <a:avLst/>
          </a:prstGeom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9681">
            <a:off x="3829096" y="3041410"/>
            <a:ext cx="2632866" cy="1388858"/>
          </a:xfrm>
          <a:prstGeom prst="rect">
            <a:avLst/>
          </a:prstGeom>
        </p:spPr>
      </p:pic>
      <p:pic>
        <p:nvPicPr>
          <p:cNvPr id="12" name="Imatge 1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9" t="21699"/>
          <a:stretch/>
        </p:blipFill>
        <p:spPr>
          <a:xfrm rot="1195358">
            <a:off x="3843466" y="1075302"/>
            <a:ext cx="3185076" cy="1741487"/>
          </a:xfrm>
          <a:prstGeom prst="rect">
            <a:avLst/>
          </a:prstGeom>
        </p:spPr>
      </p:pic>
      <p:pic>
        <p:nvPicPr>
          <p:cNvPr id="8" name="Imatge 7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2117">
            <a:off x="5247961" y="1928656"/>
            <a:ext cx="2546400" cy="121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4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2"/>
          <p:cNvSpPr txBox="1"/>
          <p:nvPr/>
        </p:nvSpPr>
        <p:spPr bwMode="auto">
          <a:xfrm>
            <a:off x="217612" y="741928"/>
            <a:ext cx="8926388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defTabSz="914400" eaLnBrk="0" hangingPunct="0"/>
            <a:r>
              <a:rPr lang="ca-ES" altLang="ca-ES" sz="1400" b="1" dirty="0" smtClean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És un “empaquetat” coherent, sintètic i flexible d’instruments de planificació i gestió</a:t>
            </a:r>
            <a:endParaRPr lang="ca-ES" altLang="ca-ES" sz="1400" b="1" dirty="0">
              <a:solidFill>
                <a:srgbClr val="521270"/>
              </a:solidFill>
              <a:latin typeface="Verdana"/>
              <a:ea typeface="Open Sans" pitchFamily="34" charset="0"/>
              <a:cs typeface="Verdana"/>
            </a:endParaRPr>
          </a:p>
          <a:p>
            <a:pPr lvl="1" defTabSz="914400" eaLnBrk="0" hangingPunct="0">
              <a:tabLst>
                <a:tab pos="228600" algn="l"/>
              </a:tabLst>
            </a:pPr>
            <a:endParaRPr lang="ca-ES" altLang="ca-E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2563" indent="-182563">
              <a:defRPr/>
            </a:pPr>
            <a:endParaRPr lang="ca-ES" sz="1050" b="1" dirty="0">
              <a:solidFill>
                <a:schemeClr val="bg1">
                  <a:lumMod val="65000"/>
                </a:schemeClr>
              </a:solidFill>
              <a:latin typeface="Verdana"/>
              <a:ea typeface="Open Sans" pitchFamily="34" charset="0"/>
              <a:cs typeface="Verdana"/>
            </a:endParaRP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496" y="1827209"/>
            <a:ext cx="2207286" cy="1164361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7165">
            <a:off x="1351869" y="2942281"/>
            <a:ext cx="2743200" cy="1666875"/>
          </a:xfrm>
          <a:prstGeom prst="rect">
            <a:avLst/>
          </a:prstGeom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9681">
            <a:off x="3764573" y="3270010"/>
            <a:ext cx="2632866" cy="1388858"/>
          </a:xfrm>
          <a:prstGeom prst="rect">
            <a:avLst/>
          </a:prstGeom>
        </p:spPr>
      </p:pic>
      <p:pic>
        <p:nvPicPr>
          <p:cNvPr id="12" name="Imatge 1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9" t="21699"/>
          <a:stretch/>
        </p:blipFill>
        <p:spPr>
          <a:xfrm rot="1195358">
            <a:off x="3613411" y="1202079"/>
            <a:ext cx="3185076" cy="1741487"/>
          </a:xfrm>
          <a:prstGeom prst="rect">
            <a:avLst/>
          </a:prstGeom>
        </p:spPr>
      </p:pic>
      <p:pic>
        <p:nvPicPr>
          <p:cNvPr id="8" name="Imatge 7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2117">
            <a:off x="5176296" y="2102277"/>
            <a:ext cx="2546400" cy="1214437"/>
          </a:xfrm>
          <a:prstGeom prst="rect">
            <a:avLst/>
          </a:prstGeom>
        </p:spPr>
      </p:pic>
      <p:pic>
        <p:nvPicPr>
          <p:cNvPr id="9" name="Imatge 8"/>
          <p:cNvPicPr>
            <a:picLocks noChangeAspect="1"/>
          </p:cNvPicPr>
          <p:nvPr/>
        </p:nvPicPr>
        <p:blipFill>
          <a:blip r:embed="rId7">
            <a:clrChange>
              <a:clrFrom>
                <a:srgbClr val="F7F6F4"/>
              </a:clrFrom>
              <a:clrTo>
                <a:srgbClr val="F7F6F4">
                  <a:alpha val="0"/>
                </a:srgbClr>
              </a:clrTo>
            </a:clrChange>
            <a:duotone>
              <a:prstClr val="black"/>
              <a:srgbClr val="682B5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825" y="1684928"/>
            <a:ext cx="3712317" cy="245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5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67733" y="703005"/>
            <a:ext cx="64600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914400" eaLnBrk="0" hangingPunct="0">
              <a:tabLst>
                <a:tab pos="228600" algn="l"/>
              </a:tabLst>
            </a:pPr>
            <a:r>
              <a:rPr lang="ca-ES" altLang="ca-ES" sz="1400" b="1" dirty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1.1. </a:t>
            </a:r>
            <a:r>
              <a:rPr lang="ca-ES" altLang="ca-ES" sz="1400" b="1" dirty="0" smtClean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Les funcions </a:t>
            </a:r>
            <a:r>
              <a:rPr lang="ca-ES" altLang="ca-ES" sz="1400" b="1" dirty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del pla director </a:t>
            </a:r>
            <a:r>
              <a:rPr lang="ca-ES" altLang="ca-ES" sz="1050" i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(per a què serveix?)</a:t>
            </a: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7F6F4"/>
              </a:clrFrom>
              <a:clrTo>
                <a:srgbClr val="F7F6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5596">
            <a:off x="324235" y="1375543"/>
            <a:ext cx="3793819" cy="31081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94744" y="1971590"/>
            <a:ext cx="47243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altLang="ca-ES" sz="1400" b="1" dirty="0" smtClean="0">
                <a:solidFill>
                  <a:srgbClr val="5212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director (ADJ)</a:t>
            </a:r>
          </a:p>
          <a:p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[Concepte, idea, llei o principi] </a:t>
            </a:r>
          </a:p>
          <a:p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</a:t>
            </a:r>
            <a:r>
              <a:rPr lang="ca-ES" sz="1400" b="1" dirty="0">
                <a:solidFill>
                  <a:srgbClr val="521270"/>
                </a:solidFill>
                <a:latin typeface="Verdana"/>
                <a:ea typeface="Open Sans" pitchFamily="34" charset="0"/>
                <a:cs typeface="Verdana"/>
              </a:rPr>
              <a:t>forneix les directrius que ha de seguir </a:t>
            </a:r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[una activitat, un col·lectiu, una conducta].</a:t>
            </a:r>
            <a:endParaRPr lang="ca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14589" y="3062355"/>
            <a:ext cx="40272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altLang="ca-ES" sz="1400" b="1" dirty="0" smtClean="0">
                <a:solidFill>
                  <a:srgbClr val="5212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directriu (N)</a:t>
            </a:r>
          </a:p>
          <a:p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Norma general que hom ha de seguir </a:t>
            </a:r>
          </a:p>
          <a:p>
            <a:r>
              <a:rPr lang="ca-E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[en relació amb una qüestió]</a:t>
            </a:r>
            <a:endParaRPr lang="ca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552" y="3937677"/>
            <a:ext cx="1186921" cy="49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7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1400" y="1365523"/>
            <a:ext cx="7357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/>
              <a:t/>
            </a:r>
            <a:br>
              <a:rPr lang="ca-ES" dirty="0"/>
            </a:br>
            <a:endParaRPr lang="ca-ES" dirty="0"/>
          </a:p>
        </p:txBody>
      </p:sp>
      <p:sp>
        <p:nvSpPr>
          <p:cNvPr id="9" name="Rectángulo redondeado 48"/>
          <p:cNvSpPr/>
          <p:nvPr/>
        </p:nvSpPr>
        <p:spPr>
          <a:xfrm>
            <a:off x="1529387" y="1246478"/>
            <a:ext cx="5336499" cy="3078184"/>
          </a:xfrm>
          <a:prstGeom prst="roundRect">
            <a:avLst/>
          </a:prstGeom>
          <a:solidFill>
            <a:srgbClr val="894789">
              <a:alpha val="78039"/>
            </a:srgb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eaLnBrk="0" hangingPunct="0"/>
            <a:r>
              <a:rPr lang="ca-ES" altLang="ca-E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pla director </a:t>
            </a:r>
            <a:endParaRPr lang="ca-ES" altLang="ca-ES" sz="2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 defTabSz="914400" eaLnBrk="0" hangingPunct="0"/>
            <a:r>
              <a:rPr lang="ca-ES" altLang="ca-E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 </a:t>
            </a:r>
            <a:r>
              <a:rPr lang="ca-ES" altLang="ca-E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instrument </a:t>
            </a:r>
            <a:endParaRPr lang="ca-ES" altLang="ca-ES" sz="2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 defTabSz="914400" eaLnBrk="0" hangingPunct="0"/>
            <a:r>
              <a:rPr lang="ca-ES" altLang="ca-E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ca-ES" altLang="ca-E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planificació </a:t>
            </a:r>
            <a:endParaRPr lang="ca-ES" altLang="ca-ES" sz="2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 defTabSz="914400" eaLnBrk="0" hangingPunct="0"/>
            <a:r>
              <a:rPr lang="ca-ES" altLang="ca-ES" sz="2000" b="1" dirty="0" smtClean="0">
                <a:solidFill>
                  <a:srgbClr val="682B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(entre estratègica i de gestió) </a:t>
            </a:r>
          </a:p>
          <a:p>
            <a:pPr lvl="0" algn="ctr" defTabSz="914400" eaLnBrk="0" hangingPunct="0"/>
            <a:r>
              <a:rPr lang="ca-ES" altLang="ca-E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</a:t>
            </a:r>
            <a:r>
              <a:rPr lang="ca-ES" altLang="ca-E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defineix el full de ruta d’una </a:t>
            </a:r>
            <a:r>
              <a:rPr lang="ca-ES" altLang="ca-E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organització</a:t>
            </a:r>
            <a:endParaRPr lang="ca-ES" altLang="ca-E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n 6" descr="portad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359"/>
          <a:stretch/>
        </p:blipFill>
        <p:spPr bwMode="auto">
          <a:xfrm>
            <a:off x="7220054" y="1026701"/>
            <a:ext cx="588437" cy="163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99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theme/theme1.xml><?xml version="1.0" encoding="utf-8"?>
<a:theme xmlns:a="http://schemas.openxmlformats.org/drawingml/2006/main" name="Eurecat ba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3e03789-7ca4-451f-8995-367e3964269c">
      <UserInfo>
        <DisplayName>Marta Ysern Pierra</DisplayName>
        <AccountId>64</AccountId>
        <AccountType/>
      </UserInfo>
    </SharedWithUsers>
    <Idioma_x0020_plantilla xmlns="1ee63192-6055-4341-804c-520719b9445c">Plantilles - Catellà</Idioma_x0020_plantilla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5755BA2DFE06449D12C552F94F5AC0" ma:contentTypeVersion="3" ma:contentTypeDescription="Crea un document nou" ma:contentTypeScope="" ma:versionID="7a450f4effc127564ba0135d0e269e24">
  <xsd:schema xmlns:xsd="http://www.w3.org/2001/XMLSchema" xmlns:xs="http://www.w3.org/2001/XMLSchema" xmlns:p="http://schemas.microsoft.com/office/2006/metadata/properties" xmlns:ns2="53e03789-7ca4-451f-8995-367e3964269c" xmlns:ns3="1ee63192-6055-4341-804c-520719b9445c" targetNamespace="http://schemas.microsoft.com/office/2006/metadata/properties" ma:root="true" ma:fieldsID="ade3ee5216f13ba0ff454a0fcbe43aa3" ns2:_="" ns3:_="">
    <xsd:import namespace="53e03789-7ca4-451f-8995-367e3964269c"/>
    <xsd:import namespace="1ee63192-6055-4341-804c-520719b9445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Idioma_x0020_plantilla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e03789-7ca4-451f-8995-367e3964269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t amb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'ha compartit amb detal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e63192-6055-4341-804c-520719b9445c" elementFormDefault="qualified">
    <xsd:import namespace="http://schemas.microsoft.com/office/2006/documentManagement/types"/>
    <xsd:import namespace="http://schemas.microsoft.com/office/infopath/2007/PartnerControls"/>
    <xsd:element name="Idioma_x0020_plantilla" ma:index="10" ma:displayName="Idioma plantilla" ma:default="Plantilles - Catellà" ma:format="RadioButtons" ma:internalName="Idioma_x0020_plantilla">
      <xsd:simpleType>
        <xsd:restriction base="dms:Choice">
          <xsd:enumeration value="Plantilles - Catellà"/>
          <xsd:enumeration value="Plantilles català"/>
          <xsd:enumeration value="Plantilles anglè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53e03789-7ca4-451f-8995-367e3964269c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1ee63192-6055-4341-804c-520719b9445c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1F8168E-AAE9-4677-B3E1-0D9240AC81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e03789-7ca4-451f-8995-367e3964269c"/>
    <ds:schemaRef ds:uri="1ee63192-6055-4341-804c-520719b944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18785</TotalTime>
  <Words>1327</Words>
  <Application>Microsoft Office PowerPoint</Application>
  <PresentationFormat>Presentació en pantalla (16:9)</PresentationFormat>
  <Paragraphs>302</Paragraphs>
  <Slides>34</Slides>
  <Notes>3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5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34</vt:i4>
      </vt:variant>
    </vt:vector>
  </HeadingPairs>
  <TitlesOfParts>
    <vt:vector size="40" baseType="lpstr">
      <vt:lpstr>ＭＳ Ｐゴシック</vt:lpstr>
      <vt:lpstr>Arial</vt:lpstr>
      <vt:lpstr>Calibri</vt:lpstr>
      <vt:lpstr>Open Sans</vt:lpstr>
      <vt:lpstr>Verdana</vt:lpstr>
      <vt:lpstr>Eurecat base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Presentacio-corporativa-cat</dc:title>
  <dc:creator>Diana</dc:creator>
  <cp:lastModifiedBy>Xavier Cubeles Bonet</cp:lastModifiedBy>
  <cp:revision>779</cp:revision>
  <cp:lastPrinted>2018-03-21T00:55:24Z</cp:lastPrinted>
  <dcterms:created xsi:type="dcterms:W3CDTF">2010-04-12T23:12:02Z</dcterms:created>
  <dcterms:modified xsi:type="dcterms:W3CDTF">2018-03-21T08:14:30Z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0x010100855755BA2DFE06449D12C552F94F5AC0</vt:lpwstr>
  </property>
</Properties>
</file>